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b" ContentType="application/vnd.ms-excel.sheet.binary.macroEnabled.12"/>
  <Default Extension="wdp" ContentType="image/vnd.ms-photo"/>
  <Default Extension="vml" ContentType="application/vnd.openxmlformats-officedocument.vmlDrawing"/>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52.xml" ContentType="application/vnd.openxmlformats-officedocument.presentationml.tags+xml"/>
  <Override PartName="/ppt/notesSlides/notesSlide1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media/image108.bin" ContentType="image/png"/>
  <Override PartName="/ppt/media/image118.jpg" ContentType="image/jpeg"/>
  <Override PartName="/ppt/media/image121.jpg" ContentType="image/jpeg"/>
  <Override PartName="/ppt/media/image122.jpg" ContentType="image/jpeg"/>
  <Override PartName="/ppt/media/image124.jpg" ContentType="image/jpeg"/>
  <Override PartName="/ppt/media/image129.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 id="2147483792" r:id="rId5"/>
    <p:sldMasterId id="2147483804" r:id="rId6"/>
    <p:sldMasterId id="2147483809" r:id="rId7"/>
    <p:sldMasterId id="2147483846" r:id="rId8"/>
    <p:sldMasterId id="2147483848" r:id="rId9"/>
    <p:sldMasterId id="2147483852" r:id="rId10"/>
    <p:sldMasterId id="2147483854" r:id="rId11"/>
    <p:sldMasterId id="2147483860" r:id="rId12"/>
    <p:sldMasterId id="2147483866" r:id="rId13"/>
    <p:sldMasterId id="2147483872" r:id="rId14"/>
    <p:sldMasterId id="2147483908" r:id="rId15"/>
    <p:sldMasterId id="2147483920" r:id="rId16"/>
  </p:sldMasterIdLst>
  <p:notesMasterIdLst>
    <p:notesMasterId r:id="rId90"/>
  </p:notesMasterIdLst>
  <p:handoutMasterIdLst>
    <p:handoutMasterId r:id="rId91"/>
  </p:handoutMasterIdLst>
  <p:sldIdLst>
    <p:sldId id="269" r:id="rId17"/>
    <p:sldId id="275" r:id="rId18"/>
    <p:sldId id="277" r:id="rId19"/>
    <p:sldId id="259" r:id="rId20"/>
    <p:sldId id="271" r:id="rId21"/>
    <p:sldId id="272" r:id="rId22"/>
    <p:sldId id="278" r:id="rId23"/>
    <p:sldId id="273"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FBA"/>
    <a:srgbClr val="003399"/>
    <a:srgbClr val="085AFB"/>
    <a:srgbClr val="95C9FD"/>
    <a:srgbClr val="F8EF92"/>
    <a:srgbClr val="FCF9D4"/>
    <a:srgbClr val="FDFBE3"/>
    <a:srgbClr val="4D4D4D"/>
    <a:srgbClr val="E7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9" autoAdjust="0"/>
    <p:restoredTop sz="63615" autoAdjust="0"/>
  </p:normalViewPr>
  <p:slideViewPr>
    <p:cSldViewPr>
      <p:cViewPr varScale="1">
        <p:scale>
          <a:sx n="52" d="100"/>
          <a:sy n="52" d="100"/>
        </p:scale>
        <p:origin x="1387"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2" d="100"/>
          <a:sy n="72" d="100"/>
        </p:scale>
        <p:origin x="3168"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603151157065487E-2"/>
          <c:y val="7.0117955439056356E-2"/>
          <c:w val="0.94879369768586908"/>
          <c:h val="0.89580602883355176"/>
        </c:manualLayout>
      </c:layout>
      <c:barChart>
        <c:barDir val="col"/>
        <c:grouping val="stacked"/>
        <c:varyColors val="0"/>
        <c:ser>
          <c:idx val="0"/>
          <c:order val="0"/>
          <c:spPr>
            <a:no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0-CDAA-48DF-BB75-D93808C643A0}"/>
              </c:ext>
            </c:extLst>
          </c:dPt>
          <c:dPt>
            <c:idx val="5"/>
            <c:invertIfNegative val="0"/>
            <c:bubble3D val="0"/>
            <c:spPr>
              <a:pattFill prst="pct50">
                <a:fgClr>
                  <a:schemeClr val="tx1"/>
                </a:fgClr>
                <a:bgClr>
                  <a:schemeClr val="bg1"/>
                </a:bgClr>
              </a:pattFill>
              <a:ln>
                <a:noFill/>
              </a:ln>
            </c:spPr>
            <c:extLst>
              <c:ext xmlns:c16="http://schemas.microsoft.com/office/drawing/2014/chart" uri="{C3380CC4-5D6E-409C-BE32-E72D297353CC}">
                <c16:uniqueId val="{00000001-CDAA-48DF-BB75-D93808C643A0}"/>
              </c:ext>
            </c:extLst>
          </c:dPt>
          <c:dLbls>
            <c:dLbl>
              <c:idx val="5"/>
              <c:layout>
                <c:manualLayout>
                  <c:x val="0"/>
                  <c:y val="-0.48427260812581913"/>
                </c:manualLayout>
              </c:layout>
              <c:numFmt formatCode="#,##0;&quot;-&quot;#,##0" sourceLinked="0"/>
              <c:spPr>
                <a:noFill/>
                <a:ln>
                  <a:noFill/>
                </a:ln>
              </c:spPr>
              <c:txPr>
                <a:bodyPr wrap="none"/>
                <a:lstStyle/>
                <a:p>
                  <a:pPr>
                    <a:defRPr sz="800" b="1"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DAA-48DF-BB75-D93808C643A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176</c:v>
                </c:pt>
                <c:pt idx="1">
                  <c:v>747</c:v>
                </c:pt>
                <c:pt idx="2">
                  <c:v>1474</c:v>
                </c:pt>
                <c:pt idx="3">
                  <c:v>2157</c:v>
                </c:pt>
                <c:pt idx="4">
                  <c:v>2776</c:v>
                </c:pt>
                <c:pt idx="5">
                  <c:v>3444</c:v>
                </c:pt>
              </c:numCache>
            </c:numRef>
          </c:val>
          <c:extLst>
            <c:ext xmlns:c16="http://schemas.microsoft.com/office/drawing/2014/chart" uri="{C3380CC4-5D6E-409C-BE32-E72D297353CC}">
              <c16:uniqueId val="{00000002-CDAA-48DF-BB75-D93808C643A0}"/>
            </c:ext>
          </c:extLst>
        </c:ser>
        <c:ser>
          <c:idx val="1"/>
          <c:order val="1"/>
          <c:spPr>
            <a:solidFill>
              <a:schemeClr val="accent4"/>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3-CDAA-48DF-BB75-D93808C643A0}"/>
              </c:ext>
            </c:extLst>
          </c:dPt>
          <c:val>
            <c:numRef>
              <c:f>Sheet1!$A$2:$F$2</c:f>
              <c:numCache>
                <c:formatCode>General</c:formatCode>
                <c:ptCount val="6"/>
                <c:pt idx="0">
                  <c:v>85</c:v>
                </c:pt>
                <c:pt idx="1">
                  <c:v>181</c:v>
                </c:pt>
                <c:pt idx="2">
                  <c:v>170</c:v>
                </c:pt>
                <c:pt idx="3">
                  <c:v>172</c:v>
                </c:pt>
                <c:pt idx="4">
                  <c:v>230</c:v>
                </c:pt>
              </c:numCache>
            </c:numRef>
          </c:val>
          <c:extLst>
            <c:ext xmlns:c16="http://schemas.microsoft.com/office/drawing/2014/chart" uri="{C3380CC4-5D6E-409C-BE32-E72D297353CC}">
              <c16:uniqueId val="{00000004-CDAA-48DF-BB75-D93808C643A0}"/>
            </c:ext>
          </c:extLst>
        </c:ser>
        <c:ser>
          <c:idx val="2"/>
          <c:order val="2"/>
          <c:spPr>
            <a:solidFill>
              <a:schemeClr val="accent3"/>
            </a:solid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5-CDAA-48DF-BB75-D93808C643A0}"/>
              </c:ext>
            </c:extLst>
          </c:dPt>
          <c:val>
            <c:numRef>
              <c:f>Sheet1!$A$3:$F$3</c:f>
              <c:numCache>
                <c:formatCode>General</c:formatCode>
                <c:ptCount val="6"/>
                <c:pt idx="0">
                  <c:v>36</c:v>
                </c:pt>
                <c:pt idx="1">
                  <c:v>49</c:v>
                </c:pt>
                <c:pt idx="2">
                  <c:v>29</c:v>
                </c:pt>
                <c:pt idx="3">
                  <c:v>62</c:v>
                </c:pt>
                <c:pt idx="4">
                  <c:v>53</c:v>
                </c:pt>
              </c:numCache>
            </c:numRef>
          </c:val>
          <c:extLst>
            <c:ext xmlns:c16="http://schemas.microsoft.com/office/drawing/2014/chart" uri="{C3380CC4-5D6E-409C-BE32-E72D297353CC}">
              <c16:uniqueId val="{00000006-CDAA-48DF-BB75-D93808C643A0}"/>
            </c:ext>
          </c:extLst>
        </c:ser>
        <c:ser>
          <c:idx val="3"/>
          <c:order val="3"/>
          <c:spPr>
            <a:solidFill>
              <a:schemeClr val="accent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7-CDAA-48DF-BB75-D93808C643A0}"/>
              </c:ext>
            </c:extLst>
          </c:dPt>
          <c:val>
            <c:numRef>
              <c:f>Sheet1!$A$4:$F$4</c:f>
              <c:numCache>
                <c:formatCode>General</c:formatCode>
                <c:ptCount val="6"/>
                <c:pt idx="0">
                  <c:v>450</c:v>
                </c:pt>
                <c:pt idx="1">
                  <c:v>70</c:v>
                </c:pt>
                <c:pt idx="2">
                  <c:v>58</c:v>
                </c:pt>
                <c:pt idx="3">
                  <c:v>81</c:v>
                </c:pt>
                <c:pt idx="4">
                  <c:v>58</c:v>
                </c:pt>
              </c:numCache>
            </c:numRef>
          </c:val>
          <c:extLst>
            <c:ext xmlns:c16="http://schemas.microsoft.com/office/drawing/2014/chart" uri="{C3380CC4-5D6E-409C-BE32-E72D297353CC}">
              <c16:uniqueId val="{00000008-CDAA-48DF-BB75-D93808C643A0}"/>
            </c:ext>
          </c:extLst>
        </c:ser>
        <c:ser>
          <c:idx val="4"/>
          <c:order val="4"/>
          <c:spPr>
            <a:solidFill>
              <a:schemeClr val="accent1"/>
            </a:solidFill>
            <a:ln>
              <a:noFill/>
            </a:ln>
          </c:spPr>
          <c:invertIfNegative val="0"/>
          <c:val>
            <c:numRef>
              <c:f>Sheet1!$A$5:$F$5</c:f>
              <c:numCache>
                <c:formatCode>General</c:formatCode>
                <c:ptCount val="6"/>
                <c:pt idx="1">
                  <c:v>427</c:v>
                </c:pt>
                <c:pt idx="2">
                  <c:v>426</c:v>
                </c:pt>
                <c:pt idx="3">
                  <c:v>304</c:v>
                </c:pt>
                <c:pt idx="4">
                  <c:v>327</c:v>
                </c:pt>
              </c:numCache>
            </c:numRef>
          </c:val>
          <c:extLst>
            <c:ext xmlns:c16="http://schemas.microsoft.com/office/drawing/2014/chart" uri="{C3380CC4-5D6E-409C-BE32-E72D297353CC}">
              <c16:uniqueId val="{00000009-CDAA-48DF-BB75-D93808C643A0}"/>
            </c:ext>
          </c:extLst>
        </c:ser>
        <c:dLbls>
          <c:showLegendKey val="0"/>
          <c:showVal val="0"/>
          <c:showCatName val="0"/>
          <c:showSerName val="0"/>
          <c:showPercent val="0"/>
          <c:showBubbleSize val="0"/>
        </c:dLbls>
        <c:gapWidth val="50"/>
        <c:overlap val="100"/>
        <c:axId val="287043888"/>
        <c:axId val="1"/>
      </c:barChart>
      <c:catAx>
        <c:axId val="28704388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444"/>
          <c:min val="0"/>
        </c:scaling>
        <c:delete val="1"/>
        <c:axPos val="l"/>
        <c:numFmt formatCode="General" sourceLinked="1"/>
        <c:majorTickMark val="out"/>
        <c:minorTickMark val="none"/>
        <c:tickLblPos val="nextTo"/>
        <c:crossAx val="287043888"/>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91013626049247"/>
          <c:y val="6.3407728434359115E-2"/>
          <c:w val="0.69254371906890233"/>
          <c:h val="0.88432969500107494"/>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F50-430B-A34D-E2541CADCD3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F50-430B-A34D-E2541CADCD3A}"/>
              </c:ext>
            </c:extLst>
          </c:dPt>
          <c:dPt>
            <c:idx val="2"/>
            <c:bubble3D val="0"/>
            <c:spPr>
              <a:solidFill>
                <a:schemeClr val="accent3">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F50-430B-A34D-E2541CADCD3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F50-430B-A34D-E2541CADCD3A}"/>
              </c:ext>
            </c:extLst>
          </c:dPt>
          <c:dLbls>
            <c:dLbl>
              <c:idx val="1"/>
              <c:layout>
                <c:manualLayout>
                  <c:x val="9.7378598762288479E-2"/>
                  <c:y val="-0.116747257137522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F50-430B-A34D-E2541CADCD3A}"/>
                </c:ext>
              </c:extLst>
            </c:dLbl>
            <c:dLbl>
              <c:idx val="2"/>
              <c:layout>
                <c:manualLayout>
                  <c:x val="2.5086655959898081E-2"/>
                  <c:y val="-0.1406399614381653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F50-430B-A34D-E2541CADCD3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7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Sheet1!$C$6:$F$6</c:f>
              <c:numCache>
                <c:formatCode>General</c:formatCode>
                <c:ptCount val="4"/>
                <c:pt idx="0">
                  <c:v>327</c:v>
                </c:pt>
                <c:pt idx="1">
                  <c:v>58</c:v>
                </c:pt>
                <c:pt idx="2">
                  <c:v>53</c:v>
                </c:pt>
                <c:pt idx="3">
                  <c:v>230</c:v>
                </c:pt>
              </c:numCache>
            </c:numRef>
          </c:val>
          <c:extLst>
            <c:ext xmlns:c16="http://schemas.microsoft.com/office/drawing/2014/chart" uri="{C3380CC4-5D6E-409C-BE32-E72D297353CC}">
              <c16:uniqueId val="{00000008-2F50-430B-A34D-E2541CADCD3A}"/>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611BC-3997-462A-8D5C-4EB0EED45AAB}" type="doc">
      <dgm:prSet loTypeId="urn:microsoft.com/office/officeart/2005/8/layout/pyramid1" loCatId="pyramid" qsTypeId="urn:microsoft.com/office/officeart/2005/8/quickstyle/simple2" qsCatId="simple" csTypeId="urn:microsoft.com/office/officeart/2005/8/colors/colorful5" csCatId="colorful" phldr="0"/>
      <dgm:spPr/>
    </dgm:pt>
    <dgm:pt modelId="{EB3A7848-7218-4A53-85E9-A93C90FD1410}" type="pres">
      <dgm:prSet presAssocID="{ADF611BC-3997-462A-8D5C-4EB0EED45AAB}" presName="Name0" presStyleCnt="0">
        <dgm:presLayoutVars>
          <dgm:dir/>
          <dgm:animLvl val="lvl"/>
          <dgm:resizeHandles val="exact"/>
        </dgm:presLayoutVars>
      </dgm:prSet>
      <dgm:spPr/>
    </dgm:pt>
  </dgm:ptLst>
  <dgm:cxnLst>
    <dgm:cxn modelId="{B120965E-EBF4-44D2-A5C0-6F8C7915AA4D}" type="presOf" srcId="{ADF611BC-3997-462A-8D5C-4EB0EED45AAB}" destId="{EB3A7848-7218-4A53-85E9-A93C90FD1410}" srcOrd="0"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C73B9B59-B183-4D92-8EE6-315FED2168CD}" type="datetimeFigureOut">
              <a:rPr lang="en-US"/>
              <a:pPr>
                <a:defRPr/>
              </a:pPr>
              <a:t>4/1/2022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9FC937D4-D70A-4D9F-B787-60884E1B03DE}" type="slidenum">
              <a:rPr lang="en-US"/>
              <a:pPr>
                <a:defRPr/>
              </a:pPr>
              <a:t>‹#›</a:t>
            </a:fld>
            <a:endParaRPr lang="en-US"/>
          </a:p>
        </p:txBody>
      </p:sp>
    </p:spTree>
    <p:extLst>
      <p:ext uri="{BB962C8B-B14F-4D97-AF65-F5344CB8AC3E}">
        <p14:creationId xmlns:p14="http://schemas.microsoft.com/office/powerpoint/2010/main" val="20004534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5AE70B9E-8353-4E54-97DF-39271C3FF902}" type="datetimeFigureOut">
              <a:rPr lang="en-US"/>
              <a:pPr>
                <a:defRPr/>
              </a:pPr>
              <a:t>4/1/2022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8A9E349C-BDDF-4BC6-849F-ABE75B63518E}" type="slidenum">
              <a:rPr lang="en-US"/>
              <a:pPr>
                <a:defRPr/>
              </a:pPr>
              <a:t>‹#›</a:t>
            </a:fld>
            <a:endParaRPr lang="en-US"/>
          </a:p>
        </p:txBody>
      </p:sp>
    </p:spTree>
    <p:extLst>
      <p:ext uri="{BB962C8B-B14F-4D97-AF65-F5344CB8AC3E}">
        <p14:creationId xmlns:p14="http://schemas.microsoft.com/office/powerpoint/2010/main" val="236055640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j.gov/bpu/pdf/publicnotice/2.26%20OSW%20Presentation%20Final.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1</a:t>
            </a:fld>
            <a:endParaRPr lang="en-US"/>
          </a:p>
        </p:txBody>
      </p:sp>
    </p:spTree>
    <p:extLst>
      <p:ext uri="{BB962C8B-B14F-4D97-AF65-F5344CB8AC3E}">
        <p14:creationId xmlns:p14="http://schemas.microsoft.com/office/powerpoint/2010/main" val="23173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location of SAA facilities will impact how future OSW generation projects interconnect to them and their environmental footprint. </a:t>
            </a:r>
          </a:p>
          <a:p>
            <a:endParaRPr lang="en-US" baseline="0" dirty="0" smtClean="0"/>
          </a:p>
          <a:p>
            <a:r>
              <a:rPr lang="en-US" baseline="0" dirty="0" smtClean="0"/>
              <a:t>We’ll discuss how a coordinated approach affords insight into the cumulative impacts of OSW transmission.</a:t>
            </a:r>
            <a:endParaRPr lang="en-US" dirty="0" smtClean="0"/>
          </a:p>
          <a:p>
            <a:pPr marL="0" indent="0">
              <a:buFont typeface="Arial" panose="020B0604020202020204" pitchFamily="34" charset="0"/>
              <a:buNone/>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smtClean="0"/>
              <a:t>We invite stakeholders to provide their questions and feedback on these and other environmental and permitting topics related to the SAA.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 look forward to our discussion and feedback from stakeholders. </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a:t>
            </a:r>
            <a:r>
              <a:rPr lang="en-US" baseline="0" dirty="0"/>
              <a:t>with that, I’ll </a:t>
            </a:r>
            <a:r>
              <a:rPr lang="en-US" baseline="0" dirty="0" smtClean="0"/>
              <a:t>welcome our first speaker.</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E349C-BDDF-4BC6-849F-ABE75B6351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34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49950" cy="33480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622048"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22048" rtl="0" eaLnBrk="1" fontAlgn="auto" latinLnBrk="0" hangingPunct="1">
                <a:lnSpc>
                  <a:spcPct val="100000"/>
                </a:lnSpc>
                <a:spcBef>
                  <a:spcPts val="0"/>
                </a:spcBef>
                <a:spcAft>
                  <a:spcPts val="0"/>
                </a:spcAft>
                <a:buClrTx/>
                <a:buSzTx/>
                <a:buFontTx/>
                <a:buNone/>
                <a:tabLst/>
                <a:defRPr/>
              </a:pPr>
              <a:t>53</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39787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pPr marL="171466" indent="-171466">
              <a:spcBef>
                <a:spcPts val="307"/>
              </a:spcBef>
              <a:buFont typeface="Arial" panose="020B0604020202020204" pitchFamily="34" charset="0"/>
              <a:buChar char="•"/>
            </a:pPr>
            <a:endParaRPr lang="en-US" sz="900" dirty="0"/>
          </a:p>
        </p:txBody>
      </p:sp>
      <p:sp>
        <p:nvSpPr>
          <p:cNvPr id="4" name="Slide Number Placeholder 3"/>
          <p:cNvSpPr>
            <a:spLocks noGrp="1"/>
          </p:cNvSpPr>
          <p:nvPr>
            <p:ph type="sldNum" sz="quarter" idx="10"/>
          </p:nvPr>
        </p:nvSpPr>
        <p:spPr/>
        <p:txBody>
          <a:bodyPr/>
          <a:lstStyle/>
          <a:p>
            <a:pPr marL="0" marR="0" lvl="0" indent="0" algn="r" defTabSz="622048" rtl="0" eaLnBrk="1" fontAlgn="auto" latinLnBrk="0" hangingPunct="1">
              <a:lnSpc>
                <a:spcPct val="100000"/>
              </a:lnSpc>
              <a:spcBef>
                <a:spcPts val="0"/>
              </a:spcBef>
              <a:spcAft>
                <a:spcPts val="0"/>
              </a:spcAft>
              <a:buClrTx/>
              <a:buSzTx/>
              <a:buFontTx/>
              <a:buNone/>
              <a:tabLst/>
              <a:defRPr/>
            </a:pPr>
            <a:fld id="{CA828CFD-0292-4F6B-9CB4-9D6706D7A955}"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22048"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962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622048"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22048" rtl="0" eaLnBrk="1" fontAlgn="auto" latinLnBrk="0" hangingPunct="1">
                <a:lnSpc>
                  <a:spcPct val="100000"/>
                </a:lnSpc>
                <a:spcBef>
                  <a:spcPts val="0"/>
                </a:spcBef>
                <a:spcAft>
                  <a:spcPts val="0"/>
                </a:spcAft>
                <a:buClrTx/>
                <a:buSzTx/>
                <a:buFontTx/>
                <a:buNone/>
                <a:tabLst/>
                <a:defRPr/>
              </a:pPr>
              <a:t>55</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8251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22048"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Arial"/>
                <a:ea typeface="+mn-ea"/>
                <a:cs typeface="+mn-cs"/>
              </a:rPr>
              <a:pPr marL="0" marR="0" lvl="0" indent="0" algn="r" defTabSz="622048" rtl="0" eaLnBrk="1" fontAlgn="auto" latinLnBrk="0" hangingPunct="1">
                <a:lnSpc>
                  <a:spcPct val="100000"/>
                </a:lnSpc>
                <a:spcBef>
                  <a:spcPts val="0"/>
                </a:spcBef>
                <a:spcAft>
                  <a:spcPts val="0"/>
                </a:spcAft>
                <a:buClrTx/>
                <a:buSzTx/>
                <a:buFontTx/>
                <a:buNone/>
                <a:tabLst/>
                <a:defRPr/>
              </a:pPr>
              <a:t>56</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3962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00C348-180E-4D85-9499-045F2EB4C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98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00C348-180E-4D85-9499-045F2EB4C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616C5A-ED4F-4BFD-B9A0-19B3F122B298}"/>
              </a:ext>
            </a:extLst>
          </p:cNvPr>
          <p:cNvSpPr txBox="1"/>
          <p:nvPr/>
        </p:nvSpPr>
        <p:spPr>
          <a:xfrm>
            <a:off x="914400" y="1341120"/>
            <a:ext cx="437086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80Proposals submitted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from Levitan &amp; Associates, Inc at Feb 26, 2021 presentation to BPU on Transmission. </a:t>
            </a:r>
            <a:r>
              <a:rPr lang="en-US" dirty="0">
                <a:hlinkClick r:id="rId3"/>
              </a:rPr>
              <a:t>https://www.nj.gov/bpu/pdf/publicnotice/2.26%20OSW%20Presentation%20Final.pdf</a:t>
            </a:r>
            <a:endParaRPr lang="en-US" dirty="0"/>
          </a:p>
          <a:p>
            <a:endParaRPr lang="en-US" dirty="0"/>
          </a:p>
          <a:p>
            <a:r>
              <a:rPr lang="en-US" dirty="0"/>
              <a:t>Point here is that there are ALREADY transmission lines coming onshore. Environmental and fisheries impacts were evaluated for these at the time of construction. Offshore wind transmission lines must undergo same level of environmental scrutiny to ensure avoidance is achieved. Minimize number of additional cables coming onshore – that is what the BPU/PJM State Agreement Approach is doing.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00C348-180E-4D85-9499-045F2EB4C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107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E349C-BDDF-4BC6-849F-ABE75B6351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06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E349C-BDDF-4BC6-849F-ABE75B6351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868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topic for today’s meeting is</a:t>
            </a:r>
            <a:r>
              <a:rPr lang="en-US" baseline="0" dirty="0" smtClean="0"/>
              <a:t> exploring the </a:t>
            </a:r>
            <a:r>
              <a:rPr lang="en-US" sz="1200" baseline="0" dirty="0" smtClean="0">
                <a:cs typeface="Arial"/>
              </a:rPr>
              <a:t>p</a:t>
            </a:r>
            <a:r>
              <a:rPr lang="en-US" sz="1200" dirty="0" smtClean="0">
                <a:cs typeface="Arial"/>
              </a:rPr>
              <a:t>otential impacts that SAA projects may have on wildlife, recreational and commercial fisheries, and natural resources. And</a:t>
            </a:r>
            <a:r>
              <a:rPr lang="en-US" sz="1200" baseline="0" dirty="0" smtClean="0">
                <a:cs typeface="Arial"/>
              </a:rPr>
              <a:t> secondly, the p</a:t>
            </a:r>
            <a:r>
              <a:rPr lang="en-US" sz="1200" dirty="0" smtClean="0">
                <a:cs typeface="Arial"/>
              </a:rPr>
              <a:t>otential issues with federal, state and local permitting.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 let’s take a step back to see how we got here. </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2</a:t>
            </a:fld>
            <a:endParaRPr lang="en-US"/>
          </a:p>
        </p:txBody>
      </p:sp>
    </p:spTree>
    <p:extLst>
      <p:ext uri="{BB962C8B-B14F-4D97-AF65-F5344CB8AC3E}">
        <p14:creationId xmlns:p14="http://schemas.microsoft.com/office/powerpoint/2010/main" val="206579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Governor </a:t>
            </a:r>
            <a:r>
              <a:rPr lang="en-US" dirty="0"/>
              <a:t>Murphy set a goal of achieving 7,500 MW of offshore wind generation by 2035 via Executive Order No. 92. </a:t>
            </a:r>
          </a:p>
          <a:p>
            <a:pPr marL="174708" indent="-174708" defTabSz="931774">
              <a:buFont typeface="Arial" panose="020B0604020202020204" pitchFamily="34" charset="0"/>
              <a:buChar char="•"/>
            </a:pPr>
            <a:r>
              <a:rPr lang="en-US" dirty="0"/>
              <a:t>The Board issued its first offshore wind solicitation in 2018, with an 1,100 MW award. </a:t>
            </a:r>
          </a:p>
          <a:p>
            <a:pPr marL="174708" indent="-174708" defTabSz="931774">
              <a:buFont typeface="Arial" panose="020B0604020202020204" pitchFamily="34" charset="0"/>
              <a:buChar char="•"/>
            </a:pPr>
            <a:r>
              <a:rPr lang="en-US" dirty="0"/>
              <a:t>When issued, this solicitation was the largest in the country and represented a very large step in achieving the State’s ambitious renewable energy goals. </a:t>
            </a:r>
          </a:p>
          <a:p>
            <a:pPr marL="174708" indent="-174708" defTabSz="931774">
              <a:buFont typeface="Arial" panose="020B0604020202020204" pitchFamily="34" charset="0"/>
              <a:buChar char="•"/>
            </a:pPr>
            <a:r>
              <a:rPr lang="en-US" dirty="0"/>
              <a:t>In 2020, Board issued a second solicitation which resulted in two more offshore wind projects being awarded, totaling more than 2,600 MWs.</a:t>
            </a:r>
          </a:p>
          <a:p>
            <a:pPr marL="174708" indent="-174708" defTabSz="931774">
              <a:buFont typeface="Arial" panose="020B0604020202020204" pitchFamily="34" charset="0"/>
              <a:buChar char="•"/>
            </a:pPr>
            <a:r>
              <a:rPr lang="en-US" dirty="0"/>
              <a:t>3 more solicitations are scheduled to occur in order to meet the 7,500 MW goal. </a:t>
            </a:r>
            <a:endParaRPr lang="en-US" dirty="0" smtClean="0"/>
          </a:p>
          <a:p>
            <a:pPr marL="174708" indent="-174708" defTabSz="931774">
              <a:buFont typeface="Arial" panose="020B0604020202020204" pitchFamily="34" charset="0"/>
              <a:buChar char="•"/>
            </a:pPr>
            <a:endParaRPr lang="en-US" dirty="0" smtClean="0"/>
          </a:p>
          <a:p>
            <a:pPr marL="174708" indent="-174708" defTabSz="931774">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3</a:t>
            </a:fld>
            <a:endParaRPr lang="en-US"/>
          </a:p>
        </p:txBody>
      </p:sp>
    </p:spTree>
    <p:extLst>
      <p:ext uri="{BB962C8B-B14F-4D97-AF65-F5344CB8AC3E}">
        <p14:creationId xmlns:p14="http://schemas.microsoft.com/office/powerpoint/2010/main" val="177629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How do you deliver the electricity generated by the offshore wind farms to New Jersey residents? </a:t>
            </a:r>
          </a:p>
          <a:p>
            <a:pPr marL="174708" indent="-174708" defTabSz="931774">
              <a:buFont typeface="Arial" panose="020B0604020202020204" pitchFamily="34" charset="0"/>
              <a:buChar char="•"/>
              <a:defRPr/>
            </a:pPr>
            <a:r>
              <a:rPr lang="en-US" dirty="0"/>
              <a:t>Through an offshore wind transmission system, which simply means the delivery of electricity from the offshore wind turbines to the local distribution system, onshore. </a:t>
            </a:r>
            <a:endParaRPr lang="en-US" dirty="0" smtClean="0"/>
          </a:p>
          <a:p>
            <a:pPr marL="174708" indent="-174708" defTabSz="931774">
              <a:buFont typeface="Arial" panose="020B0604020202020204" pitchFamily="34" charset="0"/>
              <a:buChar char="•"/>
              <a:defRPr/>
            </a:pPr>
            <a:r>
              <a:rPr lang="en-US" dirty="0" smtClean="0"/>
              <a:t>Thus</a:t>
            </a:r>
            <a:r>
              <a:rPr lang="en-US" baseline="0" dirty="0" smtClean="0"/>
              <a:t> far under the first two solicitations, each project proposed to bring the electricity onshore from their individual project. You can see how this may result in inefficiencies, particularly as new wind farms are added. </a:t>
            </a:r>
            <a:endParaRPr lang="en-US" dirty="0"/>
          </a:p>
          <a:p>
            <a:pPr marL="174708" indent="-174708" defTabSz="931774">
              <a:buFont typeface="Arial" panose="020B0604020202020204" pitchFamily="34" charset="0"/>
              <a:buChar char="•"/>
              <a:defRPr/>
            </a:pPr>
            <a:r>
              <a:rPr lang="en-US" dirty="0"/>
              <a:t>In New Jersey and other Mid-Atlantic states, the transmission planning process is based on a detailed set of rules, approved by the Federal Energy Regulatory Commission and implemented by the regional grid operator PJM Interconnection (“PJM”). These rules determine how and when to expand and enhance the regional grid, and outline a highly competitive, robust procurement structure to select which projects get built. </a:t>
            </a:r>
          </a:p>
          <a:p>
            <a:pPr marL="174708" indent="-174708" defTabSz="931774">
              <a:buFont typeface="Arial" panose="020B0604020202020204" pitchFamily="34" charset="0"/>
              <a:buChar char="•"/>
              <a:defRPr/>
            </a:pPr>
            <a:r>
              <a:rPr lang="en-US" dirty="0"/>
              <a:t>To position the state to reach Governor Phil Murphy’s ambitious goal of 7,500 megawatts of offshore wind energy by 2035, the NJBPU has formally requested inclusion of its offshore wind public policy into the regional transmission expansion analysis at PJM. </a:t>
            </a:r>
          </a:p>
          <a:p>
            <a:pPr marL="174708" indent="-174708" defTabSz="931774">
              <a:buFont typeface="Arial" panose="020B0604020202020204" pitchFamily="34" charset="0"/>
              <a:buChar char="•"/>
              <a:defRPr/>
            </a:pPr>
            <a:r>
              <a:rPr lang="en-US" dirty="0" smtClean="0"/>
              <a:t>This </a:t>
            </a:r>
            <a:r>
              <a:rPr lang="en-US" dirty="0"/>
              <a:t>competitive solicitation process is known as the State Agreement Approach (SAA).</a:t>
            </a:r>
          </a:p>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4</a:t>
            </a:fld>
            <a:endParaRPr lang="en-US"/>
          </a:p>
        </p:txBody>
      </p:sp>
    </p:spTree>
    <p:extLst>
      <p:ext uri="{BB962C8B-B14F-4D97-AF65-F5344CB8AC3E}">
        <p14:creationId xmlns:p14="http://schemas.microsoft.com/office/powerpoint/2010/main" val="188960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The SAA is a tool offered by PJM for its member states to request transmission development needs, based on policy requirements, that PJM will incorporate in the RTEP process. </a:t>
            </a:r>
          </a:p>
          <a:p>
            <a:pPr marL="174708" indent="-174708" defTabSz="931774">
              <a:buFont typeface="Arial" panose="020B0604020202020204" pitchFamily="34" charset="0"/>
              <a:buChar char="•"/>
              <a:defRPr/>
            </a:pPr>
            <a:r>
              <a:rPr lang="en-US" dirty="0" smtClean="0"/>
              <a:t>New </a:t>
            </a:r>
            <a:r>
              <a:rPr lang="en-US" dirty="0"/>
              <a:t>Jersey is the first state to utilize the </a:t>
            </a:r>
            <a:r>
              <a:rPr lang="en-US" dirty="0" smtClean="0"/>
              <a:t>SAA</a:t>
            </a:r>
            <a:endParaRPr lang="en-US" dirty="0"/>
          </a:p>
          <a:p>
            <a:pPr marL="174708" indent="-174708" defTabSz="931774">
              <a:buFont typeface="Arial" panose="020B0604020202020204" pitchFamily="34" charset="0"/>
              <a:buChar char="•"/>
              <a:defRPr/>
            </a:pPr>
            <a:r>
              <a:rPr lang="en-US" dirty="0"/>
              <a:t>By initiating a competitive solicitation for transmission projects from a broad pool of regional developers, NJBPU is ensuring that New Jersey can select from the most efficient and effective options available on the market in pursuit of a coordinated transmission solution for delivering offshore wind. </a:t>
            </a:r>
          </a:p>
          <a:p>
            <a:pPr marL="174708" indent="-174708" defTabSz="931774">
              <a:buFont typeface="Arial" panose="020B0604020202020204" pitchFamily="34" charset="0"/>
              <a:buChar char="•"/>
              <a:defRPr/>
            </a:pPr>
            <a:r>
              <a:rPr lang="en-US" dirty="0"/>
              <a:t>PJM’s robust competitive bidding process forces developers to propose lower costs and innovative proposals resulting in efficiencies and ratepayer savings. Opening the proposal window to all qualified PJM developers allow for a diversity of approaches and expertise that identifies an optimal grid with high benefits and low environmental impact. </a:t>
            </a:r>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5</a:t>
            </a:fld>
            <a:endParaRPr lang="en-US"/>
          </a:p>
        </p:txBody>
      </p:sp>
    </p:spTree>
    <p:extLst>
      <p:ext uri="{BB962C8B-B14F-4D97-AF65-F5344CB8AC3E}">
        <p14:creationId xmlns:p14="http://schemas.microsoft.com/office/powerpoint/2010/main" val="396389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smtClean="0"/>
              <a:t>PJM with BPU Staff developed a solicitation for electric transmission project applications under the SAA to meet New Jersey’s public policy</a:t>
            </a:r>
          </a:p>
          <a:p>
            <a:pPr marL="628650" lvl="1" indent="-171450">
              <a:buFont typeface="Arial" panose="020B0604020202020204" pitchFamily="34" charset="0"/>
              <a:buChar char="•"/>
            </a:pPr>
            <a:r>
              <a:rPr lang="en-US" dirty="0" smtClean="0"/>
              <a:t>Window Opened: April 15, 2021</a:t>
            </a:r>
          </a:p>
          <a:p>
            <a:pPr marL="628650" lvl="1" indent="-171450">
              <a:buFont typeface="Arial" panose="020B0604020202020204" pitchFamily="34" charset="0"/>
              <a:buChar char="•"/>
            </a:pPr>
            <a:r>
              <a:rPr lang="en-US" dirty="0" smtClean="0"/>
              <a:t>Window Closed: September 17, 2021</a:t>
            </a:r>
          </a:p>
          <a:p>
            <a:pPr marL="342900" indent="-342900">
              <a:buFont typeface="Arial" panose="020B0604020202020204" pitchFamily="34" charset="0"/>
              <a:buChar char="•"/>
            </a:pPr>
            <a:r>
              <a:rPr lang="en-US" sz="2400" dirty="0" smtClean="0"/>
              <a:t>The solicitation requested Applications for four distinct options shown on the next slide, with each entity having the choice to propose more than one option</a:t>
            </a:r>
            <a:endParaRPr lang="en-US" sz="2400" dirty="0" smtClean="0">
              <a:cs typeface="Arial"/>
            </a:endParaRPr>
          </a:p>
          <a:p>
            <a:pPr marL="342900" indent="-342900">
              <a:buFont typeface="Arial" panose="020B0604020202020204" pitchFamily="34" charset="0"/>
              <a:buChar char="•"/>
            </a:pPr>
            <a:r>
              <a:rPr lang="en-US" sz="2400" dirty="0" smtClean="0"/>
              <a:t>PJM received Applications from 13 entities proposing a total of 80 projects</a:t>
            </a:r>
          </a:p>
          <a:p>
            <a:pPr marL="174708" indent="-174708" defTabSz="931774">
              <a:buFont typeface="Arial" panose="020B0604020202020204" pitchFamily="34" charset="0"/>
              <a:buChar char="•"/>
              <a:defRPr/>
            </a:pPr>
            <a:r>
              <a:rPr lang="en-US" sz="2400" dirty="0" smtClean="0"/>
              <a:t>Under the SAA, the BPU is the ultimate decision-maker, deciding which, if any, of the proposals proceed to construction. These projects are not likely to be pursued if they do not result in development of a lower cost, lower risk, or higher benefit option for the interconnection and delivery of New Jersey’s offshore wind. </a:t>
            </a:r>
          </a:p>
          <a:p>
            <a:pPr marL="174708" indent="-174708" defTabSz="931774">
              <a:buFont typeface="Arial" panose="020B0604020202020204" pitchFamily="34" charset="0"/>
              <a:buChar char="•"/>
              <a:defRPr/>
            </a:pPr>
            <a:r>
              <a:rPr lang="en-US" sz="2400" dirty="0" smtClean="0"/>
              <a:t>The BPU may decide to terminate the SAA process, if it is in the best interest of the State. NJBPU Staff continues to work with PJM to develop adequate ratepayer protections should any transmission project eventually be selected through the SAA. </a:t>
            </a:r>
          </a:p>
          <a:p>
            <a:endParaRPr lang="en-US" sz="2400"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6</a:t>
            </a:fld>
            <a:endParaRPr lang="en-US"/>
          </a:p>
        </p:txBody>
      </p:sp>
    </p:spTree>
    <p:extLst>
      <p:ext uri="{BB962C8B-B14F-4D97-AF65-F5344CB8AC3E}">
        <p14:creationId xmlns:p14="http://schemas.microsoft.com/office/powerpoint/2010/main" val="185424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The SAA solicitation identifies four interrelated components of an open access offshore wind transmission facility that may be part of an optimal solution. </a:t>
            </a:r>
          </a:p>
          <a:p>
            <a:pPr marL="640594" lvl="1" indent="-174708" defTabSz="931774">
              <a:buFont typeface="Arial" panose="020B0604020202020204" pitchFamily="34" charset="0"/>
              <a:buChar char="•"/>
              <a:defRPr/>
            </a:pPr>
            <a:r>
              <a:rPr lang="en-US" dirty="0"/>
              <a:t>1) The first component (“Option 1a”) focuses on potential upgrades to the existing grid that may be necessary for offshore wind energy injections. Staff and PJM conducted an analysis, prior to releasing the solicitation, which identified four default injection locations, on the onshore grid, for the interconnection of potential solutions. Developers retain flexibility to propose alternate interconnection locations if they identify more beneficial interconnection locations. </a:t>
            </a:r>
          </a:p>
          <a:p>
            <a:pPr marL="640594" lvl="1" indent="-174708" defTabSz="931774">
              <a:buFont typeface="Arial" panose="020B0604020202020204" pitchFamily="34" charset="0"/>
              <a:buChar char="•"/>
              <a:defRPr/>
            </a:pPr>
            <a:r>
              <a:rPr lang="en-US" dirty="0"/>
              <a:t>2) The second component (“Option 1b”) requests developers to submit proposals for extending the onshore transmission grid closer to the shore, creating so-called “power corridors.” These corridors would serve to extend the onshore high-voltage transmission system closer to the shoreline, providing planned landfall locations to optimize efficiency and minimize environmental disturbances. </a:t>
            </a:r>
          </a:p>
          <a:p>
            <a:pPr marL="640594" lvl="1" indent="-174708" defTabSz="931774">
              <a:buFont typeface="Arial" panose="020B0604020202020204" pitchFamily="34" charset="0"/>
              <a:buChar char="•"/>
              <a:defRPr/>
            </a:pPr>
            <a:r>
              <a:rPr lang="en-US" dirty="0"/>
              <a:t>3) The third component (“Option 2”) extends the power corridor concept into the water, providing a potential interconnection location for offshore wind that is closer to the turbines. </a:t>
            </a:r>
          </a:p>
          <a:p>
            <a:pPr marL="640594" lvl="1" indent="-174708" defTabSz="931774">
              <a:buFont typeface="Arial" panose="020B0604020202020204" pitchFamily="34" charset="0"/>
              <a:buChar char="•"/>
              <a:defRPr/>
            </a:pPr>
            <a:r>
              <a:rPr lang="en-US" dirty="0"/>
              <a:t>4) The fourth component (“Option 3”) requests developers to submit proposals for possible interconnections between offshore substations, referred to as an offshore transmission “backbone.”  Option 3 proposals allow developers to demonstrate the benefits of a networked grid that may connect various lease areas or other offshore transmission infrastructure. </a:t>
            </a:r>
          </a:p>
          <a:p>
            <a:pPr marL="174708" indent="-174708" defTabSz="931774">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7</a:t>
            </a:fld>
            <a:endParaRPr lang="en-US"/>
          </a:p>
        </p:txBody>
      </p:sp>
    </p:spTree>
    <p:extLst>
      <p:ext uri="{BB962C8B-B14F-4D97-AF65-F5344CB8AC3E}">
        <p14:creationId xmlns:p14="http://schemas.microsoft.com/office/powerpoint/2010/main" val="196610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Board </a:t>
            </a:r>
            <a:r>
              <a:rPr lang="en-US" dirty="0"/>
              <a:t>Staff is now evaluating those projects, in close coordination with PJM, and the Board may select the best project or projects, or may select no projects.  </a:t>
            </a:r>
          </a:p>
          <a:p>
            <a:pPr marL="174708" indent="-174708" defTabSz="931774">
              <a:buFont typeface="Arial" panose="020B0604020202020204" pitchFamily="34" charset="0"/>
              <a:buChar char="•"/>
            </a:pPr>
            <a:r>
              <a:rPr lang="en-US" dirty="0"/>
              <a:t>We are here to collectively and transparently guide the evaluation process.  The Board has engaged the professional consulting firm The Brattle Group through a competitive solicitation to assist us in this crucial work and to help us facilitate a meaningful stakeholder involvement. </a:t>
            </a:r>
          </a:p>
          <a:p>
            <a:pPr marL="174708" indent="-174708" defTabSz="931774">
              <a:buFont typeface="Arial" panose="020B0604020202020204" pitchFamily="34" charset="0"/>
              <a:buChar char="•"/>
            </a:pPr>
            <a:r>
              <a:rPr lang="en-US" dirty="0"/>
              <a:t>The BPU team strongly invites and encourages your active participation and insights. </a:t>
            </a:r>
            <a:endParaRPr lang="en-US" dirty="0" smtClean="0"/>
          </a:p>
          <a:p>
            <a:pPr marL="174708" indent="-174708" defTabSz="931774">
              <a:buFont typeface="Arial" panose="020B0604020202020204" pitchFamily="34" charset="0"/>
              <a:buChar char="•"/>
            </a:pPr>
            <a:endParaRPr lang="en-US" dirty="0" smtClean="0"/>
          </a:p>
          <a:p>
            <a:pPr marL="0" indent="0" defTabSz="931774">
              <a:buFont typeface="Arial" panose="020B0604020202020204" pitchFamily="34" charset="0"/>
              <a:buNone/>
            </a:pPr>
            <a:r>
              <a:rPr lang="en-US" dirty="0" smtClean="0"/>
              <a:t>With that, I’d</a:t>
            </a:r>
            <a:r>
              <a:rPr lang="en-US" baseline="0" dirty="0" smtClean="0"/>
              <a:t> like to introduce you to our moderator today, my </a:t>
            </a:r>
            <a:r>
              <a:rPr lang="en-US" sz="1200" dirty="0" smtClean="0"/>
              <a:t>colleague Kira Lawrence.</a:t>
            </a:r>
            <a:r>
              <a:rPr lang="en-US" sz="1200" baseline="0" dirty="0" smtClean="0"/>
              <a:t> Kira is a climate scientist and oceanographer. She received her PhD from Brown, her masters Brown and UC Santa Cruz, and her undergraduate degree from Dartmouth, all in Earth Sciences. She’s spent much of her career in academia but has also worked at the </a:t>
            </a:r>
            <a:r>
              <a:rPr lang="en-US" sz="1200" baseline="0" dirty="0" err="1" smtClean="0"/>
              <a:t>Woodwell</a:t>
            </a:r>
            <a:r>
              <a:rPr lang="en-US" sz="1200" baseline="0" dirty="0" smtClean="0"/>
              <a:t> Climate Research Center.</a:t>
            </a: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8</a:t>
            </a:fld>
            <a:endParaRPr lang="en-US"/>
          </a:p>
        </p:txBody>
      </p:sp>
    </p:spTree>
    <p:extLst>
      <p:ext uri="{BB962C8B-B14F-4D97-AF65-F5344CB8AC3E}">
        <p14:creationId xmlns:p14="http://schemas.microsoft.com/office/powerpoint/2010/main" val="387448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Critical</a:t>
            </a:r>
            <a:r>
              <a:rPr lang="en-US" baseline="0" dirty="0"/>
              <a:t> to the process is how potential SAA projects will </a:t>
            </a:r>
            <a:r>
              <a:rPr lang="en-US" baseline="0" dirty="0" smtClean="0"/>
              <a:t>address environmental impacts and permitting. </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smtClean="0"/>
              <a:t>Our panel today will review the regulatory process and discuss impacts on natural resources and explore the potential benefits of a coordinated approach in mitigating some of the core environmental concerns associated with OSW.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By utilizing the SAA, New Jersey is positioned to minimize the number of transmission cables and cable landfall impacts through a coordinate approach. SAA also enables the avoidance of sensitive habitats, </a:t>
            </a:r>
          </a:p>
          <a:p>
            <a:endParaRPr lang="en-US" baseline="0" dirty="0" smtClean="0"/>
          </a:p>
          <a:p>
            <a:endParaRPr lang="en-US" baseline="0" dirty="0" smtClean="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E349C-BDDF-4BC6-849F-ABE75B6351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075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3.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oleObject2.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4.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oleObject" Target="../embeddings/oleObject3.bin"/></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2201"/>
            <a:ext cx="10363200" cy="1470025"/>
          </a:xfrm>
          <a:prstGeom prst="rect">
            <a:avLst/>
          </a:prstGeo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B91DA7B6-A740-4B22-A55C-CD7EA8B58A80}" type="datetime1">
              <a:rPr lang="en-US" smtClean="0"/>
              <a:t>4/1/2022</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www.nj.gov/bpu</a:t>
            </a:r>
          </a:p>
        </p:txBody>
      </p:sp>
      <p:sp>
        <p:nvSpPr>
          <p:cNvPr id="8" name="Slide Number Placeholder 5"/>
          <p:cNvSpPr>
            <a:spLocks noGrp="1"/>
          </p:cNvSpPr>
          <p:nvPr>
            <p:ph type="sldNum" sz="quarter" idx="12"/>
          </p:nvPr>
        </p:nvSpPr>
        <p:spPr/>
        <p:txBody>
          <a:bodyPr/>
          <a:lstStyle>
            <a:lvl1pPr>
              <a:defRPr/>
            </a:lvl1pPr>
          </a:lstStyle>
          <a:p>
            <a:pPr>
              <a:defRPr/>
            </a:pPr>
            <a:fld id="{6394E1E7-201A-475B-BC54-138A97EDB787}" type="slidenum">
              <a:rPr lang="en-US"/>
              <a:pPr>
                <a:defRPr/>
              </a:pPr>
              <a:t>‹#›</a:t>
            </a:fld>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4263" t="27330" r="6528" b="23997"/>
          <a:stretch/>
        </p:blipFill>
        <p:spPr>
          <a:xfrm>
            <a:off x="560405" y="5787103"/>
            <a:ext cx="3706795" cy="475488"/>
          </a:xfrm>
          <a:prstGeom prst="rect">
            <a:avLst/>
          </a:prstGeom>
        </p:spPr>
      </p:pic>
      <p:pic>
        <p:nvPicPr>
          <p:cNvPr id="12" name="Picture 2" descr="C:\Users\jamieson\Desktop\Copy of NJBPU PP.png"/>
          <p:cNvPicPr>
            <a:picLocks noChangeAspect="1" noChangeArrowheads="1"/>
          </p:cNvPicPr>
          <p:nvPr userDrawn="1"/>
        </p:nvPicPr>
        <p:blipFill>
          <a:blip r:embed="rId3">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03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DF27276-94DC-4709-A57E-4388CAB6B017}" type="slidenum">
              <a:rPr lang="en-US"/>
              <a:pPr>
                <a:defRPr/>
              </a:pPr>
              <a:t>‹#›</a:t>
            </a:fld>
            <a:endParaRPr lang="en-US" dirty="0"/>
          </a:p>
        </p:txBody>
      </p:sp>
      <p:sp>
        <p:nvSpPr>
          <p:cNvPr id="7"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C438548B-63F6-4D17-A36F-FEB7E7D54384}" type="datetime1">
              <a:rPr lang="en-US" smtClean="0"/>
              <a:t>4/1/2022</a:t>
            </a:fld>
            <a:endParaRPr lang="en-US" dirty="0"/>
          </a:p>
        </p:txBody>
      </p:sp>
    </p:spTree>
    <p:extLst>
      <p:ext uri="{BB962C8B-B14F-4D97-AF65-F5344CB8AC3E}">
        <p14:creationId xmlns:p14="http://schemas.microsoft.com/office/powerpoint/2010/main" val="107370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44958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8400" y="609601"/>
            <a:ext cx="7315200" cy="38131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8400" y="50625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57B5306-24BB-4513-BC32-4D8608A662C5}" type="slidenum">
              <a:rPr lang="en-US"/>
              <a:pPr>
                <a:defRPr/>
              </a:pPr>
              <a:t>‹#›</a:t>
            </a:fld>
            <a:endParaRPr lang="en-US" dirty="0"/>
          </a:p>
        </p:txBody>
      </p:sp>
      <p:sp>
        <p:nvSpPr>
          <p:cNvPr id="7"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99CC533D-4C71-47BC-B9E6-F62676F3C238}" type="datetime1">
              <a:rPr lang="en-US" smtClean="0"/>
              <a:t>4/1/2022</a:t>
            </a:fld>
            <a:endParaRPr lang="en-US" dirty="0"/>
          </a:p>
        </p:txBody>
      </p:sp>
    </p:spTree>
    <p:extLst>
      <p:ext uri="{BB962C8B-B14F-4D97-AF65-F5344CB8AC3E}">
        <p14:creationId xmlns:p14="http://schemas.microsoft.com/office/powerpoint/2010/main" val="16534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ECE1AB8-DAA3-440A-BD4B-2BB425B7149C}" type="slidenum">
              <a:rPr lang="en-US"/>
              <a:pPr>
                <a:defRPr/>
              </a:pPr>
              <a:t>‹#›</a:t>
            </a:fld>
            <a:endParaRPr lang="en-US" dirty="0"/>
          </a:p>
        </p:txBody>
      </p:sp>
      <p:sp>
        <p:nvSpPr>
          <p:cNvPr id="6" name="Date Placeholder 3"/>
          <p:cNvSpPr>
            <a:spLocks noGrp="1"/>
          </p:cNvSpPr>
          <p:nvPr>
            <p:ph type="dt" sz="half" idx="10"/>
          </p:nvPr>
        </p:nvSpPr>
        <p:spPr>
          <a:xfrm>
            <a:off x="609600" y="6356351"/>
            <a:ext cx="2844800" cy="365125"/>
          </a:xfrm>
          <a:prstGeom prst="rect">
            <a:avLst/>
          </a:prstGeom>
        </p:spPr>
        <p:txBody>
          <a:bodyPr anchor="ctr"/>
          <a:lstStyle>
            <a:lvl1pPr>
              <a:defRPr sz="1200">
                <a:solidFill>
                  <a:srgbClr val="898FBA"/>
                </a:solidFill>
              </a:defRPr>
            </a:lvl1pPr>
          </a:lstStyle>
          <a:p>
            <a:pPr>
              <a:defRPr/>
            </a:pPr>
            <a:fld id="{6600C6C5-2F09-4CD8-9F0B-FF2989A9A170}" type="datetime1">
              <a:rPr lang="en-US" smtClean="0"/>
              <a:t>4/1/2022</a:t>
            </a:fld>
            <a:endParaRPr lang="en-US" dirty="0"/>
          </a:p>
        </p:txBody>
      </p:sp>
    </p:spTree>
    <p:extLst>
      <p:ext uri="{BB962C8B-B14F-4D97-AF65-F5344CB8AC3E}">
        <p14:creationId xmlns:p14="http://schemas.microsoft.com/office/powerpoint/2010/main" val="309862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920575" y="4186237"/>
            <a:ext cx="10287000" cy="1300162"/>
            <a:chOff x="699" y="4186106"/>
            <a:chExt cx="9144000" cy="1300294"/>
          </a:xfrm>
        </p:grpSpPr>
        <p:pic>
          <p:nvPicPr>
            <p:cNvPr id="5" name="Picture 7"/>
            <p:cNvPicPr>
              <a:picLocks noChangeAspect="1"/>
            </p:cNvPicPr>
            <p:nvPr/>
          </p:nvPicPr>
          <p:blipFill>
            <a:blip r:embed="rId2">
              <a:extLst>
                <a:ext uri="{28A0092B-C50C-407E-A947-70E740481C1C}">
                  <a14:useLocalDpi xmlns:a14="http://schemas.microsoft.com/office/drawing/2010/main" val="0"/>
                </a:ext>
              </a:extLst>
            </a:blip>
            <a:srcRect l="41389" t="39326"/>
            <a:stretch>
              <a:fillRect/>
            </a:stretch>
          </p:blipFill>
          <p:spPr bwMode="auto">
            <a:xfrm>
              <a:off x="699" y="4186106"/>
              <a:ext cx="53594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2">
              <a:extLst>
                <a:ext uri="{28A0092B-C50C-407E-A947-70E740481C1C}">
                  <a14:useLocalDpi xmlns:a14="http://schemas.microsoft.com/office/drawing/2010/main" val="0"/>
                </a:ext>
              </a:extLst>
            </a:blip>
            <a:srcRect l="-2" t="39326" r="58334"/>
            <a:stretch>
              <a:fillRect/>
            </a:stretch>
          </p:blipFill>
          <p:spPr bwMode="auto">
            <a:xfrm>
              <a:off x="5334699" y="4186106"/>
              <a:ext cx="38100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882475" y="685801"/>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930400" y="2362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3"/>
          <p:cNvSpPr>
            <a:spLocks noGrp="1"/>
          </p:cNvSpPr>
          <p:nvPr>
            <p:ph type="dt" sz="half" idx="10"/>
          </p:nvPr>
        </p:nvSpPr>
        <p:spPr/>
        <p:txBody>
          <a:bodyPr/>
          <a:lstStyle>
            <a:lvl1pPr>
              <a:defRPr/>
            </a:lvl1pPr>
          </a:lstStyle>
          <a:p>
            <a:pPr>
              <a:defRPr/>
            </a:pPr>
            <a:fld id="{22E50E84-E608-49FC-894A-0FECC615FE50}" type="datetime1">
              <a:rPr lang="en-US" smtClean="0"/>
              <a:t>4/1/2022</a:t>
            </a:fld>
            <a:endParaRPr lang="en-US" dirty="0"/>
          </a:p>
        </p:txBody>
      </p:sp>
      <p:sp>
        <p:nvSpPr>
          <p:cNvPr id="9" name="Footer Placeholder 4"/>
          <p:cNvSpPr>
            <a:spLocks noGrp="1"/>
          </p:cNvSpPr>
          <p:nvPr>
            <p:ph type="ftr" sz="quarter" idx="11"/>
          </p:nvPr>
        </p:nvSpPr>
        <p:spPr/>
        <p:txBody>
          <a:bodyPr/>
          <a:lstStyle>
            <a:lvl1pPr>
              <a:defRPr smtClean="0"/>
            </a:lvl1pPr>
          </a:lstStyle>
          <a:p>
            <a:pPr>
              <a:defRPr/>
            </a:pPr>
            <a:r>
              <a:rPr lang="en-US"/>
              <a:t>www.nj.gov/bpu</a:t>
            </a:r>
          </a:p>
        </p:txBody>
      </p:sp>
      <p:sp>
        <p:nvSpPr>
          <p:cNvPr id="10" name="Slide Number Placeholder 5"/>
          <p:cNvSpPr>
            <a:spLocks noGrp="1"/>
          </p:cNvSpPr>
          <p:nvPr>
            <p:ph type="sldNum" sz="quarter" idx="12"/>
          </p:nvPr>
        </p:nvSpPr>
        <p:spPr/>
        <p:txBody>
          <a:bodyPr/>
          <a:lstStyle>
            <a:lvl1pPr>
              <a:defRPr/>
            </a:lvl1pPr>
          </a:lstStyle>
          <a:p>
            <a:pPr>
              <a:defRPr/>
            </a:pPr>
            <a:fld id="{0B14CC1D-7A16-4BFB-AEF2-2500911D3F2E}" type="slidenum">
              <a:rPr lang="en-US"/>
              <a:pPr>
                <a:defRPr/>
              </a:pPr>
              <a:t>‹#›</a:t>
            </a:fld>
            <a:endParaRPr lang="en-US"/>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4263" t="27330" r="6528" b="23997"/>
          <a:stretch/>
        </p:blipFill>
        <p:spPr>
          <a:xfrm>
            <a:off x="508001" y="5683631"/>
            <a:ext cx="4507364" cy="475488"/>
          </a:xfrm>
          <a:prstGeom prst="rect">
            <a:avLst/>
          </a:prstGeom>
        </p:spPr>
      </p:pic>
    </p:spTree>
    <p:extLst>
      <p:ext uri="{BB962C8B-B14F-4D97-AF65-F5344CB8AC3E}">
        <p14:creationId xmlns:p14="http://schemas.microsoft.com/office/powerpoint/2010/main" val="203128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6"/>
          <p:cNvGrpSpPr>
            <a:grpSpLocks/>
          </p:cNvGrpSpPr>
          <p:nvPr/>
        </p:nvGrpSpPr>
        <p:grpSpPr bwMode="auto">
          <a:xfrm>
            <a:off x="0" y="457201"/>
            <a:ext cx="12192000" cy="1300163"/>
            <a:chOff x="699" y="4186106"/>
            <a:chExt cx="9144000" cy="1300294"/>
          </a:xfrm>
        </p:grpSpPr>
        <p:pic>
          <p:nvPicPr>
            <p:cNvPr id="5" name="Picture 7"/>
            <p:cNvPicPr>
              <a:picLocks noChangeAspect="1"/>
            </p:cNvPicPr>
            <p:nvPr/>
          </p:nvPicPr>
          <p:blipFill>
            <a:blip r:embed="rId2">
              <a:extLst>
                <a:ext uri="{28A0092B-C50C-407E-A947-70E740481C1C}">
                  <a14:useLocalDpi xmlns:a14="http://schemas.microsoft.com/office/drawing/2010/main" val="0"/>
                </a:ext>
              </a:extLst>
            </a:blip>
            <a:srcRect l="41389" t="39326"/>
            <a:stretch>
              <a:fillRect/>
            </a:stretch>
          </p:blipFill>
          <p:spPr bwMode="auto">
            <a:xfrm>
              <a:off x="699" y="4186106"/>
              <a:ext cx="53594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2">
              <a:extLst>
                <a:ext uri="{28A0092B-C50C-407E-A947-70E740481C1C}">
                  <a14:useLocalDpi xmlns:a14="http://schemas.microsoft.com/office/drawing/2010/main" val="0"/>
                </a:ext>
              </a:extLst>
            </a:blip>
            <a:srcRect l="-2" t="39326" r="58334"/>
            <a:stretch>
              <a:fillRect/>
            </a:stretch>
          </p:blipFill>
          <p:spPr bwMode="auto">
            <a:xfrm>
              <a:off x="5334699" y="4186106"/>
              <a:ext cx="38100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914400" y="3786188"/>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14400" y="228600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p:txBody>
          <a:bodyPr/>
          <a:lstStyle>
            <a:lvl1pPr>
              <a:defRPr/>
            </a:lvl1pPr>
          </a:lstStyle>
          <a:p>
            <a:pPr>
              <a:defRPr/>
            </a:pPr>
            <a:fld id="{F2D24DE0-AEE6-4714-8C7C-3F8C3AFDD52A}" type="datetime1">
              <a:rPr lang="en-US" smtClean="0"/>
              <a:t>4/1/2022</a:t>
            </a:fld>
            <a:endParaRPr lang="en-US"/>
          </a:p>
        </p:txBody>
      </p:sp>
      <p:sp>
        <p:nvSpPr>
          <p:cNvPr id="9" name="Footer Placeholder 4"/>
          <p:cNvSpPr>
            <a:spLocks noGrp="1"/>
          </p:cNvSpPr>
          <p:nvPr>
            <p:ph type="ftr" sz="quarter" idx="11"/>
          </p:nvPr>
        </p:nvSpPr>
        <p:spPr/>
        <p:txBody>
          <a:bodyPr/>
          <a:lstStyle>
            <a:lvl1pPr>
              <a:defRPr/>
            </a:lvl1pPr>
          </a:lstStyle>
          <a:p>
            <a:pPr>
              <a:defRPr/>
            </a:pPr>
            <a:r>
              <a:rPr lang="en-US"/>
              <a:t>www.nj.gov/bpu</a:t>
            </a:r>
          </a:p>
        </p:txBody>
      </p:sp>
      <p:sp>
        <p:nvSpPr>
          <p:cNvPr id="10" name="Slide Number Placeholder 5"/>
          <p:cNvSpPr>
            <a:spLocks noGrp="1"/>
          </p:cNvSpPr>
          <p:nvPr>
            <p:ph type="sldNum" sz="quarter" idx="12"/>
          </p:nvPr>
        </p:nvSpPr>
        <p:spPr/>
        <p:txBody>
          <a:bodyPr/>
          <a:lstStyle>
            <a:lvl1pPr>
              <a:defRPr/>
            </a:lvl1pPr>
          </a:lstStyle>
          <a:p>
            <a:pPr>
              <a:defRPr/>
            </a:pPr>
            <a:fld id="{BD5B8219-A66B-45BB-A158-9C3694CE90BB}" type="slidenum">
              <a:rPr lang="en-US"/>
              <a:pPr>
                <a:defRPr/>
              </a:pPr>
              <a:t>‹#›</a:t>
            </a:fld>
            <a:endParaRPr lang="en-US"/>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4263" t="27330" r="6528" b="23997"/>
          <a:stretch/>
        </p:blipFill>
        <p:spPr>
          <a:xfrm>
            <a:off x="508001" y="5791200"/>
            <a:ext cx="4507364" cy="475488"/>
          </a:xfrm>
          <a:prstGeom prst="rect">
            <a:avLst/>
          </a:prstGeom>
        </p:spPr>
      </p:pic>
      <p:grpSp>
        <p:nvGrpSpPr>
          <p:cNvPr id="12" name="Group 6"/>
          <p:cNvGrpSpPr>
            <a:grpSpLocks/>
          </p:cNvGrpSpPr>
          <p:nvPr userDrawn="1"/>
        </p:nvGrpSpPr>
        <p:grpSpPr bwMode="auto">
          <a:xfrm>
            <a:off x="702733" y="457201"/>
            <a:ext cx="10227733" cy="1300163"/>
            <a:chOff x="699" y="4186106"/>
            <a:chExt cx="9144000" cy="1300294"/>
          </a:xfrm>
        </p:grpSpPr>
        <p:pic>
          <p:nvPicPr>
            <p:cNvPr id="13" name="Picture 7"/>
            <p:cNvPicPr>
              <a:picLocks noChangeAspect="1"/>
            </p:cNvPicPr>
            <p:nvPr/>
          </p:nvPicPr>
          <p:blipFill>
            <a:blip r:embed="rId2">
              <a:extLst>
                <a:ext uri="{28A0092B-C50C-407E-A947-70E740481C1C}">
                  <a14:useLocalDpi xmlns:a14="http://schemas.microsoft.com/office/drawing/2010/main" val="0"/>
                </a:ext>
              </a:extLst>
            </a:blip>
            <a:srcRect l="41389" t="39326"/>
            <a:stretch>
              <a:fillRect/>
            </a:stretch>
          </p:blipFill>
          <p:spPr bwMode="auto">
            <a:xfrm>
              <a:off x="699" y="4186106"/>
              <a:ext cx="53594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2">
              <a:extLst>
                <a:ext uri="{28A0092B-C50C-407E-A947-70E740481C1C}">
                  <a14:useLocalDpi xmlns:a14="http://schemas.microsoft.com/office/drawing/2010/main" val="0"/>
                </a:ext>
              </a:extLst>
            </a:blip>
            <a:srcRect l="-2" t="39326" r="58334"/>
            <a:stretch>
              <a:fillRect/>
            </a:stretch>
          </p:blipFill>
          <p:spPr bwMode="auto">
            <a:xfrm>
              <a:off x="5334699" y="4186106"/>
              <a:ext cx="38100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5262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FFE3E393-60F6-4612-8FB5-4F3506215FC7}" type="slidenum">
              <a:rPr lang="en-US"/>
              <a:pPr>
                <a:defRPr/>
              </a:pPr>
              <a:t>‹#›</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anchor="ctr"/>
          <a:lstStyle>
            <a:lvl1pPr algn="ctr">
              <a:defRPr sz="1200">
                <a:solidFill>
                  <a:srgbClr val="898FBA"/>
                </a:solidFill>
              </a:defRPr>
            </a:lvl1pPr>
          </a:lstStyle>
          <a:p>
            <a:pPr>
              <a:defRPr/>
            </a:pPr>
            <a:r>
              <a:rPr lang="en-US" dirty="0"/>
              <a:t>www.nj.gov/bpu</a:t>
            </a:r>
          </a:p>
        </p:txBody>
      </p:sp>
    </p:spTree>
    <p:extLst>
      <p:ext uri="{BB962C8B-B14F-4D97-AF65-F5344CB8AC3E}">
        <p14:creationId xmlns:p14="http://schemas.microsoft.com/office/powerpoint/2010/main" val="128801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Arial" panose="020B0604020202020204" pitchFamily="34" charset="0"/>
                <a:cs typeface="Arial" panose="020B0604020202020204" pitchFamily="34" charset="0"/>
              </a:defRPr>
            </a:lvl1pPr>
          </a:lstStyle>
          <a:p>
            <a:pPr>
              <a:defRPr/>
            </a:pPr>
            <a:r>
              <a:rPr lang="en-US" dirty="0"/>
              <a:t>www.nj.gov/bpu</a:t>
            </a:r>
          </a:p>
        </p:txBody>
      </p:sp>
      <p:sp>
        <p:nvSpPr>
          <p:cNvPr id="7" name="Slide Number Placeholder 6"/>
          <p:cNvSpPr>
            <a:spLocks noGrp="1"/>
          </p:cNvSpPr>
          <p:nvPr>
            <p:ph type="sldNum" sz="quarter" idx="12"/>
          </p:nvPr>
        </p:nvSpPr>
        <p:spPr/>
        <p:txBody>
          <a:bodyPr/>
          <a:lstStyle>
            <a:lvl1pPr>
              <a:defRPr/>
            </a:lvl1pPr>
          </a:lstStyle>
          <a:p>
            <a:pPr>
              <a:defRPr/>
            </a:pPr>
            <a:fld id="{945B8AE8-448B-40DB-93C9-5B41454D516D}" type="slidenum">
              <a:rPr lang="en-US"/>
              <a:pPr>
                <a:defRPr/>
              </a:pPr>
              <a:t>‹#›</a:t>
            </a:fld>
            <a:endParaRPr lang="en-US"/>
          </a:p>
        </p:txBody>
      </p:sp>
    </p:spTree>
    <p:extLst>
      <p:ext uri="{BB962C8B-B14F-4D97-AF65-F5344CB8AC3E}">
        <p14:creationId xmlns:p14="http://schemas.microsoft.com/office/powerpoint/2010/main" val="348841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524000"/>
            <a:ext cx="4011084" cy="113030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283200" y="273051"/>
            <a:ext cx="6299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743201"/>
            <a:ext cx="4011084" cy="3395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4F3715B1-6467-4C62-96D0-57D4E60390BA}" type="slidenum">
              <a:rPr lang="en-US"/>
              <a:pPr>
                <a:defRPr/>
              </a:pPr>
              <a:t>‹#›</a:t>
            </a:fld>
            <a:endParaRPr lang="en-US"/>
          </a:p>
        </p:txBody>
      </p:sp>
      <p:sp>
        <p:nvSpPr>
          <p:cNvPr id="6" name="Footer Placeholder 4"/>
          <p:cNvSpPr>
            <a:spLocks noGrp="1"/>
          </p:cNvSpPr>
          <p:nvPr>
            <p:ph type="ftr" sz="quarter" idx="3"/>
          </p:nvPr>
        </p:nvSpPr>
        <p:spPr>
          <a:xfrm>
            <a:off x="4165600" y="6356351"/>
            <a:ext cx="3860800" cy="365125"/>
          </a:xfrm>
          <a:prstGeom prst="rect">
            <a:avLst/>
          </a:prstGeom>
        </p:spPr>
        <p:txBody>
          <a:bodyPr anchor="ctr"/>
          <a:lstStyle>
            <a:lvl1pPr algn="ctr">
              <a:defRPr sz="1200">
                <a:solidFill>
                  <a:srgbClr val="898FBA"/>
                </a:solidFill>
              </a:defRPr>
            </a:lvl1pPr>
          </a:lstStyle>
          <a:p>
            <a:pPr>
              <a:defRPr/>
            </a:pPr>
            <a:r>
              <a:rPr lang="en-US" dirty="0"/>
              <a:t>www.nj.gov/bpu</a:t>
            </a:r>
          </a:p>
        </p:txBody>
      </p:sp>
    </p:spTree>
    <p:extLst>
      <p:ext uri="{BB962C8B-B14F-4D97-AF65-F5344CB8AC3E}">
        <p14:creationId xmlns:p14="http://schemas.microsoft.com/office/powerpoint/2010/main" val="61738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0442" y="5139266"/>
            <a:ext cx="1462039" cy="1892051"/>
          </a:xfrm>
          <a:prstGeom prst="rect">
            <a:avLst/>
          </a:prstGeom>
        </p:spPr>
      </p:pic>
      <p:pic>
        <p:nvPicPr>
          <p:cNvPr id="10" name="Picture 9">
            <a:extLst>
              <a:ext uri="{FF2B5EF4-FFF2-40B4-BE49-F238E27FC236}">
                <a16:creationId xmlns:a16="http://schemas.microsoft.com/office/drawing/2014/main" id="{67AA9425-80F7-7741-B0D4-D1BD83704EBC}"/>
              </a:ext>
            </a:extLst>
          </p:cNvPr>
          <p:cNvPicPr>
            <a:picLocks noChangeAspect="1"/>
          </p:cNvPicPr>
          <p:nvPr userDrawn="1"/>
        </p:nvPicPr>
        <p:blipFill>
          <a:blip r:embed="rId3"/>
          <a:stretch>
            <a:fillRect/>
          </a:stretch>
        </p:blipFill>
        <p:spPr>
          <a:xfrm>
            <a:off x="4243263" y="243426"/>
            <a:ext cx="3712917" cy="1785600"/>
          </a:xfrm>
          <a:prstGeom prst="rect">
            <a:avLst/>
          </a:prstGeom>
          <a:effectLst>
            <a:outerShdw blurRad="50800" dist="38100" dir="2700000" algn="tl" rotWithShape="0">
              <a:prstClr val="black">
                <a:alpha val="40000"/>
              </a:prstClr>
            </a:outerShdw>
          </a:effectLst>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0" y="2196548"/>
            <a:ext cx="12192000" cy="510793"/>
          </a:xfrm>
          <a:prstGeom prst="rect">
            <a:avLst/>
          </a:prstGeom>
          <a:effectLst>
            <a:outerShdw blurRad="50800" dist="50800" dir="2700000" algn="ctr" rotWithShape="0">
              <a:srgbClr val="000000">
                <a:alpha val="40000"/>
              </a:srgbClr>
            </a:outerShdw>
          </a:effectLst>
        </p:spPr>
        <p:txBody>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dirty="0"/>
              <a:t>Header here</a:t>
            </a:r>
          </a:p>
        </p:txBody>
      </p:sp>
      <p:cxnSp>
        <p:nvCxnSpPr>
          <p:cNvPr id="17" name="Straight Connector 16">
            <a:extLst>
              <a:ext uri="{FF2B5EF4-FFF2-40B4-BE49-F238E27FC236}">
                <a16:creationId xmlns:a16="http://schemas.microsoft.com/office/drawing/2014/main" id="{DBEFE215-745C-0E4A-A0BF-DFAC65C25C37}"/>
              </a:ext>
            </a:extLst>
          </p:cNvPr>
          <p:cNvCxnSpPr>
            <a:cxnSpLocks/>
          </p:cNvCxnSpPr>
          <p:nvPr userDrawn="1"/>
        </p:nvCxnSpPr>
        <p:spPr>
          <a:xfrm>
            <a:off x="4459941" y="3047254"/>
            <a:ext cx="3272117" cy="0"/>
          </a:xfrm>
          <a:prstGeom prst="line">
            <a:avLst/>
          </a:prstGeom>
          <a:ln w="38100">
            <a:solidFill>
              <a:srgbClr val="FEBE1B"/>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C11EA916-FA9C-CF4F-B743-5CA5765AD5C4}"/>
              </a:ext>
            </a:extLst>
          </p:cNvPr>
          <p:cNvSpPr>
            <a:spLocks noGrp="1"/>
          </p:cNvSpPr>
          <p:nvPr>
            <p:ph type="body" sz="quarter" idx="12" hasCustomPrompt="1"/>
          </p:nvPr>
        </p:nvSpPr>
        <p:spPr>
          <a:xfrm>
            <a:off x="0" y="3357551"/>
            <a:ext cx="12192000" cy="757249"/>
          </a:xfrm>
          <a:prstGeom prst="rect">
            <a:avLst/>
          </a:prstGeom>
          <a:effectLst>
            <a:outerShdw blurRad="50800" dist="38100" dir="2700000" algn="ctr" rotWithShape="0">
              <a:srgbClr val="000000">
                <a:alpha val="40000"/>
              </a:srgbClr>
            </a:outerShdw>
          </a:effectLst>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stStyle>
          <a:p>
            <a:pPr lvl="0"/>
            <a:r>
              <a:rPr lang="en-US" dirty="0"/>
              <a:t>Sub header</a:t>
            </a:r>
            <a:br>
              <a:rPr lang="en-US" dirty="0"/>
            </a:br>
            <a:r>
              <a:rPr lang="en-US" dirty="0"/>
              <a:t>Date</a:t>
            </a:r>
          </a:p>
        </p:txBody>
      </p:sp>
      <p:sp>
        <p:nvSpPr>
          <p:cNvPr id="20" name="Text Placeholder 14">
            <a:extLst>
              <a:ext uri="{FF2B5EF4-FFF2-40B4-BE49-F238E27FC236}">
                <a16:creationId xmlns:a16="http://schemas.microsoft.com/office/drawing/2014/main" id="{60366FF9-706F-1242-8A36-0A11D5D07008}"/>
              </a:ext>
            </a:extLst>
          </p:cNvPr>
          <p:cNvSpPr>
            <a:spLocks noGrp="1"/>
          </p:cNvSpPr>
          <p:nvPr>
            <p:ph type="body" sz="quarter" idx="13" hasCustomPrompt="1"/>
          </p:nvPr>
        </p:nvSpPr>
        <p:spPr>
          <a:xfrm>
            <a:off x="0" y="5817594"/>
            <a:ext cx="12192000" cy="353422"/>
          </a:xfrm>
          <a:prstGeom prst="rect">
            <a:avLst/>
          </a:prstGeom>
        </p:spPr>
        <p:txBody>
          <a:bodyPr/>
          <a:lstStyle>
            <a:lvl1pPr marL="0" indent="0" algn="ctr">
              <a:buNone/>
              <a:defRPr sz="2000" b="0" i="0">
                <a:solidFill>
                  <a:srgbClr val="0A456F"/>
                </a:solidFill>
                <a:latin typeface="Arial" panose="020B0604020202020204" pitchFamily="34" charset="0"/>
                <a:cs typeface="Arial" panose="020B0604020202020204" pitchFamily="34" charset="0"/>
              </a:defRPr>
            </a:lvl1pPr>
          </a:lstStyle>
          <a:p>
            <a:pPr lvl="0"/>
            <a:r>
              <a:rPr lang="en-US" dirty="0"/>
              <a:t>Presenter | Event</a:t>
            </a:r>
          </a:p>
        </p:txBody>
      </p:sp>
    </p:spTree>
    <p:extLst>
      <p:ext uri="{BB962C8B-B14F-4D97-AF65-F5344CB8AC3E}">
        <p14:creationId xmlns:p14="http://schemas.microsoft.com/office/powerpoint/2010/main" val="3912920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5" orient="horz">
          <p15:clr>
            <a:srgbClr val="FBAE40"/>
          </p15:clr>
        </p15:guide>
        <p15:guide id="6" orient="horz" pos="3672">
          <p15:clr>
            <a:srgbClr val="FBAE40"/>
          </p15:clr>
        </p15:guide>
        <p15:guide id="7"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12192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183198"/>
            <a:ext cx="11794316" cy="523875"/>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757035" y="1487373"/>
            <a:ext cx="5776913" cy="4356100"/>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463560"/>
            <a:ext cx="4721225" cy="4379913"/>
          </a:xfrm>
          <a:prstGeom prst="rect">
            <a:avLst/>
          </a:prstGeom>
        </p:spPr>
        <p:txBody>
          <a:bodyPr/>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91762227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2" descr="C:\Users\jamieson\Desktop\Copy of NJBPU PP.png"/>
          <p:cNvPicPr>
            <a:picLocks noChangeAspect="1" noChangeArrowheads="1"/>
          </p:cNvPicPr>
          <p:nvPr/>
        </p:nvPicPr>
        <p:blipFill>
          <a:blip r:embed="rId2">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p:cNvSpPr>
          <p:nvPr>
            <p:ph type="pic" idx="1"/>
          </p:nvPr>
        </p:nvSpPr>
        <p:spPr>
          <a:xfrm>
            <a:off x="-43976" y="1849376"/>
            <a:ext cx="12235976" cy="38131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2" name="Title 1"/>
          <p:cNvSpPr>
            <a:spLocks noGrp="1"/>
          </p:cNvSpPr>
          <p:nvPr>
            <p:ph type="title"/>
          </p:nvPr>
        </p:nvSpPr>
        <p:spPr>
          <a:xfrm>
            <a:off x="6807200" y="1600200"/>
            <a:ext cx="4470400" cy="3048000"/>
          </a:xfrm>
          <a:prstGeom prst="rect">
            <a:avLst/>
          </a:prstGeom>
          <a:solidFill>
            <a:srgbClr val="95C9FD">
              <a:alpha val="54902"/>
            </a:srgbClr>
          </a:solidFill>
        </p:spPr>
        <p:txBody>
          <a:bodyPr/>
          <a:lstStyle>
            <a:lvl1pPr algn="l">
              <a:defRPr b="1" cap="all" baseline="0">
                <a:solidFill>
                  <a:schemeClr val="bg1"/>
                </a:solidFill>
                <a:latin typeface="+mn-lt"/>
              </a:defRPr>
            </a:lvl1pPr>
          </a:lstStyle>
          <a:p>
            <a:r>
              <a:rPr lang="en-US" dirty="0"/>
              <a:t>Click to edit Master title style</a:t>
            </a:r>
          </a:p>
        </p:txBody>
      </p:sp>
      <p:sp>
        <p:nvSpPr>
          <p:cNvPr id="6" name="Date Placeholder 2"/>
          <p:cNvSpPr>
            <a:spLocks noGrp="1"/>
          </p:cNvSpPr>
          <p:nvPr>
            <p:ph type="dt" sz="half" idx="10"/>
          </p:nvPr>
        </p:nvSpPr>
        <p:spPr/>
        <p:txBody>
          <a:bodyPr/>
          <a:lstStyle>
            <a:lvl1pPr>
              <a:defRPr/>
            </a:lvl1pPr>
          </a:lstStyle>
          <a:p>
            <a:pPr>
              <a:defRPr/>
            </a:pPr>
            <a:fld id="{5219FA22-7C81-4FCA-8996-695A0152D6B9}" type="datetime1">
              <a:rPr lang="en-US" smtClean="0"/>
              <a:t>4/1/2022</a:t>
            </a:fld>
            <a:endParaRPr lang="en-US"/>
          </a:p>
        </p:txBody>
      </p:sp>
      <p:sp>
        <p:nvSpPr>
          <p:cNvPr id="7" name="Footer Placeholder 3"/>
          <p:cNvSpPr>
            <a:spLocks noGrp="1"/>
          </p:cNvSpPr>
          <p:nvPr>
            <p:ph type="ftr" sz="quarter" idx="11"/>
          </p:nvPr>
        </p:nvSpPr>
        <p:spPr/>
        <p:txBody>
          <a:bodyPr/>
          <a:lstStyle>
            <a:lvl1pPr>
              <a:defRPr/>
            </a:lvl1pPr>
          </a:lstStyle>
          <a:p>
            <a:pPr>
              <a:defRPr/>
            </a:pPr>
            <a:r>
              <a:rPr lang="en-US"/>
              <a:t>www.nj.gov/bpu</a:t>
            </a:r>
          </a:p>
        </p:txBody>
      </p:sp>
      <p:sp>
        <p:nvSpPr>
          <p:cNvPr id="9" name="Slide Number Placeholder 4"/>
          <p:cNvSpPr>
            <a:spLocks noGrp="1"/>
          </p:cNvSpPr>
          <p:nvPr>
            <p:ph type="sldNum" sz="quarter" idx="12"/>
          </p:nvPr>
        </p:nvSpPr>
        <p:spPr/>
        <p:txBody>
          <a:bodyPr/>
          <a:lstStyle>
            <a:lvl1pPr>
              <a:defRPr/>
            </a:lvl1pPr>
          </a:lstStyle>
          <a:p>
            <a:pPr>
              <a:defRPr/>
            </a:pPr>
            <a:fld id="{C5E62A1D-9A36-4C9C-9E9D-D3E20A6361F0}" type="slidenum">
              <a:rPr lang="en-US"/>
              <a:pPr>
                <a:defRPr/>
              </a:pPr>
              <a:t>‹#›</a:t>
            </a:fld>
            <a:endParaRPr lang="en-US"/>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4263" t="27330" r="6528" b="23997"/>
          <a:stretch/>
        </p:blipFill>
        <p:spPr>
          <a:xfrm>
            <a:off x="572637" y="5771706"/>
            <a:ext cx="3846963" cy="475488"/>
          </a:xfrm>
          <a:prstGeom prst="rect">
            <a:avLst/>
          </a:prstGeom>
        </p:spPr>
      </p:pic>
    </p:spTree>
    <p:extLst>
      <p:ext uri="{BB962C8B-B14F-4D97-AF65-F5344CB8AC3E}">
        <p14:creationId xmlns:p14="http://schemas.microsoft.com/office/powerpoint/2010/main" val="67293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12192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183198"/>
            <a:ext cx="11794316" cy="523875"/>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1246188" y="1597342"/>
            <a:ext cx="9385300" cy="4256088"/>
          </a:xfrm>
          <a:prstGeom prst="rect">
            <a:avLst/>
          </a:prstGeom>
        </p:spPr>
        <p:txBody>
          <a:bodyPr/>
          <a:lstStyle>
            <a:lvl1pPr>
              <a:defRPr sz="3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23674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12192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207184" y="183198"/>
            <a:ext cx="11794316" cy="523875"/>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755289" y="1670253"/>
            <a:ext cx="10679424" cy="4356100"/>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8668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586166-93B1-AD4D-8970-06053EEDF4F7}"/>
              </a:ext>
            </a:extLst>
          </p:cNvPr>
          <p:cNvPicPr>
            <a:picLocks noChangeAspect="1"/>
          </p:cNvPicPr>
          <p:nvPr userDrawn="1"/>
        </p:nvPicPr>
        <p:blipFill>
          <a:blip r:embed="rId2"/>
          <a:stretch>
            <a:fillRect/>
          </a:stretch>
        </p:blipFill>
        <p:spPr>
          <a:xfrm>
            <a:off x="4093633" y="1818997"/>
            <a:ext cx="4004735" cy="1925940"/>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915EC83A-57BC-F54E-85DA-3032FB6178A2}"/>
              </a:ext>
            </a:extLst>
          </p:cNvPr>
          <p:cNvGrpSpPr/>
          <p:nvPr userDrawn="1"/>
        </p:nvGrpSpPr>
        <p:grpSpPr>
          <a:xfrm>
            <a:off x="4894811" y="4131628"/>
            <a:ext cx="2402379" cy="423747"/>
            <a:chOff x="4688378" y="4131628"/>
            <a:chExt cx="2402379" cy="423747"/>
          </a:xfrm>
        </p:grpSpPr>
        <p:pic>
          <p:nvPicPr>
            <p:cNvPr id="9" name="Picture 8">
              <a:extLst>
                <a:ext uri="{FF2B5EF4-FFF2-40B4-BE49-F238E27FC236}">
                  <a16:creationId xmlns:a16="http://schemas.microsoft.com/office/drawing/2014/main" id="{ABE8B2C8-57A2-4446-8F6D-1C8D04CF96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01047" y="4131628"/>
              <a:ext cx="789710" cy="423747"/>
            </a:xfrm>
            <a:prstGeom prst="rect">
              <a:avLst/>
            </a:prstGeom>
            <a:effectLst>
              <a:outerShdw blurRad="50800" dist="38100" dir="2700000" algn="ctr" rotWithShape="0">
                <a:srgbClr val="000000">
                  <a:alpha val="40000"/>
                </a:srgbClr>
              </a:outerShdw>
            </a:effectLst>
          </p:spPr>
        </p:pic>
        <p:sp>
          <p:nvSpPr>
            <p:cNvPr id="10" name="TextBox 9">
              <a:extLst>
                <a:ext uri="{FF2B5EF4-FFF2-40B4-BE49-F238E27FC236}">
                  <a16:creationId xmlns:a16="http://schemas.microsoft.com/office/drawing/2014/main" id="{59C6FF85-272D-C043-8850-15E4D357E351}"/>
                </a:ext>
              </a:extLst>
            </p:cNvPr>
            <p:cNvSpPr txBox="1"/>
            <p:nvPr userDrawn="1"/>
          </p:nvSpPr>
          <p:spPr>
            <a:xfrm>
              <a:off x="4688378" y="4158835"/>
              <a:ext cx="134666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BOEM.gov</a:t>
              </a:r>
            </a:p>
          </p:txBody>
        </p:sp>
        <p:cxnSp>
          <p:nvCxnSpPr>
            <p:cNvPr id="12" name="Straight Connector 11">
              <a:extLst>
                <a:ext uri="{FF2B5EF4-FFF2-40B4-BE49-F238E27FC236}">
                  <a16:creationId xmlns:a16="http://schemas.microsoft.com/office/drawing/2014/main" id="{45AFC817-E804-7843-B24D-79F438A7CD2A}"/>
                </a:ext>
              </a:extLst>
            </p:cNvPr>
            <p:cNvCxnSpPr/>
            <p:nvPr userDrawn="1"/>
          </p:nvCxnSpPr>
          <p:spPr>
            <a:xfrm>
              <a:off x="6143625" y="4131628"/>
              <a:ext cx="0" cy="423747"/>
            </a:xfrm>
            <a:prstGeom prst="line">
              <a:avLst/>
            </a:prstGeom>
            <a:ln w="28575">
              <a:solidFill>
                <a:srgbClr val="FEBE1B"/>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D378509-88F5-0640-9A01-4A66AC2EEB15}"/>
              </a:ext>
            </a:extLst>
          </p:cNvPr>
          <p:cNvSpPr>
            <a:spLocks noGrp="1"/>
          </p:cNvSpPr>
          <p:nvPr>
            <p:ph type="body" sz="quarter" idx="15" hasCustomPrompt="1"/>
          </p:nvPr>
        </p:nvSpPr>
        <p:spPr>
          <a:xfrm>
            <a:off x="0" y="5430581"/>
            <a:ext cx="12192000" cy="383402"/>
          </a:xfrm>
          <a:prstGeom prst="rect">
            <a:avLst/>
          </a:prstGeom>
          <a:solidFill>
            <a:schemeClr val="bg1">
              <a:alpha val="40000"/>
            </a:schemeClr>
          </a:solidFill>
        </p:spPr>
        <p:txBody>
          <a:bodyPr/>
          <a:lstStyle>
            <a:lvl1pPr marL="0" indent="0" algn="ctr">
              <a:buNone/>
              <a:defRPr sz="2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 Email Address | Phone</a:t>
            </a:r>
          </a:p>
        </p:txBody>
      </p:sp>
    </p:spTree>
    <p:extLst>
      <p:ext uri="{BB962C8B-B14F-4D97-AF65-F5344CB8AC3E}">
        <p14:creationId xmlns:p14="http://schemas.microsoft.com/office/powerpoint/2010/main" val="113951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15:clr>
            <a:srgbClr val="FBAE40"/>
          </p15:clr>
        </p15:guide>
        <p15:guide id="5" orient="horz" pos="3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2059305"/>
          </a:xfrm>
          <a:custGeom>
            <a:avLst/>
            <a:gdLst/>
            <a:ahLst/>
            <a:cxnLst/>
            <a:rect l="l" t="t" r="r" b="b"/>
            <a:pathLst>
              <a:path w="12192000" h="2059305">
                <a:moveTo>
                  <a:pt x="0" y="2058924"/>
                </a:moveTo>
                <a:lnTo>
                  <a:pt x="12192000" y="2058924"/>
                </a:lnTo>
                <a:lnTo>
                  <a:pt x="12192000" y="0"/>
                </a:lnTo>
                <a:lnTo>
                  <a:pt x="0" y="0"/>
                </a:lnTo>
                <a:lnTo>
                  <a:pt x="0" y="2058924"/>
                </a:lnTo>
                <a:close/>
              </a:path>
            </a:pathLst>
          </a:custGeom>
          <a:solidFill>
            <a:srgbClr val="234F70"/>
          </a:solidFill>
        </p:spPr>
        <p:txBody>
          <a:bodyPr wrap="square" lIns="0" tIns="0" rIns="0" bIns="0" rtlCol="0"/>
          <a:lstStyle/>
          <a:p>
            <a:endParaRPr/>
          </a:p>
        </p:txBody>
      </p:sp>
      <p:sp>
        <p:nvSpPr>
          <p:cNvPr id="17" name="bg object 17"/>
          <p:cNvSpPr/>
          <p:nvPr/>
        </p:nvSpPr>
        <p:spPr>
          <a:xfrm>
            <a:off x="0" y="3887723"/>
            <a:ext cx="12192000" cy="2970530"/>
          </a:xfrm>
          <a:custGeom>
            <a:avLst/>
            <a:gdLst/>
            <a:ahLst/>
            <a:cxnLst/>
            <a:rect l="l" t="t" r="r" b="b"/>
            <a:pathLst>
              <a:path w="12192000" h="2970529">
                <a:moveTo>
                  <a:pt x="0" y="2970275"/>
                </a:moveTo>
                <a:lnTo>
                  <a:pt x="12192000" y="2970275"/>
                </a:lnTo>
                <a:lnTo>
                  <a:pt x="12192000" y="0"/>
                </a:lnTo>
                <a:lnTo>
                  <a:pt x="0" y="0"/>
                </a:lnTo>
                <a:lnTo>
                  <a:pt x="0" y="2970275"/>
                </a:lnTo>
                <a:close/>
              </a:path>
            </a:pathLst>
          </a:custGeom>
          <a:solidFill>
            <a:srgbClr val="234F70"/>
          </a:solidFill>
        </p:spPr>
        <p:txBody>
          <a:bodyPr wrap="square" lIns="0" tIns="0" rIns="0" bIns="0" rtlCol="0"/>
          <a:lstStyle/>
          <a:p>
            <a:endParaRPr/>
          </a:p>
        </p:txBody>
      </p:sp>
      <p:sp>
        <p:nvSpPr>
          <p:cNvPr id="18" name="bg object 18"/>
          <p:cNvSpPr/>
          <p:nvPr/>
        </p:nvSpPr>
        <p:spPr>
          <a:xfrm>
            <a:off x="0" y="2058923"/>
            <a:ext cx="12189460" cy="1828800"/>
          </a:xfrm>
          <a:custGeom>
            <a:avLst/>
            <a:gdLst/>
            <a:ahLst/>
            <a:cxnLst/>
            <a:rect l="l" t="t" r="r" b="b"/>
            <a:pathLst>
              <a:path w="12189460" h="1828800">
                <a:moveTo>
                  <a:pt x="12188952" y="0"/>
                </a:moveTo>
                <a:lnTo>
                  <a:pt x="0" y="0"/>
                </a:lnTo>
                <a:lnTo>
                  <a:pt x="0" y="1828800"/>
                </a:lnTo>
                <a:lnTo>
                  <a:pt x="12188952" y="1828800"/>
                </a:lnTo>
                <a:lnTo>
                  <a:pt x="12188952" y="0"/>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3758946" y="2461336"/>
            <a:ext cx="4674107" cy="94043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049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77165"/>
          </a:xfrm>
          <a:custGeom>
            <a:avLst/>
            <a:gdLst/>
            <a:ahLst/>
            <a:cxnLst/>
            <a:rect l="l" t="t" r="r" b="b"/>
            <a:pathLst>
              <a:path w="12192000" h="177165">
                <a:moveTo>
                  <a:pt x="0" y="176784"/>
                </a:moveTo>
                <a:lnTo>
                  <a:pt x="12192000" y="176784"/>
                </a:lnTo>
                <a:lnTo>
                  <a:pt x="12192000" y="0"/>
                </a:lnTo>
                <a:lnTo>
                  <a:pt x="0" y="0"/>
                </a:lnTo>
                <a:lnTo>
                  <a:pt x="0" y="176784"/>
                </a:lnTo>
                <a:close/>
              </a:path>
            </a:pathLst>
          </a:custGeom>
          <a:solidFill>
            <a:srgbClr val="234F70"/>
          </a:solidFill>
        </p:spPr>
        <p:txBody>
          <a:bodyPr wrap="square" lIns="0" tIns="0" rIns="0" bIns="0" rtlCol="0"/>
          <a:lstStyle/>
          <a:p>
            <a:endParaRPr/>
          </a:p>
        </p:txBody>
      </p:sp>
      <p:sp>
        <p:nvSpPr>
          <p:cNvPr id="17" name="bg object 17"/>
          <p:cNvSpPr/>
          <p:nvPr/>
        </p:nvSpPr>
        <p:spPr>
          <a:xfrm>
            <a:off x="0" y="1822704"/>
            <a:ext cx="12192000" cy="5035550"/>
          </a:xfrm>
          <a:custGeom>
            <a:avLst/>
            <a:gdLst/>
            <a:ahLst/>
            <a:cxnLst/>
            <a:rect l="l" t="t" r="r" b="b"/>
            <a:pathLst>
              <a:path w="12192000" h="5035550">
                <a:moveTo>
                  <a:pt x="0" y="5035295"/>
                </a:moveTo>
                <a:lnTo>
                  <a:pt x="12192000" y="5035295"/>
                </a:lnTo>
                <a:lnTo>
                  <a:pt x="12192000" y="0"/>
                </a:lnTo>
                <a:lnTo>
                  <a:pt x="0" y="0"/>
                </a:lnTo>
                <a:lnTo>
                  <a:pt x="0" y="5035295"/>
                </a:lnTo>
                <a:close/>
              </a:path>
            </a:pathLst>
          </a:custGeom>
          <a:solidFill>
            <a:srgbClr val="234F70"/>
          </a:solidFill>
        </p:spPr>
        <p:txBody>
          <a:bodyPr wrap="square" lIns="0" tIns="0" rIns="0" bIns="0" rtlCol="0"/>
          <a:lstStyle/>
          <a:p>
            <a:endParaRPr/>
          </a:p>
        </p:txBody>
      </p:sp>
      <p:sp>
        <p:nvSpPr>
          <p:cNvPr id="18" name="bg object 18"/>
          <p:cNvSpPr/>
          <p:nvPr/>
        </p:nvSpPr>
        <p:spPr>
          <a:xfrm>
            <a:off x="0" y="176784"/>
            <a:ext cx="12189460" cy="1645920"/>
          </a:xfrm>
          <a:custGeom>
            <a:avLst/>
            <a:gdLst/>
            <a:ahLst/>
            <a:cxnLst/>
            <a:rect l="l" t="t" r="r" b="b"/>
            <a:pathLst>
              <a:path w="12189460" h="1645920">
                <a:moveTo>
                  <a:pt x="12188952" y="0"/>
                </a:moveTo>
                <a:lnTo>
                  <a:pt x="0" y="0"/>
                </a:lnTo>
                <a:lnTo>
                  <a:pt x="0" y="1645920"/>
                </a:lnTo>
                <a:lnTo>
                  <a:pt x="12188952" y="1645920"/>
                </a:lnTo>
                <a:lnTo>
                  <a:pt x="12188952"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0927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77165"/>
          </a:xfrm>
          <a:custGeom>
            <a:avLst/>
            <a:gdLst/>
            <a:ahLst/>
            <a:cxnLst/>
            <a:rect l="l" t="t" r="r" b="b"/>
            <a:pathLst>
              <a:path w="12192000" h="177165">
                <a:moveTo>
                  <a:pt x="0" y="176784"/>
                </a:moveTo>
                <a:lnTo>
                  <a:pt x="12192000" y="176784"/>
                </a:lnTo>
                <a:lnTo>
                  <a:pt x="12192000" y="0"/>
                </a:lnTo>
                <a:lnTo>
                  <a:pt x="0" y="0"/>
                </a:lnTo>
                <a:lnTo>
                  <a:pt x="0" y="176784"/>
                </a:lnTo>
                <a:close/>
              </a:path>
            </a:pathLst>
          </a:custGeom>
          <a:solidFill>
            <a:srgbClr val="234F70"/>
          </a:solidFill>
        </p:spPr>
        <p:txBody>
          <a:bodyPr wrap="square" lIns="0" tIns="0" rIns="0" bIns="0" rtlCol="0"/>
          <a:lstStyle/>
          <a:p>
            <a:endParaRPr/>
          </a:p>
        </p:txBody>
      </p:sp>
      <p:sp>
        <p:nvSpPr>
          <p:cNvPr id="17" name="bg object 17"/>
          <p:cNvSpPr/>
          <p:nvPr/>
        </p:nvSpPr>
        <p:spPr>
          <a:xfrm>
            <a:off x="0" y="1822704"/>
            <a:ext cx="12192000" cy="5035550"/>
          </a:xfrm>
          <a:custGeom>
            <a:avLst/>
            <a:gdLst/>
            <a:ahLst/>
            <a:cxnLst/>
            <a:rect l="l" t="t" r="r" b="b"/>
            <a:pathLst>
              <a:path w="12192000" h="5035550">
                <a:moveTo>
                  <a:pt x="0" y="5035295"/>
                </a:moveTo>
                <a:lnTo>
                  <a:pt x="12192000" y="5035295"/>
                </a:lnTo>
                <a:lnTo>
                  <a:pt x="12192000" y="0"/>
                </a:lnTo>
                <a:lnTo>
                  <a:pt x="0" y="0"/>
                </a:lnTo>
                <a:lnTo>
                  <a:pt x="0" y="5035295"/>
                </a:lnTo>
                <a:close/>
              </a:path>
            </a:pathLst>
          </a:custGeom>
          <a:solidFill>
            <a:srgbClr val="234F70"/>
          </a:solidFill>
        </p:spPr>
        <p:txBody>
          <a:bodyPr wrap="square" lIns="0" tIns="0" rIns="0" bIns="0" rtlCol="0"/>
          <a:lstStyle/>
          <a:p>
            <a:endParaRPr/>
          </a:p>
        </p:txBody>
      </p:sp>
      <p:sp>
        <p:nvSpPr>
          <p:cNvPr id="18" name="bg object 18"/>
          <p:cNvSpPr/>
          <p:nvPr/>
        </p:nvSpPr>
        <p:spPr>
          <a:xfrm>
            <a:off x="0" y="176784"/>
            <a:ext cx="12189460" cy="1645920"/>
          </a:xfrm>
          <a:custGeom>
            <a:avLst/>
            <a:gdLst/>
            <a:ahLst/>
            <a:cxnLst/>
            <a:rect l="l" t="t" r="r" b="b"/>
            <a:pathLst>
              <a:path w="12189460" h="1645920">
                <a:moveTo>
                  <a:pt x="12188952" y="0"/>
                </a:moveTo>
                <a:lnTo>
                  <a:pt x="0" y="0"/>
                </a:lnTo>
                <a:lnTo>
                  <a:pt x="0" y="1645920"/>
                </a:lnTo>
                <a:lnTo>
                  <a:pt x="12188952" y="1645920"/>
                </a:lnTo>
                <a:lnTo>
                  <a:pt x="12188952"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481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58923"/>
            <a:ext cx="12189460" cy="1828800"/>
          </a:xfrm>
          <a:custGeom>
            <a:avLst/>
            <a:gdLst/>
            <a:ahLst/>
            <a:cxnLst/>
            <a:rect l="l" t="t" r="r" b="b"/>
            <a:pathLst>
              <a:path w="12189460" h="1828800">
                <a:moveTo>
                  <a:pt x="12188952" y="0"/>
                </a:moveTo>
                <a:lnTo>
                  <a:pt x="0" y="0"/>
                </a:lnTo>
                <a:lnTo>
                  <a:pt x="0" y="1828800"/>
                </a:lnTo>
                <a:lnTo>
                  <a:pt x="12188952" y="1828800"/>
                </a:lnTo>
                <a:lnTo>
                  <a:pt x="12188952" y="0"/>
                </a:lnTo>
                <a:close/>
              </a:path>
            </a:pathLst>
          </a:custGeom>
          <a:solidFill>
            <a:srgbClr val="234F7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5725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4654550" cy="6858000"/>
          </a:xfrm>
          <a:custGeom>
            <a:avLst/>
            <a:gdLst/>
            <a:ahLst/>
            <a:cxnLst/>
            <a:rect l="l" t="t" r="r" b="b"/>
            <a:pathLst>
              <a:path w="4654550" h="6858000">
                <a:moveTo>
                  <a:pt x="4654296" y="0"/>
                </a:moveTo>
                <a:lnTo>
                  <a:pt x="0" y="0"/>
                </a:lnTo>
                <a:lnTo>
                  <a:pt x="0" y="6858000"/>
                </a:lnTo>
                <a:lnTo>
                  <a:pt x="4654296" y="6858000"/>
                </a:lnTo>
                <a:lnTo>
                  <a:pt x="4654296" y="0"/>
                </a:lnTo>
                <a:close/>
              </a:path>
            </a:pathLst>
          </a:custGeom>
          <a:solidFill>
            <a:srgbClr val="234F7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324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6" name="Holder 6"/>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2194272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6" name="Holder 6"/>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111164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10972800" cy="1143000"/>
          </a:xfrm>
          <a:prstGeom prst="rect">
            <a:avLst/>
          </a:prstGeo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2819400"/>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7601" y="2819400"/>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42C4A5D-EC5B-4EF3-976E-A1E2E4C2D3BB}" type="datetime1">
              <a:rPr lang="en-US" smtClean="0"/>
              <a:t>4/1/2022</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www.nj.gov/bpu</a:t>
            </a:r>
          </a:p>
        </p:txBody>
      </p:sp>
      <p:sp>
        <p:nvSpPr>
          <p:cNvPr id="8" name="Slide Number Placeholder 5"/>
          <p:cNvSpPr>
            <a:spLocks noGrp="1"/>
          </p:cNvSpPr>
          <p:nvPr>
            <p:ph type="sldNum" sz="quarter" idx="12"/>
          </p:nvPr>
        </p:nvSpPr>
        <p:spPr/>
        <p:txBody>
          <a:bodyPr/>
          <a:lstStyle>
            <a:lvl1pPr>
              <a:defRPr/>
            </a:lvl1pPr>
          </a:lstStyle>
          <a:p>
            <a:pPr>
              <a:defRPr/>
            </a:pPr>
            <a:fld id="{1395A5F1-E218-44E7-9417-0D837C4DDD66}" type="slidenum">
              <a:rPr lang="en-US"/>
              <a:pPr>
                <a:defRPr/>
              </a:pPr>
              <a:t>‹#›</a:t>
            </a:fld>
            <a:endParaRPr lang="en-US"/>
          </a:p>
        </p:txBody>
      </p:sp>
      <p:pic>
        <p:nvPicPr>
          <p:cNvPr id="9" name="Picture 2" descr="C:\Users\jamieson\Desktop\Copy of NJBPU PP.png"/>
          <p:cNvPicPr>
            <a:picLocks noChangeAspect="1" noChangeArrowheads="1"/>
          </p:cNvPicPr>
          <p:nvPr userDrawn="1"/>
        </p:nvPicPr>
        <p:blipFill>
          <a:blip r:embed="rId2">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12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7" name="Holder 7"/>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2570261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488168" y="6173058"/>
            <a:ext cx="1229221" cy="582956"/>
          </a:xfrm>
          <a:prstGeom prst="rect">
            <a:avLst/>
          </a:prstGeom>
        </p:spPr>
      </p:pic>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5" name="Holder 5"/>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31642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4/1/2022</a:t>
            </a:fld>
            <a:endParaRPr lang="en-US"/>
          </a:p>
        </p:txBody>
      </p:sp>
      <p:sp>
        <p:nvSpPr>
          <p:cNvPr id="4" name="Holder 4"/>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130888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019799"/>
          </a:xfrm>
          <a:prstGeom prst="rect">
            <a:avLst/>
          </a:prstGeom>
        </p:spPr>
      </p:pic>
      <p:sp>
        <p:nvSpPr>
          <p:cNvPr id="17" name="bg object 17"/>
          <p:cNvSpPr/>
          <p:nvPr/>
        </p:nvSpPr>
        <p:spPr>
          <a:xfrm>
            <a:off x="0" y="0"/>
            <a:ext cx="12192000" cy="6019800"/>
          </a:xfrm>
          <a:custGeom>
            <a:avLst/>
            <a:gdLst/>
            <a:ahLst/>
            <a:cxnLst/>
            <a:rect l="l" t="t" r="r" b="b"/>
            <a:pathLst>
              <a:path w="12192000" h="6019800">
                <a:moveTo>
                  <a:pt x="12192000" y="0"/>
                </a:moveTo>
                <a:lnTo>
                  <a:pt x="0" y="0"/>
                </a:lnTo>
                <a:lnTo>
                  <a:pt x="0" y="6019800"/>
                </a:lnTo>
                <a:lnTo>
                  <a:pt x="12192000" y="6019800"/>
                </a:lnTo>
                <a:lnTo>
                  <a:pt x="12192000" y="0"/>
                </a:lnTo>
                <a:close/>
              </a:path>
            </a:pathLst>
          </a:custGeom>
          <a:solidFill>
            <a:srgbClr val="242B69">
              <a:alpha val="74900"/>
            </a:srgbClr>
          </a:solidFill>
        </p:spPr>
        <p:txBody>
          <a:bodyPr wrap="square" lIns="0" tIns="0" rIns="0" bIns="0" rtlCol="0"/>
          <a:lstStyle/>
          <a:p>
            <a:endParaRPr/>
          </a:p>
        </p:txBody>
      </p:sp>
      <p:sp>
        <p:nvSpPr>
          <p:cNvPr id="18" name="bg object 18"/>
          <p:cNvSpPr/>
          <p:nvPr/>
        </p:nvSpPr>
        <p:spPr>
          <a:xfrm>
            <a:off x="252984" y="348995"/>
            <a:ext cx="0" cy="5209540"/>
          </a:xfrm>
          <a:custGeom>
            <a:avLst/>
            <a:gdLst/>
            <a:ahLst/>
            <a:cxnLst/>
            <a:rect l="l" t="t" r="r" b="b"/>
            <a:pathLst>
              <a:path h="5209540">
                <a:moveTo>
                  <a:pt x="0" y="0"/>
                </a:moveTo>
                <a:lnTo>
                  <a:pt x="0" y="5209044"/>
                </a:lnTo>
              </a:path>
            </a:pathLst>
          </a:custGeom>
          <a:ln w="76200">
            <a:solidFill>
              <a:srgbClr val="242B69"/>
            </a:solidFill>
          </a:ln>
        </p:spPr>
        <p:txBody>
          <a:bodyPr wrap="square" lIns="0" tIns="0" rIns="0" bIns="0" rtlCol="0"/>
          <a:lstStyle/>
          <a:p>
            <a:endParaRPr/>
          </a:p>
        </p:txBody>
      </p:sp>
      <p:sp>
        <p:nvSpPr>
          <p:cNvPr id="19" name="bg object 19"/>
          <p:cNvSpPr/>
          <p:nvPr/>
        </p:nvSpPr>
        <p:spPr>
          <a:xfrm>
            <a:off x="414527" y="327659"/>
            <a:ext cx="4767580" cy="5209540"/>
          </a:xfrm>
          <a:custGeom>
            <a:avLst/>
            <a:gdLst/>
            <a:ahLst/>
            <a:cxnLst/>
            <a:rect l="l" t="t" r="r" b="b"/>
            <a:pathLst>
              <a:path w="4767580" h="5209540">
                <a:moveTo>
                  <a:pt x="4767072" y="0"/>
                </a:moveTo>
                <a:lnTo>
                  <a:pt x="0" y="0"/>
                </a:lnTo>
                <a:lnTo>
                  <a:pt x="0" y="5209032"/>
                </a:lnTo>
                <a:lnTo>
                  <a:pt x="4767072" y="5209032"/>
                </a:lnTo>
                <a:lnTo>
                  <a:pt x="4767072" y="0"/>
                </a:lnTo>
                <a:close/>
              </a:path>
            </a:pathLst>
          </a:custGeom>
          <a:solidFill>
            <a:srgbClr val="242B69"/>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10589731" y="6219272"/>
            <a:ext cx="1343148" cy="499619"/>
          </a:xfrm>
          <a:prstGeom prst="rect">
            <a:avLst/>
          </a:prstGeom>
        </p:spPr>
      </p:pic>
      <p:sp>
        <p:nvSpPr>
          <p:cNvPr id="2" name="Holder 2"/>
          <p:cNvSpPr>
            <a:spLocks noGrp="1"/>
          </p:cNvSpPr>
          <p:nvPr>
            <p:ph type="ctrTitle"/>
          </p:nvPr>
        </p:nvSpPr>
        <p:spPr>
          <a:xfrm>
            <a:off x="711790" y="1287071"/>
            <a:ext cx="10768418" cy="106807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000" b="0" i="0">
                <a:solidFill>
                  <a:srgbClr val="888888"/>
                </a:solidFill>
                <a:latin typeface="Segoe UI"/>
                <a:cs typeface="Segoe UI"/>
              </a:defRPr>
            </a:lvl1pPr>
          </a:lstStyle>
          <a:p>
            <a:pPr marL="12700">
              <a:lnSpc>
                <a:spcPct val="100000"/>
              </a:lnSpc>
              <a:spcBef>
                <a:spcPts val="175"/>
              </a:spcBef>
            </a:pPr>
            <a:r>
              <a:rPr spc="-10" dirty="0"/>
              <a:t>4.4.2022</a:t>
            </a:r>
          </a:p>
        </p:txBody>
      </p:sp>
      <p:sp>
        <p:nvSpPr>
          <p:cNvPr id="6" name="Holder 6"/>
          <p:cNvSpPr>
            <a:spLocks noGrp="1"/>
          </p:cNvSpPr>
          <p:nvPr>
            <p:ph type="sldNum" sz="quarter" idx="7"/>
          </p:nvPr>
        </p:nvSpPr>
        <p:spPr/>
        <p:txBody>
          <a:bodyPr lIns="0" tIns="0" rIns="0" bIns="0"/>
          <a:lstStyle>
            <a:lvl1pPr>
              <a:defRPr sz="1000" b="0" i="0">
                <a:solidFill>
                  <a:srgbClr val="888888"/>
                </a:solidFill>
                <a:latin typeface="Segoe UI"/>
                <a:cs typeface="Segoe UI"/>
              </a:defRPr>
            </a:lvl1pPr>
          </a:lstStyle>
          <a:p>
            <a:pPr marL="38100">
              <a:lnSpc>
                <a:spcPct val="100000"/>
              </a:lnSpc>
              <a:spcBef>
                <a:spcPts val="185"/>
              </a:spcBef>
            </a:pPr>
            <a:fld id="{81D60167-4931-47E6-BA6A-407CBD079E47}" type="slidenum">
              <a:rPr dirty="0"/>
              <a:t>‹#›</a:t>
            </a:fld>
            <a:r>
              <a:rPr spc="495" dirty="0"/>
              <a:t> </a:t>
            </a:r>
            <a:r>
              <a:rPr dirty="0"/>
              <a:t>|</a:t>
            </a:r>
            <a:r>
              <a:rPr spc="185" dirty="0"/>
              <a:t> </a:t>
            </a:r>
            <a:r>
              <a:rPr dirty="0"/>
              <a:t>NJ BPU</a:t>
            </a:r>
            <a:r>
              <a:rPr spc="-10" dirty="0"/>
              <a:t> </a:t>
            </a:r>
            <a:r>
              <a:rPr dirty="0"/>
              <a:t>Stakeholder</a:t>
            </a:r>
            <a:r>
              <a:rPr spc="15" dirty="0"/>
              <a:t> </a:t>
            </a:r>
            <a:r>
              <a:rPr dirty="0"/>
              <a:t>Mtg</a:t>
            </a:r>
            <a:r>
              <a:rPr spc="-15" dirty="0"/>
              <a:t> </a:t>
            </a:r>
            <a:r>
              <a:rPr spc="-25" dirty="0"/>
              <a:t>#3</a:t>
            </a:r>
          </a:p>
        </p:txBody>
      </p:sp>
    </p:spTree>
    <p:extLst>
      <p:ext uri="{BB962C8B-B14F-4D97-AF65-F5344CB8AC3E}">
        <p14:creationId xmlns:p14="http://schemas.microsoft.com/office/powerpoint/2010/main" val="3417278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42B69"/>
                </a:solidFill>
                <a:latin typeface="Segoe UI Light"/>
                <a:cs typeface="Segoe UI Light"/>
              </a:defRPr>
            </a:lvl1pPr>
          </a:lstStyle>
          <a:p>
            <a:endParaRPr/>
          </a:p>
        </p:txBody>
      </p:sp>
      <p:sp>
        <p:nvSpPr>
          <p:cNvPr id="3" name="Holder 3"/>
          <p:cNvSpPr>
            <a:spLocks noGrp="1"/>
          </p:cNvSpPr>
          <p:nvPr>
            <p:ph type="body" idx="1"/>
          </p:nvPr>
        </p:nvSpPr>
        <p:spPr/>
        <p:txBody>
          <a:bodyPr lIns="0" tIns="0" rIns="0" bIns="0"/>
          <a:lstStyle>
            <a:lvl1pPr>
              <a:defRPr sz="2400" b="0" i="0">
                <a:solidFill>
                  <a:srgbClr val="242B69"/>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000" b="0" i="0">
                <a:solidFill>
                  <a:srgbClr val="888888"/>
                </a:solidFill>
                <a:latin typeface="Segoe UI"/>
                <a:cs typeface="Segoe UI"/>
              </a:defRPr>
            </a:lvl1pPr>
          </a:lstStyle>
          <a:p>
            <a:pPr marL="12700">
              <a:lnSpc>
                <a:spcPct val="100000"/>
              </a:lnSpc>
              <a:spcBef>
                <a:spcPts val="175"/>
              </a:spcBef>
            </a:pPr>
            <a:r>
              <a:rPr spc="-10" dirty="0"/>
              <a:t>4.4.2022</a:t>
            </a:r>
          </a:p>
        </p:txBody>
      </p:sp>
      <p:sp>
        <p:nvSpPr>
          <p:cNvPr id="6" name="Holder 6"/>
          <p:cNvSpPr>
            <a:spLocks noGrp="1"/>
          </p:cNvSpPr>
          <p:nvPr>
            <p:ph type="sldNum" sz="quarter" idx="7"/>
          </p:nvPr>
        </p:nvSpPr>
        <p:spPr/>
        <p:txBody>
          <a:bodyPr lIns="0" tIns="0" rIns="0" bIns="0"/>
          <a:lstStyle>
            <a:lvl1pPr>
              <a:defRPr sz="1000" b="0" i="0">
                <a:solidFill>
                  <a:srgbClr val="888888"/>
                </a:solidFill>
                <a:latin typeface="Segoe UI"/>
                <a:cs typeface="Segoe UI"/>
              </a:defRPr>
            </a:lvl1pPr>
          </a:lstStyle>
          <a:p>
            <a:pPr marL="38100">
              <a:lnSpc>
                <a:spcPct val="100000"/>
              </a:lnSpc>
              <a:spcBef>
                <a:spcPts val="185"/>
              </a:spcBef>
            </a:pPr>
            <a:fld id="{81D60167-4931-47E6-BA6A-407CBD079E47}" type="slidenum">
              <a:rPr dirty="0"/>
              <a:t>‹#›</a:t>
            </a:fld>
            <a:r>
              <a:rPr spc="495" dirty="0"/>
              <a:t> </a:t>
            </a:r>
            <a:r>
              <a:rPr dirty="0"/>
              <a:t>|</a:t>
            </a:r>
            <a:r>
              <a:rPr spc="185" dirty="0"/>
              <a:t> </a:t>
            </a:r>
            <a:r>
              <a:rPr dirty="0"/>
              <a:t>NJ BPU</a:t>
            </a:r>
            <a:r>
              <a:rPr spc="-10" dirty="0"/>
              <a:t> </a:t>
            </a:r>
            <a:r>
              <a:rPr dirty="0"/>
              <a:t>Stakeholder</a:t>
            </a:r>
            <a:r>
              <a:rPr spc="15" dirty="0"/>
              <a:t> </a:t>
            </a:r>
            <a:r>
              <a:rPr dirty="0"/>
              <a:t>Mtg</a:t>
            </a:r>
            <a:r>
              <a:rPr spc="-15" dirty="0"/>
              <a:t> </a:t>
            </a:r>
            <a:r>
              <a:rPr spc="-25" dirty="0"/>
              <a:t>#3</a:t>
            </a:r>
          </a:p>
        </p:txBody>
      </p:sp>
    </p:spTree>
    <p:extLst>
      <p:ext uri="{BB962C8B-B14F-4D97-AF65-F5344CB8AC3E}">
        <p14:creationId xmlns:p14="http://schemas.microsoft.com/office/powerpoint/2010/main" val="3483067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42B69"/>
                </a:solidFill>
                <a:latin typeface="Segoe UI Light"/>
                <a:cs typeface="Segoe U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defRPr sz="1000" b="0" i="0">
                <a:solidFill>
                  <a:srgbClr val="888888"/>
                </a:solidFill>
                <a:latin typeface="Segoe UI"/>
                <a:cs typeface="Segoe UI"/>
              </a:defRPr>
            </a:lvl1pPr>
          </a:lstStyle>
          <a:p>
            <a:pPr marL="12700">
              <a:lnSpc>
                <a:spcPct val="100000"/>
              </a:lnSpc>
              <a:spcBef>
                <a:spcPts val="175"/>
              </a:spcBef>
            </a:pPr>
            <a:r>
              <a:rPr spc="-10" dirty="0"/>
              <a:t>4.4.2022</a:t>
            </a:r>
          </a:p>
        </p:txBody>
      </p:sp>
      <p:sp>
        <p:nvSpPr>
          <p:cNvPr id="7" name="Holder 7"/>
          <p:cNvSpPr>
            <a:spLocks noGrp="1"/>
          </p:cNvSpPr>
          <p:nvPr>
            <p:ph type="sldNum" sz="quarter" idx="7"/>
          </p:nvPr>
        </p:nvSpPr>
        <p:spPr/>
        <p:txBody>
          <a:bodyPr lIns="0" tIns="0" rIns="0" bIns="0"/>
          <a:lstStyle>
            <a:lvl1pPr>
              <a:defRPr sz="1000" b="0" i="0">
                <a:solidFill>
                  <a:srgbClr val="888888"/>
                </a:solidFill>
                <a:latin typeface="Segoe UI"/>
                <a:cs typeface="Segoe UI"/>
              </a:defRPr>
            </a:lvl1pPr>
          </a:lstStyle>
          <a:p>
            <a:pPr marL="38100">
              <a:lnSpc>
                <a:spcPct val="100000"/>
              </a:lnSpc>
              <a:spcBef>
                <a:spcPts val="185"/>
              </a:spcBef>
            </a:pPr>
            <a:fld id="{81D60167-4931-47E6-BA6A-407CBD079E47}" type="slidenum">
              <a:rPr dirty="0"/>
              <a:t>‹#›</a:t>
            </a:fld>
            <a:r>
              <a:rPr spc="495" dirty="0"/>
              <a:t> </a:t>
            </a:r>
            <a:r>
              <a:rPr dirty="0"/>
              <a:t>|</a:t>
            </a:r>
            <a:r>
              <a:rPr spc="185" dirty="0"/>
              <a:t> </a:t>
            </a:r>
            <a:r>
              <a:rPr dirty="0"/>
              <a:t>NJ BPU</a:t>
            </a:r>
            <a:r>
              <a:rPr spc="-10" dirty="0"/>
              <a:t> </a:t>
            </a:r>
            <a:r>
              <a:rPr dirty="0"/>
              <a:t>Stakeholder</a:t>
            </a:r>
            <a:r>
              <a:rPr spc="15" dirty="0"/>
              <a:t> </a:t>
            </a:r>
            <a:r>
              <a:rPr dirty="0"/>
              <a:t>Mtg</a:t>
            </a:r>
            <a:r>
              <a:rPr spc="-15" dirty="0"/>
              <a:t> </a:t>
            </a:r>
            <a:r>
              <a:rPr spc="-25" dirty="0"/>
              <a:t>#3</a:t>
            </a:r>
          </a:p>
        </p:txBody>
      </p:sp>
    </p:spTree>
    <p:extLst>
      <p:ext uri="{BB962C8B-B14F-4D97-AF65-F5344CB8AC3E}">
        <p14:creationId xmlns:p14="http://schemas.microsoft.com/office/powerpoint/2010/main" val="817938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42B69"/>
                </a:solidFill>
                <a:latin typeface="Segoe UI Light"/>
                <a:cs typeface="Segoe U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defRPr sz="1000" b="0" i="0">
                <a:solidFill>
                  <a:srgbClr val="888888"/>
                </a:solidFill>
                <a:latin typeface="Segoe UI"/>
                <a:cs typeface="Segoe UI"/>
              </a:defRPr>
            </a:lvl1pPr>
          </a:lstStyle>
          <a:p>
            <a:pPr marL="12700">
              <a:lnSpc>
                <a:spcPct val="100000"/>
              </a:lnSpc>
              <a:spcBef>
                <a:spcPts val="175"/>
              </a:spcBef>
            </a:pPr>
            <a:r>
              <a:rPr spc="-10" dirty="0"/>
              <a:t>4.4.2022</a:t>
            </a:r>
          </a:p>
        </p:txBody>
      </p:sp>
      <p:sp>
        <p:nvSpPr>
          <p:cNvPr id="5" name="Holder 5"/>
          <p:cNvSpPr>
            <a:spLocks noGrp="1"/>
          </p:cNvSpPr>
          <p:nvPr>
            <p:ph type="sldNum" sz="quarter" idx="7"/>
          </p:nvPr>
        </p:nvSpPr>
        <p:spPr/>
        <p:txBody>
          <a:bodyPr lIns="0" tIns="0" rIns="0" bIns="0"/>
          <a:lstStyle>
            <a:lvl1pPr>
              <a:defRPr sz="1000" b="0" i="0">
                <a:solidFill>
                  <a:srgbClr val="888888"/>
                </a:solidFill>
                <a:latin typeface="Segoe UI"/>
                <a:cs typeface="Segoe UI"/>
              </a:defRPr>
            </a:lvl1pPr>
          </a:lstStyle>
          <a:p>
            <a:pPr marL="38100">
              <a:lnSpc>
                <a:spcPct val="100000"/>
              </a:lnSpc>
              <a:spcBef>
                <a:spcPts val="185"/>
              </a:spcBef>
            </a:pPr>
            <a:fld id="{81D60167-4931-47E6-BA6A-407CBD079E47}" type="slidenum">
              <a:rPr dirty="0"/>
              <a:t>‹#›</a:t>
            </a:fld>
            <a:r>
              <a:rPr spc="495" dirty="0"/>
              <a:t> </a:t>
            </a:r>
            <a:r>
              <a:rPr dirty="0"/>
              <a:t>|</a:t>
            </a:r>
            <a:r>
              <a:rPr spc="185" dirty="0"/>
              <a:t> </a:t>
            </a:r>
            <a:r>
              <a:rPr dirty="0"/>
              <a:t>NJ BPU</a:t>
            </a:r>
            <a:r>
              <a:rPr spc="-10" dirty="0"/>
              <a:t> </a:t>
            </a:r>
            <a:r>
              <a:rPr dirty="0"/>
              <a:t>Stakeholder</a:t>
            </a:r>
            <a:r>
              <a:rPr spc="15" dirty="0"/>
              <a:t> </a:t>
            </a:r>
            <a:r>
              <a:rPr dirty="0"/>
              <a:t>Mtg</a:t>
            </a:r>
            <a:r>
              <a:rPr spc="-15" dirty="0"/>
              <a:t> </a:t>
            </a:r>
            <a:r>
              <a:rPr spc="-25" dirty="0"/>
              <a:t>#3</a:t>
            </a:r>
          </a:p>
        </p:txBody>
      </p:sp>
    </p:spTree>
    <p:extLst>
      <p:ext uri="{BB962C8B-B14F-4D97-AF65-F5344CB8AC3E}">
        <p14:creationId xmlns:p14="http://schemas.microsoft.com/office/powerpoint/2010/main" val="2637287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defRPr sz="1000" b="0" i="0">
                <a:solidFill>
                  <a:srgbClr val="888888"/>
                </a:solidFill>
                <a:latin typeface="Segoe UI"/>
                <a:cs typeface="Segoe UI"/>
              </a:defRPr>
            </a:lvl1pPr>
          </a:lstStyle>
          <a:p>
            <a:pPr marL="12700">
              <a:lnSpc>
                <a:spcPct val="100000"/>
              </a:lnSpc>
              <a:spcBef>
                <a:spcPts val="175"/>
              </a:spcBef>
            </a:pPr>
            <a:r>
              <a:rPr spc="-10" dirty="0"/>
              <a:t>4.4.2022</a:t>
            </a:r>
          </a:p>
        </p:txBody>
      </p:sp>
      <p:sp>
        <p:nvSpPr>
          <p:cNvPr id="4" name="Holder 4"/>
          <p:cNvSpPr>
            <a:spLocks noGrp="1"/>
          </p:cNvSpPr>
          <p:nvPr>
            <p:ph type="sldNum" sz="quarter" idx="7"/>
          </p:nvPr>
        </p:nvSpPr>
        <p:spPr/>
        <p:txBody>
          <a:bodyPr lIns="0" tIns="0" rIns="0" bIns="0"/>
          <a:lstStyle>
            <a:lvl1pPr>
              <a:defRPr sz="1000" b="0" i="0">
                <a:solidFill>
                  <a:srgbClr val="888888"/>
                </a:solidFill>
                <a:latin typeface="Segoe UI"/>
                <a:cs typeface="Segoe UI"/>
              </a:defRPr>
            </a:lvl1pPr>
          </a:lstStyle>
          <a:p>
            <a:pPr marL="38100">
              <a:lnSpc>
                <a:spcPct val="100000"/>
              </a:lnSpc>
              <a:spcBef>
                <a:spcPts val="185"/>
              </a:spcBef>
            </a:pPr>
            <a:fld id="{81D60167-4931-47E6-BA6A-407CBD079E47}" type="slidenum">
              <a:rPr dirty="0"/>
              <a:t>‹#›</a:t>
            </a:fld>
            <a:r>
              <a:rPr spc="495" dirty="0"/>
              <a:t> </a:t>
            </a:r>
            <a:r>
              <a:rPr dirty="0"/>
              <a:t>|</a:t>
            </a:r>
            <a:r>
              <a:rPr spc="185" dirty="0"/>
              <a:t> </a:t>
            </a:r>
            <a:r>
              <a:rPr dirty="0"/>
              <a:t>NJ BPU</a:t>
            </a:r>
            <a:r>
              <a:rPr spc="-10" dirty="0"/>
              <a:t> </a:t>
            </a:r>
            <a:r>
              <a:rPr dirty="0"/>
              <a:t>Stakeholder</a:t>
            </a:r>
            <a:r>
              <a:rPr spc="15" dirty="0"/>
              <a:t> </a:t>
            </a:r>
            <a:r>
              <a:rPr dirty="0"/>
              <a:t>Mtg</a:t>
            </a:r>
            <a:r>
              <a:rPr spc="-15" dirty="0"/>
              <a:t> </a:t>
            </a:r>
            <a:r>
              <a:rPr spc="-25" dirty="0"/>
              <a:t>#3</a:t>
            </a:r>
          </a:p>
        </p:txBody>
      </p:sp>
    </p:spTree>
    <p:extLst>
      <p:ext uri="{BB962C8B-B14F-4D97-AF65-F5344CB8AC3E}">
        <p14:creationId xmlns:p14="http://schemas.microsoft.com/office/powerpoint/2010/main" val="3944806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7849" y="1368000"/>
            <a:ext cx="9504000" cy="1656000"/>
          </a:xfrm>
        </p:spPr>
        <p:txBody>
          <a:bodyPr anchor="t"/>
          <a:lstStyle>
            <a:lvl1pPr algn="l" eaLnBrk="1">
              <a:lnSpc>
                <a:spcPct val="95000"/>
              </a:lnSpc>
              <a:defRPr sz="6400">
                <a:solidFill>
                  <a:schemeClr val="accent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99" y="3355200"/>
            <a:ext cx="9504000"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accent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600" y="6355200"/>
            <a:ext cx="2596800" cy="211200"/>
          </a:xfrm>
        </p:spPr>
        <p:txBody>
          <a:bodyPr anchor="b" anchorCtr="0"/>
          <a:lstStyle>
            <a:lvl1pPr marL="0" indent="0" algn="l">
              <a:lnSpc>
                <a:spcPct val="100000"/>
              </a:lnSpc>
              <a:spcBef>
                <a:spcPts val="0"/>
              </a:spcBef>
              <a:spcAft>
                <a:spcPts val="0"/>
              </a:spcAft>
              <a:buNone/>
              <a:defRPr sz="1067" b="1" baseline="0">
                <a:solidFill>
                  <a:schemeClr val="accent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6000" y="6355200"/>
            <a:ext cx="2246400" cy="211200"/>
          </a:xfrm>
          <a:prstGeom prst="rect">
            <a:avLst/>
          </a:prstGeom>
        </p:spPr>
        <p:txBody>
          <a:bodyPr lIns="0" tIns="0" rIns="0" bIns="0" anchor="b" anchorCtr="0"/>
          <a:lstStyle>
            <a:lvl1pPr algn="l" eaLnBrk="1">
              <a:lnSpc>
                <a:spcPct val="100000"/>
              </a:lnSpc>
              <a:defRPr sz="1067" b="1">
                <a:solidFill>
                  <a:schemeClr val="accent1"/>
                </a:solidFill>
                <a:latin typeface="+mn-lt"/>
                <a:cs typeface="Arial" panose="020B0604020202020204" pitchFamily="34" charset="0"/>
                <a:sym typeface="Orsted Sans Office" panose="00000500000000000000" pitchFamily="2" charset="0"/>
              </a:defRPr>
            </a:lvl1pPr>
          </a:lstStyle>
          <a:p>
            <a:endParaRPr lang="en-GB" dirty="0"/>
          </a:p>
        </p:txBody>
      </p:sp>
      <p:pic>
        <p:nvPicPr>
          <p:cNvPr id="7" name="Picture 6" descr="Text&#10;&#10;Description automatically generated">
            <a:extLst>
              <a:ext uri="{FF2B5EF4-FFF2-40B4-BE49-F238E27FC236}">
                <a16:creationId xmlns:a16="http://schemas.microsoft.com/office/drawing/2014/main" id="{0E01C910-15EC-4842-B6A8-493A5847C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0050" y="5741727"/>
            <a:ext cx="1764101" cy="954732"/>
          </a:xfrm>
          <a:prstGeom prst="rect">
            <a:avLst/>
          </a:prstGeom>
        </p:spPr>
      </p:pic>
    </p:spTree>
    <p:extLst>
      <p:ext uri="{BB962C8B-B14F-4D97-AF65-F5344CB8AC3E}">
        <p14:creationId xmlns:p14="http://schemas.microsoft.com/office/powerpoint/2010/main" val="49732468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336726AB-14A5-4B9C-87C4-AE341AF4CDC7}"/>
              </a:ext>
            </a:extLst>
          </p:cNvPr>
          <p:cNvSpPr/>
          <p:nvPr userDrawn="1"/>
        </p:nvSpPr>
        <p:spPr bwMode="white">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pic>
        <p:nvPicPr>
          <p:cNvPr id="11" name="Logo">
            <a:extLst>
              <a:ext uri="{FF2B5EF4-FFF2-40B4-BE49-F238E27FC236}">
                <a16:creationId xmlns:a16="http://schemas.microsoft.com/office/drawing/2014/main" id="{781D6E24-EF31-40AE-9B17-23D4CEDFF3B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bwMode="black">
          <a:xfrm>
            <a:off x="576001" y="336000"/>
            <a:ext cx="1102423" cy="302400"/>
          </a:xfrm>
          <a:prstGeom prst="rect">
            <a:avLst/>
          </a:prstGeom>
        </p:spPr>
      </p:pic>
      <p:sp>
        <p:nvSpPr>
          <p:cNvPr id="2" name="Title 1"/>
          <p:cNvSpPr>
            <a:spLocks noGrp="1"/>
          </p:cNvSpPr>
          <p:nvPr>
            <p:ph type="ctrTitle" hasCustomPrompt="1"/>
          </p:nvPr>
        </p:nvSpPr>
        <p:spPr>
          <a:xfrm>
            <a:off x="577849" y="1369484"/>
            <a:ext cx="9504000" cy="1656000"/>
          </a:xfrm>
        </p:spPr>
        <p:txBody>
          <a:bodyPr anchor="t"/>
          <a:lstStyle>
            <a:lvl1pPr algn="l" eaLnBrk="1">
              <a:lnSpc>
                <a:spcPct val="95000"/>
              </a:lnSpc>
              <a:defRPr sz="6400">
                <a:solidFill>
                  <a:schemeClr val="tx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99" y="3355200"/>
            <a:ext cx="9504000"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tx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600" y="6355504"/>
            <a:ext cx="2596800" cy="211200"/>
          </a:xfrm>
        </p:spPr>
        <p:txBody>
          <a:bodyPr anchor="b" anchorCtr="0"/>
          <a:lstStyle>
            <a:lvl1pPr marL="0" indent="0" algn="l">
              <a:lnSpc>
                <a:spcPct val="100000"/>
              </a:lnSpc>
              <a:spcBef>
                <a:spcPts val="0"/>
              </a:spcBef>
              <a:spcAft>
                <a:spcPts val="0"/>
              </a:spcAft>
              <a:buNone/>
              <a:defRPr sz="1067" b="1" baseline="0">
                <a:solidFill>
                  <a:schemeClr val="tx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6000" y="6355504"/>
            <a:ext cx="2246400" cy="211200"/>
          </a:xfrm>
          <a:prstGeom prst="rect">
            <a:avLst/>
          </a:prstGeom>
        </p:spPr>
        <p:txBody>
          <a:bodyPr lIns="0" tIns="0" rIns="0" bIns="0" anchor="b" anchorCtr="0"/>
          <a:lstStyle>
            <a:lvl1pPr algn="l" eaLnBrk="1">
              <a:lnSpc>
                <a:spcPct val="100000"/>
              </a:lnSpc>
              <a:defRPr sz="1067" b="1">
                <a:solidFill>
                  <a:schemeClr val="tx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8831421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DF57E87-1208-4D45-AB10-4646A0D2546A}" type="datetime1">
              <a:rPr lang="en-US" smtClean="0"/>
              <a:t>4/1/2022</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www.nj.gov/bpu</a:t>
            </a:r>
          </a:p>
        </p:txBody>
      </p:sp>
      <p:sp>
        <p:nvSpPr>
          <p:cNvPr id="4" name="Slide Number Placeholder 3"/>
          <p:cNvSpPr>
            <a:spLocks noGrp="1"/>
          </p:cNvSpPr>
          <p:nvPr>
            <p:ph type="sldNum" sz="quarter" idx="12"/>
          </p:nvPr>
        </p:nvSpPr>
        <p:spPr/>
        <p:txBody>
          <a:bodyPr/>
          <a:lstStyle>
            <a:lvl1pPr>
              <a:defRPr/>
            </a:lvl1pPr>
          </a:lstStyle>
          <a:p>
            <a:pPr>
              <a:defRPr/>
            </a:pPr>
            <a:fld id="{ECBDEF2C-6E35-4C73-92D9-16DFC3D27436}" type="slidenum">
              <a:rPr lang="en-US"/>
              <a:pPr>
                <a:defRPr/>
              </a:pPr>
              <a:t>‹#›</a:t>
            </a:fld>
            <a:endParaRPr lang="en-US"/>
          </a:p>
        </p:txBody>
      </p:sp>
      <p:pic>
        <p:nvPicPr>
          <p:cNvPr id="5" name="Picture 2" descr="C:\Users\jamieson\Desktop\Copy of NJBPU PP.png"/>
          <p:cNvPicPr>
            <a:picLocks noChangeAspect="1" noChangeArrowheads="1"/>
          </p:cNvPicPr>
          <p:nvPr userDrawn="1"/>
        </p:nvPicPr>
        <p:blipFill>
          <a:blip r:embed="rId2">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01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light Picture">
    <p:spTree>
      <p:nvGrpSpPr>
        <p:cNvPr id="1" name=""/>
        <p:cNvGrpSpPr/>
        <p:nvPr/>
      </p:nvGrpSpPr>
      <p:grpSpPr>
        <a:xfrm>
          <a:off x="0" y="0"/>
          <a:ext cx="0" cy="0"/>
          <a:chOff x="0" y="0"/>
          <a:chExt cx="0" cy="0"/>
        </a:xfrm>
      </p:grpSpPr>
      <p:sp>
        <p:nvSpPr>
          <p:cNvPr id="8" name="Baggund">
            <a:extLst>
              <a:ext uri="{FF2B5EF4-FFF2-40B4-BE49-F238E27FC236}">
                <a16:creationId xmlns:a16="http://schemas.microsoft.com/office/drawing/2014/main" id="{295F4698-EF31-45F5-96F9-2BAEA047441C}"/>
              </a:ext>
            </a:extLst>
          </p:cNvPr>
          <p:cNvSpPr/>
          <p:nvPr userDrawn="1"/>
        </p:nvSpPr>
        <p:spPr bwMode="ltGray">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9" name="Picture Placeholder 18">
            <a:extLst>
              <a:ext uri="{FF2B5EF4-FFF2-40B4-BE49-F238E27FC236}">
                <a16:creationId xmlns:a16="http://schemas.microsoft.com/office/drawing/2014/main" id="{C2453A56-9681-482E-B234-77967782C47A}"/>
              </a:ext>
            </a:extLst>
          </p:cNvPr>
          <p:cNvSpPr>
            <a:spLocks noGrp="1"/>
          </p:cNvSpPr>
          <p:nvPr>
            <p:ph type="pic" sz="quarter" idx="13" hasCustomPrompt="1"/>
          </p:nvPr>
        </p:nvSpPr>
        <p:spPr>
          <a:xfrm>
            <a:off x="1" y="1"/>
            <a:ext cx="12192000" cy="6858000"/>
          </a:xfrm>
          <a:prstGeom prst="rect">
            <a:avLst/>
          </a:prstGeom>
          <a:solidFill>
            <a:schemeClr val="accent6">
              <a:lumMod val="20000"/>
              <a:lumOff val="80000"/>
            </a:schemeClr>
          </a:solidFill>
        </p:spPr>
        <p:txBody>
          <a:bodyPr wrap="square" lIns="72000" tIns="72000">
            <a:noAutofit/>
          </a:bodyPr>
          <a:lstStyle>
            <a:lvl1pPr marL="0" indent="0" algn="l">
              <a:buNone/>
              <a:defRPr sz="1333" b="0">
                <a:latin typeface="Arial" panose="020B0604020202020204" pitchFamily="34" charset="0"/>
                <a:cs typeface="Arial" panose="020B0604020202020204" pitchFamily="34" charset="0"/>
              </a:defRPr>
            </a:lvl1pPr>
          </a:lstStyle>
          <a:p>
            <a:r>
              <a:rPr lang="en-GB" dirty="0"/>
              <a:t>Click on frame and insert light picture using the Insert tab › Pictures or insert picture via Templafy Images</a:t>
            </a:r>
          </a:p>
        </p:txBody>
      </p:sp>
      <p:sp>
        <p:nvSpPr>
          <p:cNvPr id="11" name="Text Placeholder logo">
            <a:extLst>
              <a:ext uri="{FF2B5EF4-FFF2-40B4-BE49-F238E27FC236}">
                <a16:creationId xmlns:a16="http://schemas.microsoft.com/office/drawing/2014/main" id="{054CD7CD-654A-4448-B982-0A70FAD0D719}"/>
              </a:ext>
            </a:extLst>
          </p:cNvPr>
          <p:cNvSpPr>
            <a:spLocks noGrp="1"/>
          </p:cNvSpPr>
          <p:nvPr>
            <p:ph type="body" sz="quarter" idx="25" hasCustomPrompt="1"/>
          </p:nvPr>
        </p:nvSpPr>
        <p:spPr>
          <a:xfrm>
            <a:off x="576000" y="336000"/>
            <a:ext cx="1104000" cy="302400"/>
          </a:xfrm>
          <a:blipFill>
            <a:blip r:embed="rId2">
              <a:extLst>
                <a:ext uri="{96DAC541-7B7A-43D3-8B79-37D633B846F1}">
                  <asvg:svgBlip xmlns:asvg="http://schemas.microsoft.com/office/drawing/2016/SVG/main" xmlns="" r:embed="rId3"/>
                </a:ext>
              </a:extLst>
            </a:blip>
            <a:stretch>
              <a:fillRect/>
            </a:stretch>
          </a:blipFill>
        </p:spPr>
        <p:txBody>
          <a:bodyPr/>
          <a:lstStyle>
            <a:lvl1pPr>
              <a:defRPr sz="133" b="0">
                <a:noFill/>
              </a:defRPr>
            </a:lvl1pPr>
          </a:lstStyle>
          <a:p>
            <a:pPr lvl="0"/>
            <a:r>
              <a:rPr lang="en-GB" dirty="0"/>
              <a:t>.</a:t>
            </a:r>
          </a:p>
        </p:txBody>
      </p:sp>
      <p:sp>
        <p:nvSpPr>
          <p:cNvPr id="2" name="Title 1"/>
          <p:cNvSpPr>
            <a:spLocks noGrp="1"/>
          </p:cNvSpPr>
          <p:nvPr>
            <p:ph type="ctrTitle" hasCustomPrompt="1"/>
          </p:nvPr>
        </p:nvSpPr>
        <p:spPr>
          <a:xfrm>
            <a:off x="577849" y="1368000"/>
            <a:ext cx="9504000" cy="1656000"/>
          </a:xfrm>
        </p:spPr>
        <p:txBody>
          <a:bodyPr anchor="t"/>
          <a:lstStyle>
            <a:lvl1pPr algn="l" eaLnBrk="1">
              <a:lnSpc>
                <a:spcPct val="95000"/>
              </a:lnSpc>
              <a:defRPr sz="6400">
                <a:solidFill>
                  <a:schemeClr val="accent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99" y="3355200"/>
            <a:ext cx="9504000"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accent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600" y="6355200"/>
            <a:ext cx="2596800" cy="211200"/>
          </a:xfrm>
        </p:spPr>
        <p:txBody>
          <a:bodyPr anchor="b" anchorCtr="0"/>
          <a:lstStyle>
            <a:lvl1pPr marL="0" indent="0" algn="l">
              <a:lnSpc>
                <a:spcPct val="100000"/>
              </a:lnSpc>
              <a:spcBef>
                <a:spcPts val="0"/>
              </a:spcBef>
              <a:spcAft>
                <a:spcPts val="0"/>
              </a:spcAft>
              <a:buNone/>
              <a:defRPr sz="1067" b="1" baseline="0">
                <a:solidFill>
                  <a:schemeClr val="accent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6000" y="6355200"/>
            <a:ext cx="2246400" cy="211200"/>
          </a:xfrm>
          <a:prstGeom prst="rect">
            <a:avLst/>
          </a:prstGeom>
        </p:spPr>
        <p:txBody>
          <a:bodyPr lIns="0" tIns="0" rIns="0" bIns="0" anchor="b" anchorCtr="0"/>
          <a:lstStyle>
            <a:lvl1pPr algn="l" eaLnBrk="1">
              <a:lnSpc>
                <a:spcPct val="100000"/>
              </a:lnSpc>
              <a:defRPr sz="1067" b="1">
                <a:solidFill>
                  <a:schemeClr val="accent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253176867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dark Picture">
    <p:spTree>
      <p:nvGrpSpPr>
        <p:cNvPr id="1" name=""/>
        <p:cNvGrpSpPr/>
        <p:nvPr/>
      </p:nvGrpSpPr>
      <p:grpSpPr>
        <a:xfrm>
          <a:off x="0" y="0"/>
          <a:ext cx="0" cy="0"/>
          <a:chOff x="0" y="0"/>
          <a:chExt cx="0" cy="0"/>
        </a:xfrm>
      </p:grpSpPr>
      <p:sp>
        <p:nvSpPr>
          <p:cNvPr id="8" name="Baggund">
            <a:extLst>
              <a:ext uri="{FF2B5EF4-FFF2-40B4-BE49-F238E27FC236}">
                <a16:creationId xmlns:a16="http://schemas.microsoft.com/office/drawing/2014/main" id="{C97E494B-1242-4CDF-8717-F2C28081C7B1}"/>
              </a:ext>
            </a:extLst>
          </p:cNvPr>
          <p:cNvSpPr/>
          <p:nvPr userDrawn="1"/>
        </p:nvSpPr>
        <p:spPr bwMode="ltGray">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0" name="Picture Placeholder 9">
            <a:extLst>
              <a:ext uri="{FF2B5EF4-FFF2-40B4-BE49-F238E27FC236}">
                <a16:creationId xmlns:a16="http://schemas.microsoft.com/office/drawing/2014/main" id="{BFBD095B-30F1-4036-8224-02A6852D5259}"/>
              </a:ext>
            </a:extLst>
          </p:cNvPr>
          <p:cNvSpPr>
            <a:spLocks noGrp="1"/>
          </p:cNvSpPr>
          <p:nvPr>
            <p:ph type="pic" sz="quarter" idx="13" hasCustomPrompt="1"/>
          </p:nvPr>
        </p:nvSpPr>
        <p:spPr>
          <a:xfrm>
            <a:off x="1" y="1"/>
            <a:ext cx="12192000" cy="6858000"/>
          </a:xfrm>
          <a:prstGeom prst="rect">
            <a:avLst/>
          </a:prstGeom>
          <a:solidFill>
            <a:schemeClr val="accent6">
              <a:lumMod val="20000"/>
              <a:lumOff val="80000"/>
            </a:schemeClr>
          </a:solidFill>
        </p:spPr>
        <p:txBody>
          <a:bodyPr wrap="square" lIns="72000" tIns="72000">
            <a:noAutofit/>
          </a:bodyPr>
          <a:lstStyle>
            <a:lvl1pPr marL="0" indent="0" algn="l">
              <a:buNone/>
              <a:defRPr sz="1333" b="0">
                <a:latin typeface="Arial" panose="020B0604020202020204" pitchFamily="34" charset="0"/>
                <a:cs typeface="Arial" panose="020B0604020202020204" pitchFamily="34" charset="0"/>
              </a:defRPr>
            </a:lvl1pPr>
          </a:lstStyle>
          <a:p>
            <a:r>
              <a:rPr lang="en-GB" dirty="0"/>
              <a:t>Click on frame and insert dark picture using the Insert tab › Pictures or insert picture via Templafy Images</a:t>
            </a:r>
          </a:p>
        </p:txBody>
      </p:sp>
      <p:sp>
        <p:nvSpPr>
          <p:cNvPr id="9" name="Text Placeholder logo">
            <a:extLst>
              <a:ext uri="{FF2B5EF4-FFF2-40B4-BE49-F238E27FC236}">
                <a16:creationId xmlns:a16="http://schemas.microsoft.com/office/drawing/2014/main" id="{1C420F0E-28F4-45E9-AEF3-1A90B860DED7}"/>
              </a:ext>
            </a:extLst>
          </p:cNvPr>
          <p:cNvSpPr>
            <a:spLocks noGrp="1"/>
          </p:cNvSpPr>
          <p:nvPr>
            <p:ph type="body" sz="quarter" idx="25" hasCustomPrompt="1"/>
          </p:nvPr>
        </p:nvSpPr>
        <p:spPr>
          <a:xfrm>
            <a:off x="576000" y="336000"/>
            <a:ext cx="1104000" cy="302400"/>
          </a:xfrm>
          <a:blipFill>
            <a:blip r:embed="rId2">
              <a:extLst>
                <a:ext uri="{96DAC541-7B7A-43D3-8B79-37D633B846F1}">
                  <asvg:svgBlip xmlns:asvg="http://schemas.microsoft.com/office/drawing/2016/SVG/main" xmlns="" r:embed="rId3"/>
                </a:ext>
              </a:extLst>
            </a:blip>
            <a:stretch>
              <a:fillRect/>
            </a:stretch>
          </a:blipFill>
        </p:spPr>
        <p:txBody>
          <a:bodyPr/>
          <a:lstStyle>
            <a:lvl1pPr>
              <a:defRPr sz="133" b="0">
                <a:noFill/>
              </a:defRPr>
            </a:lvl1pPr>
          </a:lstStyle>
          <a:p>
            <a:pPr lvl="0"/>
            <a:r>
              <a:rPr lang="en-GB" dirty="0"/>
              <a:t>.</a:t>
            </a:r>
          </a:p>
        </p:txBody>
      </p:sp>
      <p:sp>
        <p:nvSpPr>
          <p:cNvPr id="2" name="Title 1"/>
          <p:cNvSpPr>
            <a:spLocks noGrp="1"/>
          </p:cNvSpPr>
          <p:nvPr>
            <p:ph type="ctrTitle" hasCustomPrompt="1"/>
          </p:nvPr>
        </p:nvSpPr>
        <p:spPr>
          <a:xfrm>
            <a:off x="577849" y="1368000"/>
            <a:ext cx="9504000" cy="1656000"/>
          </a:xfrm>
        </p:spPr>
        <p:txBody>
          <a:bodyPr anchor="t"/>
          <a:lstStyle>
            <a:lvl1pPr algn="l" eaLnBrk="1">
              <a:lnSpc>
                <a:spcPct val="95000"/>
              </a:lnSpc>
              <a:defRPr sz="6400">
                <a:solidFill>
                  <a:schemeClr val="bg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99" y="3355200"/>
            <a:ext cx="9504000"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bg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600" y="6355200"/>
            <a:ext cx="2596800" cy="211200"/>
          </a:xfrm>
        </p:spPr>
        <p:txBody>
          <a:bodyPr anchor="b" anchorCtr="0"/>
          <a:lstStyle>
            <a:lvl1pPr marL="0" indent="0" algn="l">
              <a:lnSpc>
                <a:spcPct val="100000"/>
              </a:lnSpc>
              <a:spcBef>
                <a:spcPts val="0"/>
              </a:spcBef>
              <a:spcAft>
                <a:spcPts val="0"/>
              </a:spcAft>
              <a:buNone/>
              <a:defRPr sz="1067" b="1" baseline="0">
                <a:solidFill>
                  <a:schemeClr val="bg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6000" y="6355200"/>
            <a:ext cx="2246400" cy="211200"/>
          </a:xfrm>
          <a:prstGeom prst="rect">
            <a:avLst/>
          </a:prstGeom>
        </p:spPr>
        <p:txBody>
          <a:bodyPr lIns="0" tIns="0" rIns="0" bIns="0" anchor="b" anchorCtr="0"/>
          <a:lstStyle>
            <a:lvl1pPr algn="l" eaLnBrk="1">
              <a:lnSpc>
                <a:spcPct val="100000"/>
              </a:lnSpc>
              <a:defRPr sz="1067" b="1">
                <a:solidFill>
                  <a:schemeClr val="bg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349588923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Time">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206AF1DB-5B44-40E3-894A-ED4661FC209D}"/>
              </a:ext>
            </a:extLst>
          </p:cNvPr>
          <p:cNvSpPr/>
          <p:nvPr userDrawn="1"/>
        </p:nvSpPr>
        <p:spPr bwMode="white">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Title 10">
            <a:extLst>
              <a:ext uri="{FF2B5EF4-FFF2-40B4-BE49-F238E27FC236}">
                <a16:creationId xmlns:a16="http://schemas.microsoft.com/office/drawing/2014/main" id="{51866EA2-3E59-4F1F-9491-F0B8D3CB6DE5}"/>
              </a:ext>
            </a:extLst>
          </p:cNvPr>
          <p:cNvSpPr>
            <a:spLocks noGrp="1"/>
          </p:cNvSpPr>
          <p:nvPr>
            <p:ph type="title" hasCustomPrompt="1"/>
          </p:nvPr>
        </p:nvSpPr>
        <p:spPr>
          <a:xfrm>
            <a:off x="576000" y="336000"/>
            <a:ext cx="11040000" cy="766784"/>
          </a:xfrm>
        </p:spPr>
        <p:txBody>
          <a:bodyPr/>
          <a:lstStyle>
            <a:lvl1pPr>
              <a:defRPr sz="4800">
                <a:solidFill>
                  <a:schemeClr val="tx1"/>
                </a:solidFill>
              </a:defRPr>
            </a:lvl1pPr>
          </a:lstStyle>
          <a:p>
            <a:r>
              <a:rPr lang="en-GB" noProof="0" dirty="0"/>
              <a:t>Click to add Agenda title</a:t>
            </a:r>
            <a:endParaRPr lang="en-GB" dirty="0"/>
          </a:p>
        </p:txBody>
      </p:sp>
      <p:sp>
        <p:nvSpPr>
          <p:cNvPr id="4" name="Text Placeholder 2">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6000" y="1372800"/>
            <a:ext cx="1612800" cy="4560000"/>
          </a:xfrm>
        </p:spPr>
        <p:txBody>
          <a:bodyPr/>
          <a:lstStyle>
            <a:lvl1pPr marL="0" indent="0">
              <a:lnSpc>
                <a:spcPts val="2900"/>
              </a:lnSpc>
              <a:spcAft>
                <a:spcPts val="0"/>
              </a:spcAft>
              <a:buFont typeface="Arial" panose="020B0604020202020204" pitchFamily="34" charset="0"/>
              <a:buNone/>
              <a:defRPr sz="2000" b="0">
                <a:solidFill>
                  <a:schemeClr val="tx1"/>
                </a:solidFill>
                <a:latin typeface="+mn-lt"/>
              </a:defRPr>
            </a:lvl1pPr>
            <a:lvl2pPr marL="0" indent="0">
              <a:lnSpc>
                <a:spcPts val="2900"/>
              </a:lnSpc>
              <a:spcAft>
                <a:spcPts val="0"/>
              </a:spcAft>
              <a:buFont typeface="Arial" panose="020B0604020202020204" pitchFamily="34" charset="0"/>
              <a:buNone/>
              <a:defRPr sz="2000" b="0">
                <a:solidFill>
                  <a:schemeClr val="tx1"/>
                </a:solidFill>
                <a:latin typeface="+mn-lt"/>
              </a:defRPr>
            </a:lvl2pPr>
            <a:lvl3pPr marL="0" indent="0">
              <a:lnSpc>
                <a:spcPts val="2900"/>
              </a:lnSpc>
              <a:spcAft>
                <a:spcPts val="0"/>
              </a:spcAft>
              <a:buFont typeface="Arial" panose="020B0604020202020204" pitchFamily="34" charset="0"/>
              <a:buNone/>
              <a:defRPr sz="2000" b="0">
                <a:solidFill>
                  <a:schemeClr val="tx1"/>
                </a:solidFill>
                <a:latin typeface="+mn-lt"/>
              </a:defRPr>
            </a:lvl3pPr>
            <a:lvl4pPr marL="0" indent="0">
              <a:lnSpc>
                <a:spcPts val="2900"/>
              </a:lnSpc>
              <a:spcAft>
                <a:spcPts val="0"/>
              </a:spcAft>
              <a:buFont typeface="Arial" panose="020B0604020202020204" pitchFamily="34" charset="0"/>
              <a:buNone/>
              <a:defRPr sz="2000" b="0">
                <a:solidFill>
                  <a:schemeClr val="tx1"/>
                </a:solidFill>
                <a:latin typeface="+mn-lt"/>
              </a:defRPr>
            </a:lvl4pPr>
            <a:lvl5pPr marL="0" indent="0">
              <a:lnSpc>
                <a:spcPts val="2900"/>
              </a:lnSpc>
              <a:spcAft>
                <a:spcPts val="0"/>
              </a:spcAft>
              <a:buFont typeface="Arial" panose="020B0604020202020204" pitchFamily="34" charset="0"/>
              <a:buNone/>
              <a:defRPr sz="2000" b="0">
                <a:solidFill>
                  <a:schemeClr val="tx1"/>
                </a:solidFill>
                <a:latin typeface="+mn-lt"/>
              </a:defRPr>
            </a:lvl5pPr>
            <a:lvl6pPr marL="0" indent="0">
              <a:lnSpc>
                <a:spcPts val="2900"/>
              </a:lnSpc>
              <a:spcAft>
                <a:spcPts val="0"/>
              </a:spcAft>
              <a:buFont typeface="Arial" panose="020B0604020202020204" pitchFamily="34" charset="0"/>
              <a:buNone/>
              <a:defRPr sz="2000" b="0">
                <a:solidFill>
                  <a:schemeClr val="tx1"/>
                </a:solidFill>
                <a:latin typeface="+mn-lt"/>
              </a:defRPr>
            </a:lvl6pPr>
            <a:lvl7pPr marL="0" indent="0">
              <a:lnSpc>
                <a:spcPts val="2900"/>
              </a:lnSpc>
              <a:spcAft>
                <a:spcPts val="0"/>
              </a:spcAft>
              <a:buFont typeface="Arial" panose="020B0604020202020204" pitchFamily="34" charset="0"/>
              <a:buNone/>
              <a:defRPr sz="2000" b="0">
                <a:solidFill>
                  <a:schemeClr val="tx1"/>
                </a:solidFill>
                <a:latin typeface="+mn-lt"/>
              </a:defRPr>
            </a:lvl7pPr>
            <a:lvl8pPr marL="0" indent="0">
              <a:lnSpc>
                <a:spcPts val="2900"/>
              </a:lnSpc>
              <a:spcAft>
                <a:spcPts val="0"/>
              </a:spcAft>
              <a:buFont typeface="Arial" panose="020B0604020202020204" pitchFamily="34" charset="0"/>
              <a:buNone/>
              <a:defRPr sz="2000" b="0">
                <a:solidFill>
                  <a:schemeClr val="tx1"/>
                </a:solidFill>
                <a:latin typeface="+mn-lt"/>
              </a:defRPr>
            </a:lvl8pPr>
            <a:lvl9pPr marL="0" indent="0">
              <a:lnSpc>
                <a:spcPts val="2900"/>
              </a:lnSpc>
              <a:spcAft>
                <a:spcPts val="0"/>
              </a:spcAft>
              <a:buFont typeface="Arial" panose="020B0604020202020204" pitchFamily="34" charset="0"/>
              <a:buNone/>
              <a:defRPr sz="2000" b="0">
                <a:solidFill>
                  <a:schemeClr val="tx1"/>
                </a:solidFill>
                <a:latin typeface="+mn-lt"/>
              </a:defRPr>
            </a:lvl9pPr>
          </a:lstStyle>
          <a:p>
            <a:pPr lvl="0"/>
            <a:r>
              <a:rPr lang="en-GB" dirty="0"/>
              <a:t>09:00-10:00</a:t>
            </a:r>
          </a:p>
          <a:p>
            <a:pPr lvl="1"/>
            <a:r>
              <a:rPr lang="en-GB" dirty="0"/>
              <a:t>02</a:t>
            </a:r>
          </a:p>
          <a:p>
            <a:pPr lvl="2"/>
            <a:r>
              <a:rPr lang="en-GB" dirty="0"/>
              <a:t>03</a:t>
            </a:r>
          </a:p>
          <a:p>
            <a:pPr lvl="3"/>
            <a:r>
              <a:rPr lang="en-GB" dirty="0"/>
              <a:t>04</a:t>
            </a:r>
          </a:p>
          <a:p>
            <a:pPr lvl="4"/>
            <a:r>
              <a:rPr lang="en-GB" dirty="0"/>
              <a:t>05</a:t>
            </a:r>
          </a:p>
          <a:p>
            <a:pPr lvl="5"/>
            <a:r>
              <a:rPr lang="en-GB" dirty="0"/>
              <a:t>06</a:t>
            </a:r>
          </a:p>
          <a:p>
            <a:pPr lvl="6"/>
            <a:r>
              <a:rPr lang="en-GB" dirty="0"/>
              <a:t>07</a:t>
            </a:r>
          </a:p>
          <a:p>
            <a:pPr lvl="7"/>
            <a:r>
              <a:rPr lang="en-GB" dirty="0"/>
              <a:t>08</a:t>
            </a:r>
          </a:p>
          <a:p>
            <a:pPr lvl="8"/>
            <a:r>
              <a:rPr lang="en-GB" dirty="0"/>
              <a:t>09</a:t>
            </a:r>
          </a:p>
        </p:txBody>
      </p:sp>
      <p:sp>
        <p:nvSpPr>
          <p:cNvPr id="7" name="Text Placeholder 3"/>
          <p:cNvSpPr>
            <a:spLocks noGrp="1"/>
          </p:cNvSpPr>
          <p:nvPr>
            <p:ph type="body" sz="quarter" idx="13" hasCustomPrompt="1"/>
          </p:nvPr>
        </p:nvSpPr>
        <p:spPr>
          <a:xfrm>
            <a:off x="2545201" y="1372800"/>
            <a:ext cx="9071067" cy="4560000"/>
          </a:xfrm>
        </p:spPr>
        <p:txBody>
          <a:bodyPr/>
          <a:lstStyle>
            <a:lvl1pPr marL="0" indent="0">
              <a:lnSpc>
                <a:spcPts val="2900"/>
              </a:lnSpc>
              <a:spcAft>
                <a:spcPts val="0"/>
              </a:spcAft>
              <a:buFont typeface="Arial" panose="020B0604020202020204" pitchFamily="34" charset="0"/>
              <a:buNone/>
              <a:defRPr sz="2000">
                <a:solidFill>
                  <a:schemeClr val="tx1"/>
                </a:solidFill>
                <a:latin typeface="+mn-lt"/>
              </a:defRPr>
            </a:lvl1pPr>
            <a:lvl2pPr marL="0" indent="0">
              <a:lnSpc>
                <a:spcPts val="2900"/>
              </a:lnSpc>
              <a:spcBef>
                <a:spcPts val="0"/>
              </a:spcBef>
              <a:spcAft>
                <a:spcPts val="0"/>
              </a:spcAft>
              <a:buFont typeface="Arial" panose="020B0604020202020204" pitchFamily="34" charset="0"/>
              <a:buNone/>
              <a:defRPr sz="2000" b="0">
                <a:solidFill>
                  <a:schemeClr val="tx1"/>
                </a:solidFill>
                <a:latin typeface="+mn-lt"/>
              </a:defRPr>
            </a:lvl2pPr>
            <a:lvl3pPr marL="0" indent="0">
              <a:lnSpc>
                <a:spcPts val="2900"/>
              </a:lnSpc>
              <a:spcBef>
                <a:spcPts val="0"/>
              </a:spcBef>
              <a:spcAft>
                <a:spcPts val="0"/>
              </a:spcAft>
              <a:buFont typeface="Arial" panose="020B0604020202020204" pitchFamily="34" charset="0"/>
              <a:buNone/>
              <a:defRPr sz="2000" b="0">
                <a:solidFill>
                  <a:schemeClr val="tx1"/>
                </a:solidFill>
                <a:latin typeface="+mn-lt"/>
              </a:defRPr>
            </a:lvl3pPr>
            <a:lvl4pPr marL="0" indent="0">
              <a:lnSpc>
                <a:spcPts val="2900"/>
              </a:lnSpc>
              <a:spcBef>
                <a:spcPts val="0"/>
              </a:spcBef>
              <a:spcAft>
                <a:spcPts val="0"/>
              </a:spcAft>
              <a:buFont typeface="Arial" panose="020B0604020202020204" pitchFamily="34" charset="0"/>
              <a:buNone/>
              <a:defRPr sz="2000" b="0">
                <a:solidFill>
                  <a:schemeClr val="tx1"/>
                </a:solidFill>
                <a:latin typeface="+mn-lt"/>
              </a:defRPr>
            </a:lvl4pPr>
            <a:lvl5pPr marL="0" indent="0">
              <a:lnSpc>
                <a:spcPts val="2900"/>
              </a:lnSpc>
              <a:spcBef>
                <a:spcPts val="0"/>
              </a:spcBef>
              <a:spcAft>
                <a:spcPts val="0"/>
              </a:spcAft>
              <a:buFont typeface="Arial" panose="020B0604020202020204" pitchFamily="34" charset="0"/>
              <a:buNone/>
              <a:defRPr sz="2000" b="0">
                <a:solidFill>
                  <a:schemeClr val="tx1"/>
                </a:solidFill>
                <a:latin typeface="+mn-lt"/>
              </a:defRPr>
            </a:lvl5pPr>
            <a:lvl6pPr marL="0" indent="0">
              <a:lnSpc>
                <a:spcPts val="2900"/>
              </a:lnSpc>
              <a:spcBef>
                <a:spcPts val="0"/>
              </a:spcBef>
              <a:spcAft>
                <a:spcPts val="0"/>
              </a:spcAft>
              <a:buFont typeface="Arial" panose="020B0604020202020204" pitchFamily="34" charset="0"/>
              <a:buNone/>
              <a:defRPr sz="2000" b="0">
                <a:solidFill>
                  <a:schemeClr val="tx1"/>
                </a:solidFill>
                <a:latin typeface="+mn-lt"/>
              </a:defRPr>
            </a:lvl6pPr>
            <a:lvl7pPr marL="0" indent="0">
              <a:lnSpc>
                <a:spcPts val="2900"/>
              </a:lnSpc>
              <a:spcBef>
                <a:spcPts val="0"/>
              </a:spcBef>
              <a:spcAft>
                <a:spcPts val="0"/>
              </a:spcAft>
              <a:buFont typeface="Arial" panose="020B0604020202020204" pitchFamily="34" charset="0"/>
              <a:buNone/>
              <a:defRPr sz="2000" b="0">
                <a:solidFill>
                  <a:schemeClr val="tx1"/>
                </a:solidFill>
                <a:latin typeface="+mn-lt"/>
              </a:defRPr>
            </a:lvl7pPr>
            <a:lvl8pPr marL="0" indent="0">
              <a:lnSpc>
                <a:spcPts val="2900"/>
              </a:lnSpc>
              <a:spcBef>
                <a:spcPts val="0"/>
              </a:spcBef>
              <a:spcAft>
                <a:spcPts val="0"/>
              </a:spcAft>
              <a:buFont typeface="Arial" panose="020B0604020202020204" pitchFamily="34" charset="0"/>
              <a:buNone/>
              <a:defRPr sz="2000" b="0">
                <a:solidFill>
                  <a:schemeClr val="tx1"/>
                </a:solidFill>
                <a:latin typeface="+mn-lt"/>
              </a:defRPr>
            </a:lvl8pPr>
            <a:lvl9pPr marL="0" indent="0">
              <a:lnSpc>
                <a:spcPts val="2900"/>
              </a:lnSpc>
              <a:spcBef>
                <a:spcPts val="0"/>
              </a:spcBef>
              <a:spcAft>
                <a:spcPts val="0"/>
              </a:spcAft>
              <a:buFont typeface="Arial" panose="020B0604020202020204" pitchFamily="34" charset="0"/>
              <a:buNone/>
              <a:defRPr sz="2000" b="0">
                <a:solidFill>
                  <a:schemeClr val="tx1"/>
                </a:solidFill>
                <a:latin typeface="+mn-lt"/>
              </a:defRPr>
            </a:lvl9pPr>
          </a:lstStyle>
          <a:p>
            <a:pPr lvl="0"/>
            <a:r>
              <a:rPr lang="en-GB" noProof="0" dirty="0"/>
              <a:t>Click to add Agenda point</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Pladsholder til dato 4">
            <a:extLst>
              <a:ext uri="{FF2B5EF4-FFF2-40B4-BE49-F238E27FC236}">
                <a16:creationId xmlns:a16="http://schemas.microsoft.com/office/drawing/2014/main" id="{F917D078-86DA-42DB-B911-886B29E5F76B}"/>
              </a:ext>
            </a:extLst>
          </p:cNvPr>
          <p:cNvSpPr>
            <a:spLocks noGrp="1"/>
          </p:cNvSpPr>
          <p:nvPr>
            <p:ph type="dt" sz="half" idx="18"/>
          </p:nvPr>
        </p:nvSpPr>
        <p:spPr/>
        <p:txBody>
          <a:bodyPr/>
          <a:lstStyle/>
          <a:p>
            <a:pPr>
              <a:lnSpc>
                <a:spcPct val="95000"/>
              </a:lnSpc>
            </a:pPr>
            <a:endParaRPr lang="en-GB" dirty="0"/>
          </a:p>
        </p:txBody>
      </p:sp>
      <p:sp>
        <p:nvSpPr>
          <p:cNvPr id="6" name="Pladsholder til sidefod 5">
            <a:extLst>
              <a:ext uri="{FF2B5EF4-FFF2-40B4-BE49-F238E27FC236}">
                <a16:creationId xmlns:a16="http://schemas.microsoft.com/office/drawing/2014/main" id="{2B6D7C61-B973-4F81-8768-45AD5C0D3422}"/>
              </a:ext>
            </a:extLst>
          </p:cNvPr>
          <p:cNvSpPr>
            <a:spLocks noGrp="1"/>
          </p:cNvSpPr>
          <p:nvPr>
            <p:ph type="ftr" sz="quarter" idx="19"/>
          </p:nvPr>
        </p:nvSpPr>
        <p:spPr/>
        <p:txBody>
          <a:bodyPr/>
          <a:lstStyle/>
          <a:p>
            <a:pPr>
              <a:lnSpc>
                <a:spcPct val="95000"/>
              </a:lnSpc>
            </a:pPr>
            <a:endParaRPr lang="en-GB" dirty="0"/>
          </a:p>
        </p:txBody>
      </p:sp>
      <p:pic>
        <p:nvPicPr>
          <p:cNvPr id="12" name="Logo">
            <a:extLst>
              <a:ext uri="{FF2B5EF4-FFF2-40B4-BE49-F238E27FC236}">
                <a16:creationId xmlns:a16="http://schemas.microsoft.com/office/drawing/2014/main" id="{0D92C097-0F71-4A74-B24B-EA803C23A9A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14" name="Slide Number Placeholder 5 (FAST)">
            <a:extLst>
              <a:ext uri="{FF2B5EF4-FFF2-40B4-BE49-F238E27FC236}">
                <a16:creationId xmlns:a16="http://schemas.microsoft.com/office/drawing/2014/main" id="{E2752BD8-BE4E-4AD0-A94A-BD3DC589BC77}"/>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5804583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206AF1DB-5B44-40E3-894A-ED4661FC209D}"/>
              </a:ext>
            </a:extLst>
          </p:cNvPr>
          <p:cNvSpPr/>
          <p:nvPr userDrawn="1"/>
        </p:nvSpPr>
        <p:spPr bwMode="white">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Title 10">
            <a:extLst>
              <a:ext uri="{FF2B5EF4-FFF2-40B4-BE49-F238E27FC236}">
                <a16:creationId xmlns:a16="http://schemas.microsoft.com/office/drawing/2014/main" id="{51866EA2-3E59-4F1F-9491-F0B8D3CB6DE5}"/>
              </a:ext>
            </a:extLst>
          </p:cNvPr>
          <p:cNvSpPr>
            <a:spLocks noGrp="1"/>
          </p:cNvSpPr>
          <p:nvPr>
            <p:ph type="title" hasCustomPrompt="1"/>
          </p:nvPr>
        </p:nvSpPr>
        <p:spPr>
          <a:xfrm>
            <a:off x="576000" y="336000"/>
            <a:ext cx="11040000" cy="766784"/>
          </a:xfrm>
        </p:spPr>
        <p:txBody>
          <a:bodyPr/>
          <a:lstStyle>
            <a:lvl1pPr>
              <a:defRPr sz="4800">
                <a:solidFill>
                  <a:schemeClr val="tx1"/>
                </a:solidFill>
              </a:defRPr>
            </a:lvl1pPr>
          </a:lstStyle>
          <a:p>
            <a:r>
              <a:rPr lang="en-GB" noProof="0" dirty="0"/>
              <a:t>Click to add Agenda title</a:t>
            </a:r>
            <a:endParaRPr lang="en-GB" dirty="0"/>
          </a:p>
        </p:txBody>
      </p:sp>
      <p:sp>
        <p:nvSpPr>
          <p:cNvPr id="10" name="Text Placeholder 2">
            <a:extLst>
              <a:ext uri="{FF2B5EF4-FFF2-40B4-BE49-F238E27FC236}">
                <a16:creationId xmlns:a16="http://schemas.microsoft.com/office/drawing/2014/main" id="{39F4716C-9221-4692-8911-EF8F39D2D80F}"/>
              </a:ext>
            </a:extLst>
          </p:cNvPr>
          <p:cNvSpPr>
            <a:spLocks noGrp="1"/>
          </p:cNvSpPr>
          <p:nvPr>
            <p:ph type="body" sz="quarter" idx="13" hasCustomPrompt="1"/>
          </p:nvPr>
        </p:nvSpPr>
        <p:spPr>
          <a:xfrm>
            <a:off x="576001" y="1372800"/>
            <a:ext cx="11035200" cy="4560000"/>
          </a:xfrm>
        </p:spPr>
        <p:txBody>
          <a:bodyPr tIns="21600"/>
          <a:lstStyle>
            <a:lvl1pPr marL="0" indent="0">
              <a:lnSpc>
                <a:spcPct val="100000"/>
              </a:lnSpc>
              <a:spcBef>
                <a:spcPts val="0"/>
              </a:spcBef>
              <a:spcAft>
                <a:spcPts val="800"/>
              </a:spcAft>
              <a:buFont typeface="Arial" panose="020B0604020202020204" pitchFamily="34" charset="0"/>
              <a:buChar char="​"/>
              <a:defRPr sz="2000">
                <a:solidFill>
                  <a:schemeClr val="tx1"/>
                </a:solidFill>
              </a:defRPr>
            </a:lvl1pPr>
            <a:lvl2pPr marL="0" indent="0">
              <a:lnSpc>
                <a:spcPct val="100000"/>
              </a:lnSpc>
              <a:spcBef>
                <a:spcPts val="0"/>
              </a:spcBef>
              <a:spcAft>
                <a:spcPts val="800"/>
              </a:spcAft>
              <a:buFont typeface="Arial" panose="020B0604020202020204" pitchFamily="34" charset="0"/>
              <a:buChar char="​"/>
              <a:defRPr sz="2000" b="0">
                <a:solidFill>
                  <a:schemeClr val="tx1"/>
                </a:solidFill>
              </a:defRPr>
            </a:lvl2pPr>
            <a:lvl3pPr marL="0" indent="0">
              <a:lnSpc>
                <a:spcPct val="100000"/>
              </a:lnSpc>
              <a:spcBef>
                <a:spcPts val="0"/>
              </a:spcBef>
              <a:spcAft>
                <a:spcPts val="800"/>
              </a:spcAft>
              <a:buFont typeface="Arial" panose="020B0604020202020204" pitchFamily="34" charset="0"/>
              <a:buChar char="​"/>
              <a:defRPr sz="2000">
                <a:solidFill>
                  <a:schemeClr val="tx1"/>
                </a:solidFill>
              </a:defRPr>
            </a:lvl3pPr>
            <a:lvl4pPr marL="0" indent="0">
              <a:lnSpc>
                <a:spcPct val="100000"/>
              </a:lnSpc>
              <a:spcBef>
                <a:spcPts val="0"/>
              </a:spcBef>
              <a:spcAft>
                <a:spcPts val="800"/>
              </a:spcAft>
              <a:buFont typeface="Arial" panose="020B0604020202020204" pitchFamily="34" charset="0"/>
              <a:buChar char="​"/>
              <a:defRPr sz="2000">
                <a:solidFill>
                  <a:schemeClr val="tx1"/>
                </a:solidFill>
              </a:defRPr>
            </a:lvl4pPr>
            <a:lvl5pPr marL="0" indent="0">
              <a:lnSpc>
                <a:spcPct val="100000"/>
              </a:lnSpc>
              <a:spcBef>
                <a:spcPts val="0"/>
              </a:spcBef>
              <a:spcAft>
                <a:spcPts val="800"/>
              </a:spcAft>
              <a:buFont typeface="Arial" panose="020B0604020202020204" pitchFamily="34" charset="0"/>
              <a:buChar char="​"/>
              <a:defRPr sz="2000">
                <a:solidFill>
                  <a:schemeClr val="tx1"/>
                </a:solidFill>
              </a:defRPr>
            </a:lvl5pPr>
            <a:lvl6pPr marL="0" indent="0">
              <a:lnSpc>
                <a:spcPct val="100000"/>
              </a:lnSpc>
              <a:spcBef>
                <a:spcPts val="0"/>
              </a:spcBef>
              <a:spcAft>
                <a:spcPts val="800"/>
              </a:spcAft>
              <a:buFont typeface="Arial" panose="020B0604020202020204" pitchFamily="34" charset="0"/>
              <a:buChar char="​"/>
              <a:defRPr sz="2000">
                <a:solidFill>
                  <a:schemeClr val="tx1"/>
                </a:solidFill>
              </a:defRPr>
            </a:lvl6pPr>
            <a:lvl7pPr marL="0" indent="0">
              <a:lnSpc>
                <a:spcPct val="100000"/>
              </a:lnSpc>
              <a:spcBef>
                <a:spcPts val="0"/>
              </a:spcBef>
              <a:spcAft>
                <a:spcPts val="800"/>
              </a:spcAft>
              <a:buFont typeface="Arial" panose="020B0604020202020204" pitchFamily="34" charset="0"/>
              <a:buChar char="​"/>
              <a:defRPr sz="2000">
                <a:solidFill>
                  <a:schemeClr val="tx1"/>
                </a:solidFill>
              </a:defRPr>
            </a:lvl7pPr>
            <a:lvl8pPr marL="0" indent="0">
              <a:lnSpc>
                <a:spcPct val="100000"/>
              </a:lnSpc>
              <a:spcBef>
                <a:spcPts val="0"/>
              </a:spcBef>
              <a:spcAft>
                <a:spcPts val="800"/>
              </a:spcAft>
              <a:buFont typeface="Arial" panose="020B0604020202020204" pitchFamily="34" charset="0"/>
              <a:buChar char="​"/>
              <a:defRPr sz="2000">
                <a:solidFill>
                  <a:schemeClr val="tx1"/>
                </a:solidFill>
              </a:defRPr>
            </a:lvl8pPr>
            <a:lvl9pPr marL="0" indent="0">
              <a:lnSpc>
                <a:spcPct val="100000"/>
              </a:lnSpc>
              <a:spcBef>
                <a:spcPts val="0"/>
              </a:spcBef>
              <a:spcAft>
                <a:spcPts val="800"/>
              </a:spcAft>
              <a:buFont typeface="Arial" panose="020B0604020202020204" pitchFamily="34" charset="0"/>
              <a:buChar char="​"/>
              <a:defRPr sz="200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 name="Date Placeholder 1">
            <a:extLst>
              <a:ext uri="{FF2B5EF4-FFF2-40B4-BE49-F238E27FC236}">
                <a16:creationId xmlns:a16="http://schemas.microsoft.com/office/drawing/2014/main" id="{DD65CD90-C414-4A15-A278-B6A194770CF5}"/>
              </a:ext>
            </a:extLst>
          </p:cNvPr>
          <p:cNvSpPr>
            <a:spLocks noGrp="1"/>
          </p:cNvSpPr>
          <p:nvPr>
            <p:ph type="dt" sz="half" idx="14"/>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A96079E2-07E2-4425-B2D7-C877DDC1948A}"/>
              </a:ext>
            </a:extLst>
          </p:cNvPr>
          <p:cNvSpPr>
            <a:spLocks noGrp="1"/>
          </p:cNvSpPr>
          <p:nvPr>
            <p:ph type="ftr" sz="quarter" idx="15"/>
          </p:nvPr>
        </p:nvSpPr>
        <p:spPr/>
        <p:txBody>
          <a:bodyPr/>
          <a:lstStyle/>
          <a:p>
            <a:pPr>
              <a:lnSpc>
                <a:spcPct val="95000"/>
              </a:lnSpc>
            </a:pPr>
            <a:endParaRPr lang="en-GB" dirty="0"/>
          </a:p>
        </p:txBody>
      </p:sp>
      <p:pic>
        <p:nvPicPr>
          <p:cNvPr id="14" name="Logo">
            <a:extLst>
              <a:ext uri="{FF2B5EF4-FFF2-40B4-BE49-F238E27FC236}">
                <a16:creationId xmlns:a16="http://schemas.microsoft.com/office/drawing/2014/main" id="{77969EBE-D477-4048-A87C-DD29F953D95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15" name="Slide Number Placeholder 5 (FAST)">
            <a:extLst>
              <a:ext uri="{FF2B5EF4-FFF2-40B4-BE49-F238E27FC236}">
                <a16:creationId xmlns:a16="http://schemas.microsoft.com/office/drawing/2014/main" id="{8363E194-0C85-4CEF-ACEE-EF5BAD2B850B}"/>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13388441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er Time">
    <p:spTree>
      <p:nvGrpSpPr>
        <p:cNvPr id="1" name=""/>
        <p:cNvGrpSpPr/>
        <p:nvPr/>
      </p:nvGrpSpPr>
      <p:grpSpPr>
        <a:xfrm>
          <a:off x="0" y="0"/>
          <a:ext cx="0" cy="0"/>
          <a:chOff x="0" y="0"/>
          <a:chExt cx="0" cy="0"/>
        </a:xfrm>
      </p:grpSpPr>
      <p:sp>
        <p:nvSpPr>
          <p:cNvPr id="7" name="Baggund"/>
          <p:cNvSpPr/>
          <p:nvPr userDrawn="1"/>
        </p:nvSpPr>
        <p:spPr bwMode="ltGray">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76000" y="1102784"/>
            <a:ext cx="9264000" cy="3206416"/>
          </a:xfrm>
        </p:spPr>
        <p:txBody>
          <a:bodyPr anchor="t" anchorCtr="0"/>
          <a:lstStyle>
            <a:lvl1pPr algn="l">
              <a:defRPr sz="4800">
                <a:solidFill>
                  <a:schemeClr val="tx1"/>
                </a:solidFill>
              </a:defRPr>
            </a:lvl1pPr>
          </a:lstStyle>
          <a:p>
            <a:r>
              <a:rPr lang="en-GB" noProof="0" dirty="0"/>
              <a:t>Click to add title</a:t>
            </a:r>
            <a:endParaRPr lang="en-GB" dirty="0"/>
          </a:p>
        </p:txBody>
      </p:sp>
      <p:sp>
        <p:nvSpPr>
          <p:cNvPr id="6" name="Pladsholder til tekst 5">
            <a:extLst>
              <a:ext uri="{FF2B5EF4-FFF2-40B4-BE49-F238E27FC236}">
                <a16:creationId xmlns:a16="http://schemas.microsoft.com/office/drawing/2014/main" id="{9CAB55B8-171B-4F1C-833B-2E4E8489F74F}"/>
              </a:ext>
            </a:extLst>
          </p:cNvPr>
          <p:cNvSpPr>
            <a:spLocks noGrp="1"/>
          </p:cNvSpPr>
          <p:nvPr>
            <p:ph type="body" sz="quarter" idx="22" hasCustomPrompt="1"/>
          </p:nvPr>
        </p:nvSpPr>
        <p:spPr>
          <a:xfrm>
            <a:off x="576000" y="334434"/>
            <a:ext cx="9264000" cy="768351"/>
          </a:xfrm>
        </p:spPr>
        <p:txBody>
          <a:bodyPr tIns="0" bIns="0" anchor="t" anchorCtr="0"/>
          <a:lstStyle>
            <a:lvl1pPr marL="0" indent="0">
              <a:lnSpc>
                <a:spcPct val="95000"/>
              </a:lnSpc>
              <a:spcAft>
                <a:spcPts val="0"/>
              </a:spcAft>
              <a:buNone/>
              <a:defRPr sz="4800" b="0">
                <a:solidFill>
                  <a:schemeClr val="tx1"/>
                </a:solidFill>
                <a:latin typeface="+mj-lt"/>
              </a:defRPr>
            </a:lvl1pPr>
            <a:lvl2pPr>
              <a:buNone/>
              <a:defRPr/>
            </a:lvl2pPr>
          </a:lstStyle>
          <a:p>
            <a:pPr lvl="0"/>
            <a:r>
              <a:rPr lang="en-GB" dirty="0"/>
              <a:t>Click to add time</a:t>
            </a:r>
          </a:p>
        </p:txBody>
      </p:sp>
      <p:sp>
        <p:nvSpPr>
          <p:cNvPr id="3" name="Date Placeholder 2">
            <a:extLst>
              <a:ext uri="{FF2B5EF4-FFF2-40B4-BE49-F238E27FC236}">
                <a16:creationId xmlns:a16="http://schemas.microsoft.com/office/drawing/2014/main" id="{83113E86-62B0-4A42-8910-20CA5360F85E}"/>
              </a:ext>
            </a:extLst>
          </p:cNvPr>
          <p:cNvSpPr>
            <a:spLocks noGrp="1"/>
          </p:cNvSpPr>
          <p:nvPr>
            <p:ph type="dt" sz="half" idx="23"/>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02881767-1FB6-446D-91F4-4B622059F5EF}"/>
              </a:ext>
            </a:extLst>
          </p:cNvPr>
          <p:cNvSpPr>
            <a:spLocks noGrp="1"/>
          </p:cNvSpPr>
          <p:nvPr>
            <p:ph type="ftr" sz="quarter" idx="24"/>
          </p:nvPr>
        </p:nvSpPr>
        <p:spPr/>
        <p:txBody>
          <a:bodyPr/>
          <a:lstStyle/>
          <a:p>
            <a:pPr>
              <a:lnSpc>
                <a:spcPct val="95000"/>
              </a:lnSpc>
            </a:pPr>
            <a:endParaRPr lang="en-GB" dirty="0"/>
          </a:p>
        </p:txBody>
      </p:sp>
      <p:pic>
        <p:nvPicPr>
          <p:cNvPr id="9" name="Logo">
            <a:extLst>
              <a:ext uri="{FF2B5EF4-FFF2-40B4-BE49-F238E27FC236}">
                <a16:creationId xmlns:a16="http://schemas.microsoft.com/office/drawing/2014/main" id="{CE278556-6C06-4435-A2AE-EA25A1568A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10" name="Slide Number Placeholder 5 (FAST)">
            <a:extLst>
              <a:ext uri="{FF2B5EF4-FFF2-40B4-BE49-F238E27FC236}">
                <a16:creationId xmlns:a16="http://schemas.microsoft.com/office/drawing/2014/main" id="{1AC19423-0B5F-4075-BF2C-917496EB3979}"/>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41928685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7" name="Baggund"/>
          <p:cNvSpPr/>
          <p:nvPr userDrawn="1"/>
        </p:nvSpPr>
        <p:spPr bwMode="ltGray">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76000" y="334434"/>
            <a:ext cx="9264000" cy="4723567"/>
          </a:xfrm>
        </p:spPr>
        <p:txBody>
          <a:bodyPr anchor="t" anchorCtr="0"/>
          <a:lstStyle>
            <a:lvl1pPr algn="l">
              <a:defRPr sz="4800">
                <a:solidFill>
                  <a:schemeClr val="tx1"/>
                </a:solidFill>
              </a:defRPr>
            </a:lvl1pPr>
          </a:lstStyle>
          <a:p>
            <a:r>
              <a:rPr lang="en-GB" noProof="0" dirty="0"/>
              <a:t>Click to add title</a:t>
            </a:r>
            <a:endParaRPr lang="en-GB" dirty="0"/>
          </a:p>
        </p:txBody>
      </p:sp>
      <p:sp>
        <p:nvSpPr>
          <p:cNvPr id="3" name="Date Placeholder 2">
            <a:extLst>
              <a:ext uri="{FF2B5EF4-FFF2-40B4-BE49-F238E27FC236}">
                <a16:creationId xmlns:a16="http://schemas.microsoft.com/office/drawing/2014/main" id="{15F9D778-5323-4710-AF37-B75701896622}"/>
              </a:ext>
            </a:extLst>
          </p:cNvPr>
          <p:cNvSpPr>
            <a:spLocks noGrp="1"/>
          </p:cNvSpPr>
          <p:nvPr>
            <p:ph type="dt" sz="half" idx="10"/>
          </p:nvPr>
        </p:nvSpPr>
        <p:spPr/>
        <p:txBody>
          <a:bodyPr/>
          <a:lstStyle/>
          <a:p>
            <a:pPr>
              <a:lnSpc>
                <a:spcPct val="95000"/>
              </a:lnSpc>
            </a:pPr>
            <a:endParaRPr lang="en-GB" dirty="0"/>
          </a:p>
        </p:txBody>
      </p:sp>
      <p:sp>
        <p:nvSpPr>
          <p:cNvPr id="6" name="Footer Placeholder 5">
            <a:extLst>
              <a:ext uri="{FF2B5EF4-FFF2-40B4-BE49-F238E27FC236}">
                <a16:creationId xmlns:a16="http://schemas.microsoft.com/office/drawing/2014/main" id="{939412F9-6B5D-4840-B0BF-C93A26CF70C8}"/>
              </a:ext>
            </a:extLst>
          </p:cNvPr>
          <p:cNvSpPr>
            <a:spLocks noGrp="1"/>
          </p:cNvSpPr>
          <p:nvPr>
            <p:ph type="ftr" sz="quarter" idx="11"/>
          </p:nvPr>
        </p:nvSpPr>
        <p:spPr/>
        <p:txBody>
          <a:bodyPr/>
          <a:lstStyle/>
          <a:p>
            <a:pPr>
              <a:lnSpc>
                <a:spcPct val="95000"/>
              </a:lnSpc>
            </a:pPr>
            <a:endParaRPr lang="en-GB" dirty="0"/>
          </a:p>
        </p:txBody>
      </p:sp>
      <p:pic>
        <p:nvPicPr>
          <p:cNvPr id="8" name="Logo">
            <a:extLst>
              <a:ext uri="{FF2B5EF4-FFF2-40B4-BE49-F238E27FC236}">
                <a16:creationId xmlns:a16="http://schemas.microsoft.com/office/drawing/2014/main" id="{6201C7F1-CEFA-461D-821F-AB5BD61F2D8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11" name="Slide Number Placeholder 5 (FAST)">
            <a:extLst>
              <a:ext uri="{FF2B5EF4-FFF2-40B4-BE49-F238E27FC236}">
                <a16:creationId xmlns:a16="http://schemas.microsoft.com/office/drawing/2014/main" id="{73ED603D-6388-4533-B1AD-A8A9B97A82BC}"/>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8421023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light Picture">
    <p:spTree>
      <p:nvGrpSpPr>
        <p:cNvPr id="1" name=""/>
        <p:cNvGrpSpPr/>
        <p:nvPr/>
      </p:nvGrpSpPr>
      <p:grpSpPr>
        <a:xfrm>
          <a:off x="0" y="0"/>
          <a:ext cx="0" cy="0"/>
          <a:chOff x="0" y="0"/>
          <a:chExt cx="0" cy="0"/>
        </a:xfrm>
      </p:grpSpPr>
      <p:sp>
        <p:nvSpPr>
          <p:cNvPr id="8" name="Baggund">
            <a:extLst>
              <a:ext uri="{FF2B5EF4-FFF2-40B4-BE49-F238E27FC236}">
                <a16:creationId xmlns:a16="http://schemas.microsoft.com/office/drawing/2014/main" id="{0B4DB74D-201F-4D10-88F9-7058A4F6DAB5}"/>
              </a:ext>
            </a:extLst>
          </p:cNvPr>
          <p:cNvSpPr/>
          <p:nvPr userDrawn="1"/>
        </p:nvSpPr>
        <p:spPr bwMode="ltGray">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2" name="Slide Number Placeholder 5 (FAST)">
            <a:extLst>
              <a:ext uri="{FF2B5EF4-FFF2-40B4-BE49-F238E27FC236}">
                <a16:creationId xmlns:a16="http://schemas.microsoft.com/office/drawing/2014/main" id="{34AB8DD2-BA18-481C-B2B2-070E0605BDA0}"/>
              </a:ext>
            </a:extLst>
          </p:cNvPr>
          <p:cNvSpPr txBox="1">
            <a:spLocks/>
          </p:cNvSpPr>
          <p:nvPr userDrawn="1"/>
        </p:nvSpPr>
        <p:spPr>
          <a:xfrm>
            <a:off x="11309946" y="6408279"/>
            <a:ext cx="308439"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
        <p:nvSpPr>
          <p:cNvPr id="17" name="Picture Placeholder 1">
            <a:extLst>
              <a:ext uri="{FF2B5EF4-FFF2-40B4-BE49-F238E27FC236}">
                <a16:creationId xmlns:a16="http://schemas.microsoft.com/office/drawing/2014/main" id="{A29CC775-EF9B-4EFE-84DC-55B293A21DEE}"/>
              </a:ext>
            </a:extLst>
          </p:cNvPr>
          <p:cNvSpPr>
            <a:spLocks noGrp="1"/>
          </p:cNvSpPr>
          <p:nvPr>
            <p:ph type="pic" sz="quarter" idx="13" hasCustomPrompt="1"/>
          </p:nvPr>
        </p:nvSpPr>
        <p:spPr>
          <a:xfrm>
            <a:off x="2" y="2"/>
            <a:ext cx="12193199" cy="6861599"/>
          </a:xfrm>
          <a:prstGeom prst="rect">
            <a:avLst/>
          </a:prstGeom>
          <a:solidFill>
            <a:schemeClr val="accent6">
              <a:lumMod val="20000"/>
              <a:lumOff val="80000"/>
            </a:schemeClr>
          </a:solidFill>
        </p:spPr>
        <p:txBody>
          <a:bodyPr wrap="square" lIns="0" tIns="576000" bIns="0" anchor="ctr" anchorCtr="0">
            <a:noAutofit/>
          </a:bodyPr>
          <a:lstStyle>
            <a:lvl1pPr marL="0" indent="0" algn="ctr">
              <a:buNone/>
              <a:defRPr sz="1600" b="0"/>
            </a:lvl1pPr>
          </a:lstStyle>
          <a:p>
            <a:r>
              <a:rPr lang="en-GB" dirty="0"/>
              <a:t>Click icon to add light picture or click on frame and insert picture via Templafy Images</a:t>
            </a:r>
          </a:p>
        </p:txBody>
      </p:sp>
      <p:sp>
        <p:nvSpPr>
          <p:cNvPr id="21" name="Text Placeholder logo">
            <a:extLst>
              <a:ext uri="{FF2B5EF4-FFF2-40B4-BE49-F238E27FC236}">
                <a16:creationId xmlns:a16="http://schemas.microsoft.com/office/drawing/2014/main" id="{233F969C-C7AD-4BCC-B5FD-087EAB2C46D6}"/>
              </a:ext>
            </a:extLst>
          </p:cNvPr>
          <p:cNvSpPr>
            <a:spLocks noGrp="1"/>
          </p:cNvSpPr>
          <p:nvPr>
            <p:ph type="body" sz="quarter" idx="25" hasCustomPrompt="1"/>
          </p:nvPr>
        </p:nvSpPr>
        <p:spPr>
          <a:xfrm>
            <a:off x="11126400" y="6419232"/>
            <a:ext cx="489600" cy="134400"/>
          </a:xfrm>
          <a:blipFill>
            <a:blip r:embed="rId2">
              <a:extLst>
                <a:ext uri="{96DAC541-7B7A-43D3-8B79-37D633B846F1}">
                  <asvg:svgBlip xmlns:asvg="http://schemas.microsoft.com/office/drawing/2016/SVG/main" xmlns="" r:embed="rId3"/>
                </a:ext>
              </a:extLst>
            </a:blip>
            <a:stretch>
              <a:fillRect/>
            </a:stretch>
          </a:blipFill>
        </p:spPr>
        <p:txBody>
          <a:bodyPr/>
          <a:lstStyle>
            <a:lvl1pPr>
              <a:defRPr sz="133" b="0">
                <a:noFill/>
              </a:defRPr>
            </a:lvl1pPr>
          </a:lstStyle>
          <a:p>
            <a:pPr lvl="0"/>
            <a:r>
              <a:rPr lang="en-GB" dirty="0"/>
              <a:t>.</a:t>
            </a:r>
          </a:p>
        </p:txBody>
      </p:sp>
      <p:sp>
        <p:nvSpPr>
          <p:cNvPr id="14" name="Title 1">
            <a:extLst>
              <a:ext uri="{FF2B5EF4-FFF2-40B4-BE49-F238E27FC236}">
                <a16:creationId xmlns:a16="http://schemas.microsoft.com/office/drawing/2014/main" id="{AE0E29ED-1235-44A1-A6AD-E20666D3B10E}"/>
              </a:ext>
            </a:extLst>
          </p:cNvPr>
          <p:cNvSpPr>
            <a:spLocks noGrp="1"/>
          </p:cNvSpPr>
          <p:nvPr>
            <p:ph type="ctrTitle" hasCustomPrompt="1"/>
          </p:nvPr>
        </p:nvSpPr>
        <p:spPr>
          <a:xfrm>
            <a:off x="575733" y="334435"/>
            <a:ext cx="9264000" cy="2736000"/>
          </a:xfrm>
        </p:spPr>
        <p:txBody>
          <a:bodyPr anchor="t" anchorCtr="0"/>
          <a:lstStyle>
            <a:lvl1pPr algn="l">
              <a:defRPr sz="4800">
                <a:solidFill>
                  <a:schemeClr val="accent1"/>
                </a:solidFill>
              </a:defRPr>
            </a:lvl1pPr>
          </a:lstStyle>
          <a:p>
            <a:r>
              <a:rPr lang="en-GB" noProof="0" dirty="0"/>
              <a:t>Click to add title</a:t>
            </a:r>
            <a:endParaRPr lang="en-GB" dirty="0"/>
          </a:p>
        </p:txBody>
      </p:sp>
      <p:sp>
        <p:nvSpPr>
          <p:cNvPr id="15" name="Footer Placeholder 6" hidden="1">
            <a:extLst>
              <a:ext uri="{FF2B5EF4-FFF2-40B4-BE49-F238E27FC236}">
                <a16:creationId xmlns:a16="http://schemas.microsoft.com/office/drawing/2014/main" id="{DFF77965-4468-4EDB-BB15-0B43C7ED1170}"/>
              </a:ext>
            </a:extLst>
          </p:cNvPr>
          <p:cNvSpPr>
            <a:spLocks noGrp="1"/>
          </p:cNvSpPr>
          <p:nvPr>
            <p:ph type="ftr" sz="quarter" idx="22"/>
          </p:nvPr>
        </p:nvSpPr>
        <p:spPr>
          <a:xfrm>
            <a:off x="0" y="6858000"/>
            <a:ext cx="0" cy="0"/>
          </a:xfrm>
        </p:spPr>
        <p:txBody>
          <a:bodyPr/>
          <a:lstStyle>
            <a:lvl1pPr>
              <a:defRPr sz="133">
                <a:noFill/>
              </a:defRPr>
            </a:lvl1pPr>
          </a:lstStyle>
          <a:p>
            <a:endParaRPr lang="en-GB" dirty="0"/>
          </a:p>
        </p:txBody>
      </p:sp>
      <p:sp>
        <p:nvSpPr>
          <p:cNvPr id="20" name="Pladsholder til dato 12" hidden="1">
            <a:extLst>
              <a:ext uri="{FF2B5EF4-FFF2-40B4-BE49-F238E27FC236}">
                <a16:creationId xmlns:a16="http://schemas.microsoft.com/office/drawing/2014/main" id="{F450F3E5-A67D-4EF2-9F55-E28390DE874F}"/>
              </a:ext>
            </a:extLst>
          </p:cNvPr>
          <p:cNvSpPr>
            <a:spLocks noGrp="1"/>
          </p:cNvSpPr>
          <p:nvPr>
            <p:ph type="dt" sz="half" idx="24"/>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35385727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215">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reaker dark Picture">
    <p:spTree>
      <p:nvGrpSpPr>
        <p:cNvPr id="1" name=""/>
        <p:cNvGrpSpPr/>
        <p:nvPr/>
      </p:nvGrpSpPr>
      <p:grpSpPr>
        <a:xfrm>
          <a:off x="0" y="0"/>
          <a:ext cx="0" cy="0"/>
          <a:chOff x="0" y="0"/>
          <a:chExt cx="0" cy="0"/>
        </a:xfrm>
      </p:grpSpPr>
      <p:sp>
        <p:nvSpPr>
          <p:cNvPr id="9" name="Baggund">
            <a:extLst>
              <a:ext uri="{FF2B5EF4-FFF2-40B4-BE49-F238E27FC236}">
                <a16:creationId xmlns:a16="http://schemas.microsoft.com/office/drawing/2014/main" id="{C7711F47-ADAE-4D4A-8344-7C0529E055C3}"/>
              </a:ext>
            </a:extLst>
          </p:cNvPr>
          <p:cNvSpPr/>
          <p:nvPr userDrawn="1"/>
        </p:nvSpPr>
        <p:spPr bwMode="ltGray">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7" name="Slide Number Placeholder 5 (FAST)" hidden="1">
            <a:extLst>
              <a:ext uri="{FF2B5EF4-FFF2-40B4-BE49-F238E27FC236}">
                <a16:creationId xmlns:a16="http://schemas.microsoft.com/office/drawing/2014/main" id="{ACF3DCE2-A025-4EC0-B360-9403076582BD}"/>
              </a:ext>
            </a:extLst>
          </p:cNvPr>
          <p:cNvSpPr txBox="1">
            <a:spLocks/>
          </p:cNvSpPr>
          <p:nvPr userDrawn="1"/>
        </p:nvSpPr>
        <p:spPr>
          <a:xfrm>
            <a:off x="11309946" y="6408279"/>
            <a:ext cx="308439"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
        <p:nvSpPr>
          <p:cNvPr id="8" name="Picture Placeholder 7">
            <a:extLst>
              <a:ext uri="{FF2B5EF4-FFF2-40B4-BE49-F238E27FC236}">
                <a16:creationId xmlns:a16="http://schemas.microsoft.com/office/drawing/2014/main" id="{648CF170-4850-46EE-83F0-5B6A584B3BA3}"/>
              </a:ext>
            </a:extLst>
          </p:cNvPr>
          <p:cNvSpPr>
            <a:spLocks noGrp="1"/>
          </p:cNvSpPr>
          <p:nvPr>
            <p:ph type="pic" sz="quarter" idx="13" hasCustomPrompt="1"/>
          </p:nvPr>
        </p:nvSpPr>
        <p:spPr>
          <a:xfrm>
            <a:off x="2" y="2"/>
            <a:ext cx="12193199" cy="6861599"/>
          </a:xfrm>
          <a:prstGeom prst="rect">
            <a:avLst/>
          </a:prstGeom>
          <a:solidFill>
            <a:schemeClr val="accent6">
              <a:lumMod val="20000"/>
              <a:lumOff val="80000"/>
            </a:schemeClr>
          </a:solidFill>
        </p:spPr>
        <p:txBody>
          <a:bodyPr wrap="square" lIns="0" tIns="576000" bIns="0" anchor="ctr" anchorCtr="0">
            <a:noAutofit/>
          </a:bodyPr>
          <a:lstStyle>
            <a:lvl1pPr marL="0" indent="0" algn="ctr">
              <a:buNone/>
              <a:defRPr sz="1600" b="0"/>
            </a:lvl1pPr>
          </a:lstStyle>
          <a:p>
            <a:r>
              <a:rPr lang="en-GB" dirty="0"/>
              <a:t>Click icon to add dark picture or click on frame and insert picture via Templafy Images</a:t>
            </a:r>
          </a:p>
        </p:txBody>
      </p:sp>
      <p:sp>
        <p:nvSpPr>
          <p:cNvPr id="14" name="Title 1">
            <a:extLst>
              <a:ext uri="{FF2B5EF4-FFF2-40B4-BE49-F238E27FC236}">
                <a16:creationId xmlns:a16="http://schemas.microsoft.com/office/drawing/2014/main" id="{AE0E29ED-1235-44A1-A6AD-E20666D3B10E}"/>
              </a:ext>
            </a:extLst>
          </p:cNvPr>
          <p:cNvSpPr>
            <a:spLocks noGrp="1"/>
          </p:cNvSpPr>
          <p:nvPr>
            <p:ph type="ctrTitle" hasCustomPrompt="1"/>
          </p:nvPr>
        </p:nvSpPr>
        <p:spPr>
          <a:xfrm>
            <a:off x="575733" y="334435"/>
            <a:ext cx="9264000" cy="2736000"/>
          </a:xfrm>
        </p:spPr>
        <p:txBody>
          <a:bodyPr anchor="t" anchorCtr="0"/>
          <a:lstStyle>
            <a:lvl1pPr algn="l">
              <a:defRPr sz="4800">
                <a:solidFill>
                  <a:schemeClr val="bg1"/>
                </a:solidFill>
              </a:defRPr>
            </a:lvl1pPr>
          </a:lstStyle>
          <a:p>
            <a:r>
              <a:rPr lang="en-GB" noProof="0" dirty="0"/>
              <a:t>Click to add title</a:t>
            </a:r>
            <a:endParaRPr lang="en-GB" dirty="0"/>
          </a:p>
        </p:txBody>
      </p:sp>
      <p:sp>
        <p:nvSpPr>
          <p:cNvPr id="15" name="Footer Placeholder 6" hidden="1">
            <a:extLst>
              <a:ext uri="{FF2B5EF4-FFF2-40B4-BE49-F238E27FC236}">
                <a16:creationId xmlns:a16="http://schemas.microsoft.com/office/drawing/2014/main" id="{DFF77965-4468-4EDB-BB15-0B43C7ED1170}"/>
              </a:ext>
            </a:extLst>
          </p:cNvPr>
          <p:cNvSpPr>
            <a:spLocks noGrp="1"/>
          </p:cNvSpPr>
          <p:nvPr>
            <p:ph type="ftr" sz="quarter" idx="22"/>
          </p:nvPr>
        </p:nvSpPr>
        <p:spPr>
          <a:xfrm>
            <a:off x="0" y="6858000"/>
            <a:ext cx="0" cy="0"/>
          </a:xfrm>
        </p:spPr>
        <p:txBody>
          <a:bodyPr/>
          <a:lstStyle>
            <a:lvl1pPr>
              <a:defRPr sz="133">
                <a:noFill/>
              </a:defRPr>
            </a:lvl1pPr>
          </a:lstStyle>
          <a:p>
            <a:endParaRPr lang="en-GB" dirty="0"/>
          </a:p>
        </p:txBody>
      </p:sp>
      <p:sp>
        <p:nvSpPr>
          <p:cNvPr id="20" name="Pladsholder til dato 12" hidden="1">
            <a:extLst>
              <a:ext uri="{FF2B5EF4-FFF2-40B4-BE49-F238E27FC236}">
                <a16:creationId xmlns:a16="http://schemas.microsoft.com/office/drawing/2014/main" id="{F450F3E5-A67D-4EF2-9F55-E28390DE874F}"/>
              </a:ext>
            </a:extLst>
          </p:cNvPr>
          <p:cNvSpPr>
            <a:spLocks noGrp="1"/>
          </p:cNvSpPr>
          <p:nvPr>
            <p:ph type="dt" sz="half" idx="24"/>
          </p:nvPr>
        </p:nvSpPr>
        <p:spPr>
          <a:xfrm>
            <a:off x="0" y="6858000"/>
            <a:ext cx="0" cy="0"/>
          </a:xfrm>
        </p:spPr>
        <p:txBody>
          <a:bodyPr/>
          <a:lstStyle>
            <a:lvl1pPr>
              <a:defRPr sz="133">
                <a:noFill/>
              </a:defRPr>
            </a:lvl1pPr>
          </a:lstStyle>
          <a:p>
            <a:endParaRPr lang="en-GB" dirty="0"/>
          </a:p>
        </p:txBody>
      </p:sp>
      <p:sp>
        <p:nvSpPr>
          <p:cNvPr id="10" name="Text Placeholder logo">
            <a:extLst>
              <a:ext uri="{FF2B5EF4-FFF2-40B4-BE49-F238E27FC236}">
                <a16:creationId xmlns:a16="http://schemas.microsoft.com/office/drawing/2014/main" id="{E15DE9C6-B56E-45C2-A1AC-1F18BB0992BE}"/>
              </a:ext>
            </a:extLst>
          </p:cNvPr>
          <p:cNvSpPr>
            <a:spLocks noGrp="1"/>
          </p:cNvSpPr>
          <p:nvPr>
            <p:ph type="body" sz="quarter" idx="26" hasCustomPrompt="1"/>
          </p:nvPr>
        </p:nvSpPr>
        <p:spPr>
          <a:xfrm>
            <a:off x="11126400" y="6419232"/>
            <a:ext cx="489600" cy="134400"/>
          </a:xfrm>
          <a:blipFill>
            <a:blip r:embed="rId2">
              <a:extLst>
                <a:ext uri="{96DAC541-7B7A-43D3-8B79-37D633B846F1}">
                  <asvg:svgBlip xmlns:asvg="http://schemas.microsoft.com/office/drawing/2016/SVG/main" xmlns="" r:embed="rId3"/>
                </a:ext>
              </a:extLst>
            </a:blip>
            <a:stretch>
              <a:fillRect/>
            </a:stretch>
          </a:blipFill>
        </p:spPr>
        <p:txBody>
          <a:bodyPr/>
          <a:lstStyle>
            <a:lvl1pPr>
              <a:defRPr sz="133" b="0">
                <a:noFill/>
              </a:defRPr>
            </a:lvl1pPr>
          </a:lstStyle>
          <a:p>
            <a:pPr lvl="0"/>
            <a:r>
              <a:rPr lang="en-GB" dirty="0"/>
              <a:t>.</a:t>
            </a:r>
          </a:p>
        </p:txBody>
      </p:sp>
    </p:spTree>
    <p:extLst>
      <p:ext uri="{BB962C8B-B14F-4D97-AF65-F5344CB8AC3E}">
        <p14:creationId xmlns:p14="http://schemas.microsoft.com/office/powerpoint/2010/main" val="1467319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215">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7B5B42-7771-478B-B707-451694DA9466}"/>
              </a:ext>
            </a:extLst>
          </p:cNvPr>
          <p:cNvSpPr>
            <a:spLocks noGrp="1"/>
          </p:cNvSpPr>
          <p:nvPr>
            <p:ph type="title" hasCustomPrompt="1"/>
          </p:nvPr>
        </p:nvSpPr>
        <p:spPr/>
        <p:txBody>
          <a:bodyPr/>
          <a:lstStyle>
            <a:lvl1pPr>
              <a:defRPr>
                <a:latin typeface="+mj-lt"/>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3" name="Content Placeholder 2"/>
          <p:cNvSpPr>
            <a:spLocks noGrp="1"/>
          </p:cNvSpPr>
          <p:nvPr>
            <p:ph idx="1" hasCustomPrompt="1"/>
          </p:nvPr>
        </p:nvSpPr>
        <p:spPr>
          <a:xfrm>
            <a:off x="576000" y="1372800"/>
            <a:ext cx="11040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964">
              <a:defRPr>
                <a:latin typeface="+mn-lt"/>
              </a:defRPr>
            </a:lvl6pPr>
            <a:lvl7pPr marL="1439964">
              <a:defRPr>
                <a:latin typeface="+mn-lt"/>
              </a:defRPr>
            </a:lvl7pPr>
            <a:lvl8pPr marL="1439964">
              <a:defRPr>
                <a:latin typeface="+mn-lt"/>
              </a:defRPr>
            </a:lvl8pPr>
            <a:lvl9pPr marL="1439964">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4"/>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2F4B9A18-3031-4F61-A600-7506A7A2C712}"/>
              </a:ext>
            </a:extLst>
          </p:cNvPr>
          <p:cNvSpPr>
            <a:spLocks noGrp="1"/>
          </p:cNvSpPr>
          <p:nvPr>
            <p:ph type="dt" sz="half" idx="27"/>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C6F465A8-0790-45AE-B5DE-DE51F4564890}"/>
              </a:ext>
            </a:extLst>
          </p:cNvPr>
          <p:cNvSpPr>
            <a:spLocks noGrp="1"/>
          </p:cNvSpPr>
          <p:nvPr>
            <p:ph type="ftr" sz="quarter" idx="28"/>
          </p:nvPr>
        </p:nvSpPr>
        <p:spPr/>
        <p:txBody>
          <a:bodyPr/>
          <a:lstStyle/>
          <a:p>
            <a:pPr>
              <a:lnSpc>
                <a:spcPct val="95000"/>
              </a:lnSpc>
            </a:pPr>
            <a:endParaRPr lang="en-GB" dirty="0"/>
          </a:p>
        </p:txBody>
      </p:sp>
      <p:sp>
        <p:nvSpPr>
          <p:cNvPr id="7" name="Slide Number Placeholder 5 (FAST)">
            <a:extLst>
              <a:ext uri="{FF2B5EF4-FFF2-40B4-BE49-F238E27FC236}">
                <a16:creationId xmlns:a16="http://schemas.microsoft.com/office/drawing/2014/main" id="{2C601C15-AAC7-487F-A39F-A3A9C5C0AFAF}"/>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03216683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Baggund">
            <a:extLst>
              <a:ext uri="{FF2B5EF4-FFF2-40B4-BE49-F238E27FC236}">
                <a16:creationId xmlns:a16="http://schemas.microsoft.com/office/drawing/2014/main" id="{D36016C0-329D-4C37-9E53-C310AFC3E673}"/>
              </a:ext>
            </a:extLst>
          </p:cNvPr>
          <p:cNvSpPr/>
          <p:nvPr userDrawn="1"/>
        </p:nvSpPr>
        <p:spPr bwMode="ltGray">
          <a:xfrm>
            <a:off x="0" y="0"/>
            <a:ext cx="121932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3" name="Title 1">
            <a:extLst>
              <a:ext uri="{FF2B5EF4-FFF2-40B4-BE49-F238E27FC236}">
                <a16:creationId xmlns:a16="http://schemas.microsoft.com/office/drawing/2014/main" id="{8D7B5B42-7771-478B-B707-451694DA9466}"/>
              </a:ext>
            </a:extLst>
          </p:cNvPr>
          <p:cNvSpPr>
            <a:spLocks noGrp="1"/>
          </p:cNvSpPr>
          <p:nvPr>
            <p:ph type="title" hasCustomPrompt="1"/>
          </p:nvPr>
        </p:nvSpPr>
        <p:spPr/>
        <p:txBody>
          <a:bodyPr/>
          <a:lstStyle>
            <a:lvl1pPr>
              <a:defRPr>
                <a:latin typeface="+mj-lt"/>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3" name="Content Placeholder 2"/>
          <p:cNvSpPr>
            <a:spLocks noGrp="1"/>
          </p:cNvSpPr>
          <p:nvPr>
            <p:ph idx="1" hasCustomPrompt="1"/>
          </p:nvPr>
        </p:nvSpPr>
        <p:spPr>
          <a:xfrm>
            <a:off x="576000" y="1372800"/>
            <a:ext cx="11040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964">
              <a:defRPr>
                <a:latin typeface="+mn-lt"/>
              </a:defRPr>
            </a:lvl6pPr>
            <a:lvl7pPr marL="1439964">
              <a:defRPr>
                <a:latin typeface="+mn-lt"/>
              </a:defRPr>
            </a:lvl7pPr>
            <a:lvl8pPr marL="1439964">
              <a:defRPr>
                <a:latin typeface="+mn-lt"/>
              </a:defRPr>
            </a:lvl8pPr>
            <a:lvl9pPr marL="1439964">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4"/>
          <p:cNvSpPr>
            <a:spLocks noGrp="1"/>
          </p:cNvSpPr>
          <p:nvPr>
            <p:ph type="body" sz="quarter" idx="26" hasCustomPrompt="1"/>
          </p:nvPr>
        </p:nvSpPr>
        <p:spPr>
          <a:xfrm>
            <a:off x="998400" y="6081601"/>
            <a:ext cx="5328000" cy="489879"/>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2F4B9A18-3031-4F61-A600-7506A7A2C712}"/>
              </a:ext>
            </a:extLst>
          </p:cNvPr>
          <p:cNvSpPr>
            <a:spLocks noGrp="1"/>
          </p:cNvSpPr>
          <p:nvPr>
            <p:ph type="dt" sz="half" idx="27"/>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C6F465A8-0790-45AE-B5DE-DE51F4564890}"/>
              </a:ext>
            </a:extLst>
          </p:cNvPr>
          <p:cNvSpPr>
            <a:spLocks noGrp="1"/>
          </p:cNvSpPr>
          <p:nvPr>
            <p:ph type="ftr" sz="quarter" idx="28"/>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41AAAC4F-9DD3-4852-9B3E-BFD2B816730C}"/>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pic>
        <p:nvPicPr>
          <p:cNvPr id="9" name="Logo">
            <a:extLst>
              <a:ext uri="{FF2B5EF4-FFF2-40B4-BE49-F238E27FC236}">
                <a16:creationId xmlns:a16="http://schemas.microsoft.com/office/drawing/2014/main" id="{79EB6E37-ECA3-4E0D-AB3D-C6F9B4A2F2D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126400" y="6419745"/>
            <a:ext cx="489600" cy="133889"/>
          </a:xfrm>
          <a:prstGeom prst="rect">
            <a:avLst/>
          </a:prstGeom>
        </p:spPr>
      </p:pic>
    </p:spTree>
    <p:extLst>
      <p:ext uri="{BB962C8B-B14F-4D97-AF65-F5344CB8AC3E}">
        <p14:creationId xmlns:p14="http://schemas.microsoft.com/office/powerpoint/2010/main" val="86412038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76401"/>
            <a:ext cx="4876800" cy="38679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lvl1pPr>
          </a:lstStyle>
          <a:p>
            <a:pPr>
              <a:defRPr/>
            </a:pPr>
            <a:fld id="{C439A71B-8B25-4844-9CF6-8ED832BD3C9B}" type="slidenum">
              <a:rPr lang="en-US"/>
              <a:pPr>
                <a:defRPr/>
              </a:pPr>
              <a:t>‹#›</a:t>
            </a:fld>
            <a:endParaRPr lang="en-US"/>
          </a:p>
        </p:txBody>
      </p:sp>
      <p:sp>
        <p:nvSpPr>
          <p:cNvPr id="8"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83CE44D4-0AEE-402B-A201-99973B846A58}" type="datetime1">
              <a:rPr lang="en-US" smtClean="0"/>
              <a:t>4/1/2022</a:t>
            </a:fld>
            <a:endParaRPr lang="en-US" dirty="0"/>
          </a:p>
        </p:txBody>
      </p:sp>
    </p:spTree>
    <p:extLst>
      <p:ext uri="{BB962C8B-B14F-4D97-AF65-F5344CB8AC3E}">
        <p14:creationId xmlns:p14="http://schemas.microsoft.com/office/powerpoint/2010/main" val="178304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F2ECDF-1B89-4873-8C29-702E24E546FE}"/>
              </a:ext>
            </a:extLst>
          </p:cNvPr>
          <p:cNvSpPr>
            <a:spLocks noGrp="1"/>
          </p:cNvSpPr>
          <p:nvPr>
            <p:ph type="title" hasCustomPrompt="1"/>
          </p:nvPr>
        </p:nvSpPr>
        <p:spPr/>
        <p:txBody>
          <a:bodyPr/>
          <a:lstStyle>
            <a:lvl1pPr>
              <a:defRPr>
                <a:latin typeface="+mj-lt"/>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6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964">
              <a:defRPr>
                <a:latin typeface="+mn-lt"/>
              </a:defRPr>
            </a:lvl6pPr>
            <a:lvl7pPr marL="1439964">
              <a:defRPr>
                <a:latin typeface="+mn-lt"/>
              </a:defRPr>
            </a:lvl7pPr>
            <a:lvl8pPr marL="1439964">
              <a:defRPr>
                <a:latin typeface="+mn-lt"/>
              </a:defRPr>
            </a:lvl8pPr>
            <a:lvl9pPr marL="1439964">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2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964">
              <a:defRPr>
                <a:latin typeface="+mn-lt"/>
              </a:defRPr>
            </a:lvl6pPr>
            <a:lvl7pPr marL="1439964">
              <a:defRPr>
                <a:latin typeface="+mn-lt"/>
              </a:defRPr>
            </a:lvl7pPr>
            <a:lvl8pPr marL="1439964">
              <a:defRPr>
                <a:latin typeface="+mn-lt"/>
              </a:defRPr>
            </a:lvl8pPr>
            <a:lvl9pPr marL="1439964">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9F714630-8AA7-4D22-97B5-AFB4270C37B7}"/>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1"/>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81FBDBDC-FA75-4FF7-840E-C198C8297EC5}"/>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C1113DC2-7993-41A9-98A7-F459F2496C53}"/>
              </a:ext>
            </a:extLst>
          </p:cNvPr>
          <p:cNvSpPr>
            <a:spLocks noGrp="1"/>
          </p:cNvSpPr>
          <p:nvPr>
            <p:ph type="ftr" sz="quarter" idx="31"/>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5348328E-6517-4208-A8F7-49B423B926EB}"/>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709619499"/>
      </p:ext>
    </p:extLst>
  </p:cSld>
  <p:clrMapOvr>
    <a:masterClrMapping/>
  </p:clrMapOvr>
  <p:extLst>
    <p:ext uri="{DCECCB84-F9BA-43D5-87BE-67443E8EF086}">
      <p15:sldGuideLst xmlns:p15="http://schemas.microsoft.com/office/powerpoint/2012/main">
        <p15:guide id="7" pos="2721">
          <p15:clr>
            <a:srgbClr val="FBAE40"/>
          </p15:clr>
        </p15:guide>
        <p15:guide id="8" pos="30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Colour)">
    <p:spTree>
      <p:nvGrpSpPr>
        <p:cNvPr id="1" name=""/>
        <p:cNvGrpSpPr/>
        <p:nvPr/>
      </p:nvGrpSpPr>
      <p:grpSpPr>
        <a:xfrm>
          <a:off x="0" y="0"/>
          <a:ext cx="0" cy="0"/>
          <a:chOff x="0" y="0"/>
          <a:chExt cx="0" cy="0"/>
        </a:xfrm>
      </p:grpSpPr>
      <p:sp>
        <p:nvSpPr>
          <p:cNvPr id="12" name="Baggrund"/>
          <p:cNvSpPr/>
          <p:nvPr userDrawn="1"/>
        </p:nvSpPr>
        <p:spPr>
          <a:xfrm>
            <a:off x="1" y="0"/>
            <a:ext cx="6034529"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6000" y="336000"/>
            <a:ext cx="5183451"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99"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2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964" indent="-287993">
              <a:lnSpc>
                <a:spcPct val="100000"/>
              </a:lnSpc>
              <a:buFont typeface="Arial" panose="020B0604020202020204" pitchFamily="34" charset="0"/>
              <a:buChar char="•"/>
              <a:defRPr sz="1333">
                <a:latin typeface="+mn-lt"/>
              </a:defRPr>
            </a:lvl6pPr>
            <a:lvl7pPr marL="1439964" indent="-287993">
              <a:lnSpc>
                <a:spcPct val="100000"/>
              </a:lnSpc>
              <a:buFont typeface="Arial" panose="020B0604020202020204" pitchFamily="34" charset="0"/>
              <a:buChar char="•"/>
              <a:defRPr sz="1333">
                <a:latin typeface="+mn-lt"/>
              </a:defRPr>
            </a:lvl7pPr>
            <a:lvl8pPr marL="1439964" indent="-287993">
              <a:lnSpc>
                <a:spcPct val="100000"/>
              </a:lnSpc>
              <a:buFont typeface="Arial" panose="020B0604020202020204" pitchFamily="34" charset="0"/>
              <a:buChar char="•"/>
              <a:defRPr sz="1333">
                <a:latin typeface="+mn-lt"/>
              </a:defRPr>
            </a:lvl8pPr>
            <a:lvl9pPr marL="1439964" indent="-287993">
              <a:lnSpc>
                <a:spcPct val="100000"/>
              </a:lnSpc>
              <a:buFont typeface="Arial" panose="020B0604020202020204" pitchFamily="34" charset="0"/>
              <a:buChar char="•"/>
              <a:defRPr sz="1333">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400" y="6081184"/>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5DC195C5-90D2-493A-A2AC-5CE7E6DAD698}"/>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CB61A5DD-8AF0-4247-9A9E-E145137DBE52}"/>
              </a:ext>
            </a:extLst>
          </p:cNvPr>
          <p:cNvSpPr>
            <a:spLocks noGrp="1"/>
          </p:cNvSpPr>
          <p:nvPr>
            <p:ph type="ftr" sz="quarter" idx="31"/>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14E8FCED-203A-457F-9F78-815525BBBE82}"/>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222488138"/>
      </p:ext>
    </p:extLst>
  </p:cSld>
  <p:clrMapOvr>
    <a:masterClrMapping/>
  </p:clrMapOvr>
  <p:extLst>
    <p:ext uri="{DCECCB84-F9BA-43D5-87BE-67443E8EF086}">
      <p15:sldGuideLst xmlns:p15="http://schemas.microsoft.com/office/powerpoint/2012/main">
        <p15:guide id="6" pos="2721">
          <p15:clr>
            <a:srgbClr val="FBAE40"/>
          </p15:clr>
        </p15:guide>
        <p15:guide id="7" pos="30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Colour)">
    <p:spTree>
      <p:nvGrpSpPr>
        <p:cNvPr id="1" name=""/>
        <p:cNvGrpSpPr/>
        <p:nvPr/>
      </p:nvGrpSpPr>
      <p:grpSpPr>
        <a:xfrm>
          <a:off x="0" y="0"/>
          <a:ext cx="0" cy="0"/>
          <a:chOff x="0" y="0"/>
          <a:chExt cx="0" cy="0"/>
        </a:xfrm>
      </p:grpSpPr>
      <p:sp>
        <p:nvSpPr>
          <p:cNvPr id="12" name="Baggrund"/>
          <p:cNvSpPr/>
          <p:nvPr userDrawn="1"/>
        </p:nvSpPr>
        <p:spPr>
          <a:xfrm>
            <a:off x="1" y="0"/>
            <a:ext cx="60345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6000" y="336000"/>
            <a:ext cx="5183451" cy="768000"/>
          </a:xfrm>
        </p:spPr>
        <p:txBody>
          <a:bodyPr/>
          <a:lstStyle>
            <a:lvl1pPr>
              <a:defRPr>
                <a:solidFill>
                  <a:schemeClr val="bg1"/>
                </a:solidFill>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99"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bg1"/>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5pPr>
            <a:lvl6pPr>
              <a:defRPr sz="1333">
                <a:solidFill>
                  <a:schemeClr val="bg1"/>
                </a:solidFill>
                <a:latin typeface="+mn-lt"/>
              </a:defRPr>
            </a:lvl6pPr>
            <a:lvl7pPr>
              <a:defRPr sz="1333">
                <a:solidFill>
                  <a:schemeClr val="bg1"/>
                </a:solidFill>
                <a:latin typeface="+mn-lt"/>
              </a:defRPr>
            </a:lvl7pPr>
            <a:lvl8pPr>
              <a:defRPr sz="1333">
                <a:solidFill>
                  <a:schemeClr val="bg1"/>
                </a:solidFill>
                <a:latin typeface="+mn-lt"/>
              </a:defRPr>
            </a:lvl8pPr>
            <a:lvl9pPr>
              <a:defRPr sz="1333">
                <a:solidFill>
                  <a:schemeClr val="bg1"/>
                </a:solidFill>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2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a:lnSpc>
                <a:spcPct val="100000"/>
              </a:lnSpc>
              <a:spcBef>
                <a:spcPts val="0"/>
              </a:spcBef>
              <a:defRPr sz="1333">
                <a:solidFill>
                  <a:schemeClr val="tx2"/>
                </a:solidFill>
                <a:latin typeface="+mn-lt"/>
                <a:cs typeface="Arial" panose="020B0604020202020204" pitchFamily="34" charset="0"/>
                <a:sym typeface="Orsted Sans Office" panose="00000500000000000000" pitchFamily="2" charset="0"/>
              </a:defRPr>
            </a:lvl5pPr>
            <a:lvl6pPr>
              <a:defRPr sz="1333">
                <a:latin typeface="+mn-lt"/>
              </a:defRPr>
            </a:lvl6pPr>
            <a:lvl7pPr>
              <a:defRPr sz="1333">
                <a:latin typeface="+mn-lt"/>
              </a:defRPr>
            </a:lvl7pPr>
            <a:lvl8pPr>
              <a:defRPr sz="1333">
                <a:latin typeface="+mn-lt"/>
              </a:defRPr>
            </a:lvl8pPr>
            <a:lvl9pPr>
              <a:defRPr sz="1333">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400" y="6081600"/>
            <a:ext cx="4761051" cy="489600"/>
          </a:xfrm>
        </p:spPr>
        <p:txBody>
          <a:bodyPr anchor="b" anchorCtr="0"/>
          <a:lstStyle>
            <a:lvl1pPr marL="0" indent="0">
              <a:lnSpc>
                <a:spcPct val="95000"/>
              </a:lnSpc>
              <a:spcBef>
                <a:spcPts val="0"/>
              </a:spcBef>
              <a:buNone/>
              <a:defRPr sz="800" b="0" baseline="0">
                <a:solidFill>
                  <a:schemeClr val="bg1"/>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A688DF04-6FCB-499F-A324-ED1263F151EB}"/>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81A263B8-B88C-4569-BE36-64920329F4C4}"/>
              </a:ext>
            </a:extLst>
          </p:cNvPr>
          <p:cNvSpPr>
            <a:spLocks noGrp="1"/>
          </p:cNvSpPr>
          <p:nvPr>
            <p:ph type="ftr" sz="quarter" idx="31"/>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23C38ED7-BB51-4D7D-9311-F599A1B1100C}"/>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bg1"/>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bg1"/>
              </a:solidFill>
              <a:latin typeface="+mn-lt"/>
              <a:ea typeface="+mn-ea"/>
              <a:cs typeface="+mn-cs"/>
            </a:endParaRPr>
          </a:p>
        </p:txBody>
      </p:sp>
    </p:spTree>
    <p:extLst>
      <p:ext uri="{BB962C8B-B14F-4D97-AF65-F5344CB8AC3E}">
        <p14:creationId xmlns:p14="http://schemas.microsoft.com/office/powerpoint/2010/main" val="1473174967"/>
      </p:ext>
    </p:extLst>
  </p:cSld>
  <p:clrMapOvr>
    <a:masterClrMapping/>
  </p:clrMapOvr>
  <p:extLst>
    <p:ext uri="{DCECCB84-F9BA-43D5-87BE-67443E8EF086}">
      <p15:sldGuideLst xmlns:p15="http://schemas.microsoft.com/office/powerpoint/2012/main">
        <p15:guide id="6" pos="2721">
          <p15:clr>
            <a:srgbClr val="FBAE40"/>
          </p15:clr>
        </p15:guide>
        <p15:guide id="7" pos="303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wo Content (Colour)">
    <p:spTree>
      <p:nvGrpSpPr>
        <p:cNvPr id="1" name=""/>
        <p:cNvGrpSpPr/>
        <p:nvPr/>
      </p:nvGrpSpPr>
      <p:grpSpPr>
        <a:xfrm>
          <a:off x="0" y="0"/>
          <a:ext cx="0" cy="0"/>
          <a:chOff x="0" y="0"/>
          <a:chExt cx="0" cy="0"/>
        </a:xfrm>
      </p:grpSpPr>
      <p:sp>
        <p:nvSpPr>
          <p:cNvPr id="11" name="Baggrund 1">
            <a:extLst>
              <a:ext uri="{FF2B5EF4-FFF2-40B4-BE49-F238E27FC236}">
                <a16:creationId xmlns:a16="http://schemas.microsoft.com/office/drawing/2014/main" id="{1352FE20-58C7-4C02-A5B9-188FFECA9C70}"/>
              </a:ext>
            </a:extLst>
          </p:cNvPr>
          <p:cNvSpPr/>
          <p:nvPr userDrawn="1"/>
        </p:nvSpPr>
        <p:spPr>
          <a:xfrm>
            <a:off x="6157472" y="1110392"/>
            <a:ext cx="6034529" cy="497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2" name="Baggrund 1"/>
          <p:cNvSpPr/>
          <p:nvPr userDrawn="1"/>
        </p:nvSpPr>
        <p:spPr>
          <a:xfrm>
            <a:off x="1" y="1110392"/>
            <a:ext cx="6034529" cy="497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0" name="Title 9">
            <a:extLst>
              <a:ext uri="{FF2B5EF4-FFF2-40B4-BE49-F238E27FC236}">
                <a16:creationId xmlns:a16="http://schemas.microsoft.com/office/drawing/2014/main" id="{205C9A02-46F5-4F1E-BC34-1CE77859B616}"/>
              </a:ext>
            </a:extLst>
          </p:cNvPr>
          <p:cNvSpPr>
            <a:spLocks noGrp="1"/>
          </p:cNvSpPr>
          <p:nvPr>
            <p:ph type="title" hasCustomPrompt="1"/>
          </p:nvPr>
        </p:nvSpPr>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99"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964" indent="-287993">
              <a:lnSpc>
                <a:spcPct val="100000"/>
              </a:lnSpc>
              <a:buFont typeface="Arial" panose="020B0604020202020204" pitchFamily="34" charset="0"/>
              <a:buChar char="•"/>
              <a:defRPr>
                <a:latin typeface="+mn-lt"/>
              </a:defRPr>
            </a:lvl6pPr>
            <a:lvl7pPr marL="1439964" indent="-287993">
              <a:lnSpc>
                <a:spcPct val="100000"/>
              </a:lnSpc>
              <a:buFont typeface="Arial" panose="020B0604020202020204" pitchFamily="34" charset="0"/>
              <a:buChar char="•"/>
              <a:defRPr>
                <a:latin typeface="+mn-lt"/>
              </a:defRPr>
            </a:lvl7pPr>
            <a:lvl8pPr marL="1439964" indent="-287993">
              <a:lnSpc>
                <a:spcPct val="100000"/>
              </a:lnSpc>
              <a:buFont typeface="Arial" panose="020B0604020202020204" pitchFamily="34" charset="0"/>
              <a:buChar char="•"/>
              <a:defRPr>
                <a:latin typeface="+mn-lt"/>
              </a:defRPr>
            </a:lvl8pPr>
            <a:lvl9pPr indent="-287993">
              <a:lnSpc>
                <a:spcPct val="100000"/>
              </a:lnSpc>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2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a:p>
            <a:pPr lvl="4"/>
            <a:endParaRPr lang="en-GB" noProof="0" dirty="0"/>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20250336-BCA5-4C68-91FE-23C5B1723963}"/>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1E97DDBC-BDD2-45A0-92D2-5D413E124658}"/>
              </a:ext>
            </a:extLst>
          </p:cNvPr>
          <p:cNvSpPr>
            <a:spLocks noGrp="1"/>
          </p:cNvSpPr>
          <p:nvPr>
            <p:ph type="ftr" sz="quarter" idx="31"/>
          </p:nvPr>
        </p:nvSpPr>
        <p:spPr/>
        <p:txBody>
          <a:bodyPr/>
          <a:lstStyle/>
          <a:p>
            <a:pPr>
              <a:lnSpc>
                <a:spcPct val="95000"/>
              </a:lnSpc>
            </a:pPr>
            <a:endParaRPr lang="en-GB" dirty="0"/>
          </a:p>
        </p:txBody>
      </p:sp>
      <p:sp>
        <p:nvSpPr>
          <p:cNvPr id="13" name="Slide Number Placeholder 5 (FAST)">
            <a:extLst>
              <a:ext uri="{FF2B5EF4-FFF2-40B4-BE49-F238E27FC236}">
                <a16:creationId xmlns:a16="http://schemas.microsoft.com/office/drawing/2014/main" id="{BBA7531A-6144-4B03-8510-B075DA49F588}"/>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169427913"/>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6" pos="2721">
          <p15:clr>
            <a:srgbClr val="FBAE40"/>
          </p15:clr>
        </p15:guide>
        <p15:guide id="7" pos="30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icture r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05C9A02-46F5-4F1E-BC34-1CE77859B616}"/>
              </a:ext>
            </a:extLst>
          </p:cNvPr>
          <p:cNvSpPr>
            <a:spLocks noGrp="1"/>
          </p:cNvSpPr>
          <p:nvPr>
            <p:ph type="title" hasCustomPrompt="1"/>
          </p:nvPr>
        </p:nvSpPr>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6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3" name="Picture Placeholder 2">
            <a:extLst>
              <a:ext uri="{FF2B5EF4-FFF2-40B4-BE49-F238E27FC236}">
                <a16:creationId xmlns:a16="http://schemas.microsoft.com/office/drawing/2014/main" id="{D45C5449-5351-4BC4-A062-46B47AB9E0AC}"/>
              </a:ext>
            </a:extLst>
          </p:cNvPr>
          <p:cNvSpPr>
            <a:spLocks noGrp="1"/>
          </p:cNvSpPr>
          <p:nvPr>
            <p:ph type="pic" sz="quarter" idx="33" hasCustomPrompt="1"/>
          </p:nvPr>
        </p:nvSpPr>
        <p:spPr>
          <a:xfrm>
            <a:off x="6153600" y="1372800"/>
            <a:ext cx="6038400" cy="4560000"/>
          </a:xfrm>
          <a:solidFill>
            <a:schemeClr val="bg2"/>
          </a:solidFill>
        </p:spPr>
        <p:txBody>
          <a:bodyPr lIns="216000" tIns="648000" rIns="216000" bIns="0" anchor="ctr" anchorCtr="0"/>
          <a:lstStyle>
            <a:lvl1pPr marL="0" indent="0" algn="ctr">
              <a:spcAft>
                <a:spcPts val="0"/>
              </a:spcAft>
              <a:buNone/>
              <a:defRPr sz="1333" b="0">
                <a:latin typeface="Orsted Sans Office" panose="00000500000000000000" pitchFamily="2" charset="0"/>
              </a:defRPr>
            </a:lvl1pPr>
          </a:lstStyle>
          <a:p>
            <a:r>
              <a:rPr lang="en-GB" dirty="0"/>
              <a:t>Click icon to add picture</a:t>
            </a:r>
            <a:br>
              <a:rPr lang="en-GB" dirty="0"/>
            </a:br>
            <a:r>
              <a:rPr lang="en-GB" dirty="0"/>
              <a:t>or click on frame and insert picture via Templafy Images</a:t>
            </a:r>
          </a:p>
        </p:txBody>
      </p:sp>
      <p:sp>
        <p:nvSpPr>
          <p:cNvPr id="2" name="Date Placeholder 1">
            <a:extLst>
              <a:ext uri="{FF2B5EF4-FFF2-40B4-BE49-F238E27FC236}">
                <a16:creationId xmlns:a16="http://schemas.microsoft.com/office/drawing/2014/main" id="{D8EB20DF-455E-45F0-BA0A-31B71287B052}"/>
              </a:ext>
            </a:extLst>
          </p:cNvPr>
          <p:cNvSpPr>
            <a:spLocks noGrp="1"/>
          </p:cNvSpPr>
          <p:nvPr>
            <p:ph type="dt" sz="half" idx="34"/>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94F6D1BE-B971-41F3-8D86-92918FC6C542}"/>
              </a:ext>
            </a:extLst>
          </p:cNvPr>
          <p:cNvSpPr>
            <a:spLocks noGrp="1"/>
          </p:cNvSpPr>
          <p:nvPr>
            <p:ph type="ftr" sz="quarter" idx="35"/>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D4919216-61E8-4FD6-9705-5838E99F225F}"/>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4128334991"/>
      </p:ext>
    </p:extLst>
  </p:cSld>
  <p:clrMapOvr>
    <a:masterClrMapping/>
  </p:clrMapOvr>
  <p:extLst>
    <p:ext uri="{DCECCB84-F9BA-43D5-87BE-67443E8EF086}">
      <p15:sldGuideLst xmlns:p15="http://schemas.microsoft.com/office/powerpoint/2012/main">
        <p15:guide id="6" pos="2721">
          <p15:clr>
            <a:srgbClr val="FBAE40"/>
          </p15:clr>
        </p15:guide>
        <p15:guide id="7" pos="290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6000" y="336000"/>
            <a:ext cx="11040000"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1">
            <a:extLst>
              <a:ext uri="{FF2B5EF4-FFF2-40B4-BE49-F238E27FC236}">
                <a16:creationId xmlns:a16="http://schemas.microsoft.com/office/drawing/2014/main" id="{A76E64DB-665E-484F-915F-C28A419F273A}"/>
              </a:ext>
            </a:extLst>
          </p:cNvPr>
          <p:cNvSpPr>
            <a:spLocks noGrp="1"/>
          </p:cNvSpPr>
          <p:nvPr>
            <p:ph idx="1" hasCustomPrompt="1"/>
          </p:nvPr>
        </p:nvSpPr>
        <p:spPr>
          <a:xfrm>
            <a:off x="575997" y="1372800"/>
            <a:ext cx="32256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7" name="Content Placeholder 2">
            <a:extLst>
              <a:ext uri="{FF2B5EF4-FFF2-40B4-BE49-F238E27FC236}">
                <a16:creationId xmlns:a16="http://schemas.microsoft.com/office/drawing/2014/main" id="{3C70FC30-C02A-4089-B606-00334AD4557A}"/>
              </a:ext>
            </a:extLst>
          </p:cNvPr>
          <p:cNvSpPr>
            <a:spLocks noGrp="1"/>
          </p:cNvSpPr>
          <p:nvPr>
            <p:ph idx="33" hasCustomPrompt="1"/>
          </p:nvPr>
        </p:nvSpPr>
        <p:spPr>
          <a:xfrm>
            <a:off x="4483199" y="1372800"/>
            <a:ext cx="32256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endParaRPr lang="en-GB" noProof="0" dirty="0"/>
          </a:p>
        </p:txBody>
      </p:sp>
      <p:sp>
        <p:nvSpPr>
          <p:cNvPr id="18" name="Content Placeholder 3">
            <a:extLst>
              <a:ext uri="{FF2B5EF4-FFF2-40B4-BE49-F238E27FC236}">
                <a16:creationId xmlns:a16="http://schemas.microsoft.com/office/drawing/2014/main" id="{988C62B9-48CB-4030-8AAD-44EC028DC0FD}"/>
              </a:ext>
            </a:extLst>
          </p:cNvPr>
          <p:cNvSpPr>
            <a:spLocks noGrp="1"/>
          </p:cNvSpPr>
          <p:nvPr>
            <p:ph idx="34" hasCustomPrompt="1"/>
          </p:nvPr>
        </p:nvSpPr>
        <p:spPr>
          <a:xfrm>
            <a:off x="8390400" y="1372800"/>
            <a:ext cx="32256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FontTx/>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A6CA4EAC-102A-42D2-9E76-F5ADCE9B960E}"/>
              </a:ext>
            </a:extLst>
          </p:cNvPr>
          <p:cNvSpPr>
            <a:spLocks noGrp="1"/>
          </p:cNvSpPr>
          <p:nvPr>
            <p:ph type="dt" sz="half" idx="35"/>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A7C9E92A-733C-4D50-9DF6-C89A092B22E9}"/>
              </a:ext>
            </a:extLst>
          </p:cNvPr>
          <p:cNvSpPr>
            <a:spLocks noGrp="1"/>
          </p:cNvSpPr>
          <p:nvPr>
            <p:ph type="ftr" sz="quarter" idx="36"/>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8128A13B-9D21-429B-8869-537307ED2FDF}"/>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882857510"/>
      </p:ext>
    </p:extLst>
  </p:cSld>
  <p:clrMapOvr>
    <a:masterClrMapping/>
  </p:clrMapOvr>
  <p:extLst>
    <p:ext uri="{DCECCB84-F9BA-43D5-87BE-67443E8EF086}">
      <p15:sldGuideLst xmlns:p15="http://schemas.microsoft.com/office/powerpoint/2012/main">
        <p15:guide id="6" pos="3645">
          <p15:clr>
            <a:srgbClr val="FBAE40"/>
          </p15:clr>
        </p15:guide>
        <p15:guide id="7" pos="3963">
          <p15:clr>
            <a:srgbClr val="FBAE40"/>
          </p15:clr>
        </p15:guide>
        <p15:guide id="10" pos="1798">
          <p15:clr>
            <a:srgbClr val="FBAE40"/>
          </p15:clr>
        </p15:guide>
        <p15:guide id="11" pos="21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eaLnBrk="1">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1">
            <a:extLst>
              <a:ext uri="{FF2B5EF4-FFF2-40B4-BE49-F238E27FC236}">
                <a16:creationId xmlns:a16="http://schemas.microsoft.com/office/drawing/2014/main" id="{F8A859BB-4097-4B5C-9389-6FAEBA760E81}"/>
              </a:ext>
            </a:extLst>
          </p:cNvPr>
          <p:cNvSpPr>
            <a:spLocks noGrp="1"/>
          </p:cNvSpPr>
          <p:nvPr>
            <p:ph idx="1" hasCustomPrompt="1"/>
          </p:nvPr>
        </p:nvSpPr>
        <p:spPr>
          <a:xfrm>
            <a:off x="576000" y="1372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7" name="Content Placeholder 2">
            <a:extLst>
              <a:ext uri="{FF2B5EF4-FFF2-40B4-BE49-F238E27FC236}">
                <a16:creationId xmlns:a16="http://schemas.microsoft.com/office/drawing/2014/main" id="{418D3D8A-091D-4BFB-A5DB-F4E694271B33}"/>
              </a:ext>
            </a:extLst>
          </p:cNvPr>
          <p:cNvSpPr>
            <a:spLocks noGrp="1"/>
          </p:cNvSpPr>
          <p:nvPr>
            <p:ph idx="31" hasCustomPrompt="1"/>
          </p:nvPr>
        </p:nvSpPr>
        <p:spPr>
          <a:xfrm>
            <a:off x="576000" y="3988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1" name="Content Placeholder 3">
            <a:extLst>
              <a:ext uri="{FF2B5EF4-FFF2-40B4-BE49-F238E27FC236}">
                <a16:creationId xmlns:a16="http://schemas.microsoft.com/office/drawing/2014/main" id="{F620C479-51CF-4825-94BD-069C67AE9DC8}"/>
              </a:ext>
            </a:extLst>
          </p:cNvPr>
          <p:cNvSpPr>
            <a:spLocks noGrp="1"/>
          </p:cNvSpPr>
          <p:nvPr>
            <p:ph idx="29" hasCustomPrompt="1"/>
          </p:nvPr>
        </p:nvSpPr>
        <p:spPr>
          <a:xfrm>
            <a:off x="6432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2" name="Text Placeholder 14">
            <a:extLst>
              <a:ext uri="{FF2B5EF4-FFF2-40B4-BE49-F238E27FC236}">
                <a16:creationId xmlns:a16="http://schemas.microsoft.com/office/drawing/2014/main" id="{0567A9AF-7741-4EE2-9D70-D2F0624DC480}"/>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4" name="Date Placeholder 3">
            <a:extLst>
              <a:ext uri="{FF2B5EF4-FFF2-40B4-BE49-F238E27FC236}">
                <a16:creationId xmlns:a16="http://schemas.microsoft.com/office/drawing/2014/main" id="{06C653F7-01D6-474A-B06D-33C489D108D9}"/>
              </a:ext>
            </a:extLst>
          </p:cNvPr>
          <p:cNvSpPr>
            <a:spLocks noGrp="1"/>
          </p:cNvSpPr>
          <p:nvPr>
            <p:ph type="dt" sz="half" idx="32"/>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9CCB9D83-8D6C-40B3-A6B8-2D1D62035421}"/>
              </a:ext>
            </a:extLst>
          </p:cNvPr>
          <p:cNvSpPr>
            <a:spLocks noGrp="1"/>
          </p:cNvSpPr>
          <p:nvPr>
            <p:ph type="ftr" sz="quarter" idx="33"/>
          </p:nvPr>
        </p:nvSpPr>
        <p:spPr/>
        <p:txBody>
          <a:bodyPr/>
          <a:lstStyle/>
          <a:p>
            <a:pPr>
              <a:lnSpc>
                <a:spcPct val="95000"/>
              </a:lnSpc>
            </a:pPr>
            <a:endParaRPr lang="en-GB" dirty="0"/>
          </a:p>
        </p:txBody>
      </p:sp>
      <p:sp>
        <p:nvSpPr>
          <p:cNvPr id="9" name="Slide Number Placeholder 5 (FAST)">
            <a:extLst>
              <a:ext uri="{FF2B5EF4-FFF2-40B4-BE49-F238E27FC236}">
                <a16:creationId xmlns:a16="http://schemas.microsoft.com/office/drawing/2014/main" id="{65E63BC4-A76A-47BF-B6BA-4C5E281E6E15}"/>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707214656"/>
      </p:ext>
    </p:extLst>
  </p:cSld>
  <p:clrMapOvr>
    <a:masterClrMapping/>
  </p:clrMapOvr>
  <p:extLst>
    <p:ext uri="{DCECCB84-F9BA-43D5-87BE-67443E8EF086}">
      <p15:sldGuideLst xmlns:p15="http://schemas.microsoft.com/office/powerpoint/2012/main">
        <p15:guide id="6" orient="horz" pos="1567">
          <p15:clr>
            <a:srgbClr val="FBAE40"/>
          </p15:clr>
        </p15:guide>
        <p15:guide id="8" orient="horz" pos="1882">
          <p15:clr>
            <a:srgbClr val="FBAE40"/>
          </p15:clr>
        </p15:guide>
        <p15:guide id="9" pos="2721">
          <p15:clr>
            <a:srgbClr val="FBAE40"/>
          </p15:clr>
        </p15:guide>
        <p15:guide id="10" pos="303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eaLnBrk="1">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1"/>
          <p:cNvSpPr>
            <a:spLocks noGrp="1"/>
          </p:cNvSpPr>
          <p:nvPr>
            <p:ph idx="1" hasCustomPrompt="1"/>
          </p:nvPr>
        </p:nvSpPr>
        <p:spPr>
          <a:xfrm>
            <a:off x="575999"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9" name="Content Placeholder 2">
            <a:extLst>
              <a:ext uri="{FF2B5EF4-FFF2-40B4-BE49-F238E27FC236}">
                <a16:creationId xmlns:a16="http://schemas.microsoft.com/office/drawing/2014/main" id="{A57738C9-DA24-4CF0-8DAD-EA13572AF5D6}"/>
              </a:ext>
            </a:extLst>
          </p:cNvPr>
          <p:cNvSpPr>
            <a:spLocks noGrp="1"/>
          </p:cNvSpPr>
          <p:nvPr>
            <p:ph idx="32" hasCustomPrompt="1"/>
          </p:nvPr>
        </p:nvSpPr>
        <p:spPr>
          <a:xfrm>
            <a:off x="6432000" y="1372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0" name="Content Placeholder 3">
            <a:extLst>
              <a:ext uri="{FF2B5EF4-FFF2-40B4-BE49-F238E27FC236}">
                <a16:creationId xmlns:a16="http://schemas.microsoft.com/office/drawing/2014/main" id="{34BB4B54-94C1-4B8F-955D-4A138B4885B3}"/>
              </a:ext>
            </a:extLst>
          </p:cNvPr>
          <p:cNvSpPr>
            <a:spLocks noGrp="1"/>
          </p:cNvSpPr>
          <p:nvPr>
            <p:ph idx="33" hasCustomPrompt="1"/>
          </p:nvPr>
        </p:nvSpPr>
        <p:spPr>
          <a:xfrm>
            <a:off x="6432000" y="3988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endParaRPr lang="en-GB" noProof="0" dirty="0"/>
          </a:p>
        </p:txBody>
      </p:sp>
      <p:sp>
        <p:nvSpPr>
          <p:cNvPr id="13" name="Text Placeholder 14">
            <a:extLst>
              <a:ext uri="{FF2B5EF4-FFF2-40B4-BE49-F238E27FC236}">
                <a16:creationId xmlns:a16="http://schemas.microsoft.com/office/drawing/2014/main" id="{32334051-2DCD-4BF5-8E3B-66EFA5476E02}"/>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4" name="Date Placeholder 3">
            <a:extLst>
              <a:ext uri="{FF2B5EF4-FFF2-40B4-BE49-F238E27FC236}">
                <a16:creationId xmlns:a16="http://schemas.microsoft.com/office/drawing/2014/main" id="{B33F7717-ED54-4A71-BBBA-48BA5FF570C8}"/>
              </a:ext>
            </a:extLst>
          </p:cNvPr>
          <p:cNvSpPr>
            <a:spLocks noGrp="1"/>
          </p:cNvSpPr>
          <p:nvPr>
            <p:ph type="dt" sz="half" idx="34"/>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63FEE082-8BDA-4F95-ADFD-03075BD80051}"/>
              </a:ext>
            </a:extLst>
          </p:cNvPr>
          <p:cNvSpPr>
            <a:spLocks noGrp="1"/>
          </p:cNvSpPr>
          <p:nvPr>
            <p:ph type="ftr" sz="quarter" idx="35"/>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C38EDEDE-C2FE-431F-88B2-387DD76107D4}"/>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628929101"/>
      </p:ext>
    </p:extLst>
  </p:cSld>
  <p:clrMapOvr>
    <a:masterClrMapping/>
  </p:clrMapOvr>
  <p:extLst>
    <p:ext uri="{DCECCB84-F9BA-43D5-87BE-67443E8EF086}">
      <p15:sldGuideLst xmlns:p15="http://schemas.microsoft.com/office/powerpoint/2012/main">
        <p15:guide id="4" pos="3039">
          <p15:clr>
            <a:srgbClr val="FBAE40"/>
          </p15:clr>
        </p15:guide>
        <p15:guide id="8" orient="horz" pos="1566">
          <p15:clr>
            <a:srgbClr val="FBAE40"/>
          </p15:clr>
        </p15:guide>
        <p15:guide id="9" orient="horz" pos="1882">
          <p15:clr>
            <a:srgbClr val="FBAE40"/>
          </p15:clr>
        </p15:guide>
        <p15:guide id="10" pos="272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re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6000" y="336000"/>
            <a:ext cx="11040000"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1">
            <a:extLst>
              <a:ext uri="{FF2B5EF4-FFF2-40B4-BE49-F238E27FC236}">
                <a16:creationId xmlns:a16="http://schemas.microsoft.com/office/drawing/2014/main" id="{A76E64DB-665E-484F-915F-C28A419F273A}"/>
              </a:ext>
            </a:extLst>
          </p:cNvPr>
          <p:cNvSpPr>
            <a:spLocks noGrp="1"/>
          </p:cNvSpPr>
          <p:nvPr>
            <p:ph idx="1" hasCustomPrompt="1"/>
          </p:nvPr>
        </p:nvSpPr>
        <p:spPr>
          <a:xfrm>
            <a:off x="575997"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7" name="Content Placeholder 2">
            <a:extLst>
              <a:ext uri="{FF2B5EF4-FFF2-40B4-BE49-F238E27FC236}">
                <a16:creationId xmlns:a16="http://schemas.microsoft.com/office/drawing/2014/main" id="{3C70FC30-C02A-4089-B606-00334AD4557A}"/>
              </a:ext>
            </a:extLst>
          </p:cNvPr>
          <p:cNvSpPr>
            <a:spLocks noGrp="1"/>
          </p:cNvSpPr>
          <p:nvPr>
            <p:ph idx="33" hasCustomPrompt="1"/>
          </p:nvPr>
        </p:nvSpPr>
        <p:spPr>
          <a:xfrm>
            <a:off x="6432000" y="1372800"/>
            <a:ext cx="2256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endParaRPr lang="en-GB" noProof="0" dirty="0"/>
          </a:p>
        </p:txBody>
      </p:sp>
      <p:sp>
        <p:nvSpPr>
          <p:cNvPr id="18" name="Content Placeholder 3">
            <a:extLst>
              <a:ext uri="{FF2B5EF4-FFF2-40B4-BE49-F238E27FC236}">
                <a16:creationId xmlns:a16="http://schemas.microsoft.com/office/drawing/2014/main" id="{988C62B9-48CB-4030-8AAD-44EC028DC0FD}"/>
              </a:ext>
            </a:extLst>
          </p:cNvPr>
          <p:cNvSpPr>
            <a:spLocks noGrp="1"/>
          </p:cNvSpPr>
          <p:nvPr>
            <p:ph idx="34" hasCustomPrompt="1"/>
          </p:nvPr>
        </p:nvSpPr>
        <p:spPr>
          <a:xfrm>
            <a:off x="9360000" y="1372800"/>
            <a:ext cx="2256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defRPr>
            </a:lvl2pPr>
            <a:lvl3pPr marL="863978" indent="-287993">
              <a:lnSpc>
                <a:spcPct val="100000"/>
              </a:lnSpc>
              <a:spcBef>
                <a:spcPts val="0"/>
              </a:spcBef>
              <a:buFont typeface="Arial" panose="020B0604020202020204" pitchFamily="34" charset="0"/>
              <a:buChar char="•"/>
              <a:defRPr sz="1333">
                <a:solidFill>
                  <a:schemeClr val="tx2"/>
                </a:solidFill>
                <a:latin typeface="+mn-lt"/>
              </a:defRPr>
            </a:lvl3pPr>
            <a:lvl4pPr marL="1151971" indent="-287993">
              <a:lnSpc>
                <a:spcPct val="100000"/>
              </a:lnSpc>
              <a:spcBef>
                <a:spcPts val="0"/>
              </a:spcBef>
              <a:buFont typeface="Arial" panose="020B0604020202020204" pitchFamily="34" charset="0"/>
              <a:buChar char="•"/>
              <a:defRPr sz="1333">
                <a:solidFill>
                  <a:schemeClr val="tx2"/>
                </a:solidFill>
                <a:latin typeface="+mn-lt"/>
              </a:defRPr>
            </a:lvl4pPr>
            <a:lvl5pPr marL="1439964" indent="-287993">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FontTx/>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A6CA4EAC-102A-42D2-9E76-F5ADCE9B960E}"/>
              </a:ext>
            </a:extLst>
          </p:cNvPr>
          <p:cNvSpPr>
            <a:spLocks noGrp="1"/>
          </p:cNvSpPr>
          <p:nvPr>
            <p:ph type="dt" sz="half" idx="35"/>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A7C9E92A-733C-4D50-9DF6-C89A092B22E9}"/>
              </a:ext>
            </a:extLst>
          </p:cNvPr>
          <p:cNvSpPr>
            <a:spLocks noGrp="1"/>
          </p:cNvSpPr>
          <p:nvPr>
            <p:ph type="ftr" sz="quarter" idx="36"/>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B471A5BF-BC19-4E62-945E-4AEF3F24F7A7}"/>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33771731"/>
      </p:ext>
    </p:extLst>
  </p:cSld>
  <p:clrMapOvr>
    <a:masterClrMapping/>
  </p:clrMapOvr>
  <p:extLst>
    <p:ext uri="{DCECCB84-F9BA-43D5-87BE-67443E8EF086}">
      <p15:sldGuideLst xmlns:p15="http://schemas.microsoft.com/office/powerpoint/2012/main">
        <p15:guide id="6" pos="4103">
          <p15:clr>
            <a:srgbClr val="FBAE40"/>
          </p15:clr>
        </p15:guide>
        <p15:guide id="7" pos="4421">
          <p15:clr>
            <a:srgbClr val="FBAE40"/>
          </p15:clr>
        </p15:guide>
        <p15:guide id="11" pos="3038">
          <p15:clr>
            <a:srgbClr val="FBAE40"/>
          </p15:clr>
        </p15:guide>
        <p15:guide id="12" pos="272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6D4C96D-A5C6-462E-A726-3A3CDB7C1BF6}"/>
              </a:ext>
            </a:extLst>
          </p:cNvPr>
          <p:cNvSpPr>
            <a:spLocks noGrp="1"/>
          </p:cNvSpPr>
          <p:nvPr>
            <p:ph type="title" hasCustomPrompt="1"/>
          </p:nvPr>
        </p:nvSpPr>
        <p:spPr>
          <a:xfrm>
            <a:off x="576000" y="336000"/>
            <a:ext cx="11040000"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2"/>
          <p:cNvSpPr>
            <a:spLocks noGrp="1"/>
          </p:cNvSpPr>
          <p:nvPr>
            <p:ph idx="1" hasCustomPrompt="1"/>
          </p:nvPr>
        </p:nvSpPr>
        <p:spPr>
          <a:xfrm>
            <a:off x="576000" y="1372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19" name="Content Placeholder 3"/>
          <p:cNvSpPr>
            <a:spLocks noGrp="1"/>
          </p:cNvSpPr>
          <p:nvPr>
            <p:ph idx="31" hasCustomPrompt="1"/>
          </p:nvPr>
        </p:nvSpPr>
        <p:spPr>
          <a:xfrm>
            <a:off x="576000" y="3988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21" name="Content Placeholder 4"/>
          <p:cNvSpPr>
            <a:spLocks noGrp="1"/>
          </p:cNvSpPr>
          <p:nvPr>
            <p:ph idx="32" hasCustomPrompt="1"/>
          </p:nvPr>
        </p:nvSpPr>
        <p:spPr>
          <a:xfrm>
            <a:off x="6432000" y="1372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23" name="Content Placeholder 5"/>
          <p:cNvSpPr>
            <a:spLocks noGrp="1"/>
          </p:cNvSpPr>
          <p:nvPr>
            <p:ph idx="33" hasCustomPrompt="1"/>
          </p:nvPr>
        </p:nvSpPr>
        <p:spPr>
          <a:xfrm>
            <a:off x="6432000" y="3988800"/>
            <a:ext cx="5184000" cy="1944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14" name="Text Placeholder 14">
            <a:extLst>
              <a:ext uri="{FF2B5EF4-FFF2-40B4-BE49-F238E27FC236}">
                <a16:creationId xmlns:a16="http://schemas.microsoft.com/office/drawing/2014/main" id="{DBB1C826-8422-4628-93A8-315ECBAB1362}"/>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B1AC9694-0939-4287-80B8-8D8991B30022}"/>
              </a:ext>
            </a:extLst>
          </p:cNvPr>
          <p:cNvSpPr>
            <a:spLocks noGrp="1"/>
          </p:cNvSpPr>
          <p:nvPr>
            <p:ph type="dt" sz="half" idx="34"/>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0F42E6A9-DFF4-459E-9477-51C4E503C357}"/>
              </a:ext>
            </a:extLst>
          </p:cNvPr>
          <p:cNvSpPr>
            <a:spLocks noGrp="1"/>
          </p:cNvSpPr>
          <p:nvPr>
            <p:ph type="ftr" sz="quarter" idx="35"/>
          </p:nvPr>
        </p:nvSpPr>
        <p:spPr/>
        <p:txBody>
          <a:bodyPr/>
          <a:lstStyle/>
          <a:p>
            <a:pPr>
              <a:lnSpc>
                <a:spcPct val="95000"/>
              </a:lnSpc>
            </a:pPr>
            <a:endParaRPr lang="en-GB" dirty="0"/>
          </a:p>
        </p:txBody>
      </p:sp>
      <p:sp>
        <p:nvSpPr>
          <p:cNvPr id="10" name="Slide Number Placeholder 5 (FAST)">
            <a:extLst>
              <a:ext uri="{FF2B5EF4-FFF2-40B4-BE49-F238E27FC236}">
                <a16:creationId xmlns:a16="http://schemas.microsoft.com/office/drawing/2014/main" id="{5EEB90F5-37ED-4E21-B4F3-76D61BEE3A7C}"/>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4254335237"/>
      </p:ext>
    </p:extLst>
  </p:cSld>
  <p:clrMapOvr>
    <a:masterClrMapping/>
  </p:clrMapOvr>
  <p:extLst>
    <p:ext uri="{DCECCB84-F9BA-43D5-87BE-67443E8EF086}">
      <p15:sldGuideLst xmlns:p15="http://schemas.microsoft.com/office/powerpoint/2012/main">
        <p15:guide id="2" pos="2721">
          <p15:clr>
            <a:srgbClr val="FBAE40"/>
          </p15:clr>
        </p15:guide>
        <p15:guide id="4" pos="3039">
          <p15:clr>
            <a:srgbClr val="FBAE40"/>
          </p15:clr>
        </p15:guide>
        <p15:guide id="8" orient="horz" pos="1570">
          <p15:clr>
            <a:srgbClr val="FBAE40"/>
          </p15:clr>
        </p15:guide>
        <p15:guide id="9" orient="horz" pos="18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CFFE2C1-64F2-48F8-A981-CB670B829A22}" type="slidenum">
              <a:rPr lang="en-US"/>
              <a:pPr>
                <a:defRPr/>
              </a:pPr>
              <a:t>‹#›</a:t>
            </a:fld>
            <a:endParaRPr lang="en-US"/>
          </a:p>
        </p:txBody>
      </p:sp>
      <p:sp>
        <p:nvSpPr>
          <p:cNvPr id="4"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960958B1-0316-49F1-BA10-0CFF8C8820EB}" type="datetime1">
              <a:rPr lang="en-US" smtClean="0"/>
              <a:t>4/1/2022</a:t>
            </a:fld>
            <a:endParaRPr lang="en-US" dirty="0"/>
          </a:p>
        </p:txBody>
      </p:sp>
    </p:spTree>
    <p:extLst>
      <p:ext uri="{BB962C8B-B14F-4D97-AF65-F5344CB8AC3E}">
        <p14:creationId xmlns:p14="http://schemas.microsoft.com/office/powerpoint/2010/main" val="2759673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5" name="Baggund">
            <a:extLst>
              <a:ext uri="{FF2B5EF4-FFF2-40B4-BE49-F238E27FC236}">
                <a16:creationId xmlns:a16="http://schemas.microsoft.com/office/drawing/2014/main" id="{BED0A9AC-E171-4E5D-ABD0-556AD3B13530}"/>
              </a:ext>
            </a:extLst>
          </p:cNvPr>
          <p:cNvSpPr/>
          <p:nvPr userDrawn="1"/>
        </p:nvSpPr>
        <p:spPr bwMode="ltGray">
          <a:xfrm>
            <a:off x="6096000" y="0"/>
            <a:ext cx="609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5" name="Picture Placeholder 1">
            <a:extLst>
              <a:ext uri="{FF2B5EF4-FFF2-40B4-BE49-F238E27FC236}">
                <a16:creationId xmlns:a16="http://schemas.microsoft.com/office/drawing/2014/main" id="{95EC5A00-F373-4B9E-90D0-78C2B446DE26}"/>
              </a:ext>
            </a:extLst>
          </p:cNvPr>
          <p:cNvSpPr>
            <a:spLocks noGrp="1"/>
          </p:cNvSpPr>
          <p:nvPr>
            <p:ph type="pic" sz="quarter" idx="14" hasCustomPrompt="1"/>
          </p:nvPr>
        </p:nvSpPr>
        <p:spPr>
          <a:xfrm>
            <a:off x="6096000" y="0"/>
            <a:ext cx="6096000" cy="6858000"/>
          </a:xfrm>
          <a:prstGeom prst="rect">
            <a:avLst/>
          </a:prstGeom>
          <a:solidFill>
            <a:schemeClr val="bg2"/>
          </a:solidFill>
        </p:spPr>
        <p:txBody>
          <a:bodyPr wrap="square" lIns="180000" tIns="0" rIns="216000" bIns="648000" anchor="ctr" anchorCtr="0">
            <a:noAutofit/>
          </a:bodyPr>
          <a:lstStyle>
            <a:lvl1pPr marL="0" indent="0" algn="ctr">
              <a:spcAft>
                <a:spcPts val="0"/>
              </a:spcAft>
              <a:buNone/>
              <a:defRPr sz="1333" b="0"/>
            </a:lvl1pPr>
          </a:lstStyle>
          <a:p>
            <a:r>
              <a:rPr lang="en-GB" noProof="0" dirty="0"/>
              <a:t>Click icon to add picture</a:t>
            </a:r>
            <a:br>
              <a:rPr lang="en-GB" noProof="0" dirty="0"/>
            </a:br>
            <a:r>
              <a:rPr lang="en-GB" noProof="0" dirty="0"/>
              <a:t>or click on frame and insert picture via Templafy Images</a:t>
            </a:r>
          </a:p>
        </p:txBody>
      </p:sp>
      <p:sp>
        <p:nvSpPr>
          <p:cNvPr id="34" name="Title 16">
            <a:extLst>
              <a:ext uri="{FF2B5EF4-FFF2-40B4-BE49-F238E27FC236}">
                <a16:creationId xmlns:a16="http://schemas.microsoft.com/office/drawing/2014/main" id="{2A9B6D3A-1876-4B39-9B5F-BA5E5CEBE01E}"/>
              </a:ext>
            </a:extLst>
          </p:cNvPr>
          <p:cNvSpPr>
            <a:spLocks noGrp="1"/>
          </p:cNvSpPr>
          <p:nvPr>
            <p:ph type="title" hasCustomPrompt="1"/>
          </p:nvPr>
        </p:nvSpPr>
        <p:spPr>
          <a:xfrm>
            <a:off x="576000" y="336000"/>
            <a:ext cx="5184000"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33" name="Content Placeholder 2">
            <a:extLst>
              <a:ext uri="{FF2B5EF4-FFF2-40B4-BE49-F238E27FC236}">
                <a16:creationId xmlns:a16="http://schemas.microsoft.com/office/drawing/2014/main" id="{EE5168EB-F110-45AB-AB79-DB95008DDE00}"/>
              </a:ext>
            </a:extLst>
          </p:cNvPr>
          <p:cNvSpPr>
            <a:spLocks noGrp="1"/>
          </p:cNvSpPr>
          <p:nvPr>
            <p:ph idx="1" hasCustomPrompt="1"/>
          </p:nvPr>
        </p:nvSpPr>
        <p:spPr>
          <a:xfrm>
            <a:off x="576000" y="1372800"/>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964"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9" name="Text Placeholder 3">
            <a:extLst>
              <a:ext uri="{FF2B5EF4-FFF2-40B4-BE49-F238E27FC236}">
                <a16:creationId xmlns:a16="http://schemas.microsoft.com/office/drawing/2014/main" id="{37801973-ACAA-4794-A532-150133FC3F68}"/>
              </a:ext>
            </a:extLst>
          </p:cNvPr>
          <p:cNvSpPr>
            <a:spLocks noGrp="1"/>
          </p:cNvSpPr>
          <p:nvPr>
            <p:ph type="body" sz="quarter" idx="18" hasCustomPrompt="1"/>
          </p:nvPr>
        </p:nvSpPr>
        <p:spPr>
          <a:xfrm>
            <a:off x="6454776" y="3790950"/>
            <a:ext cx="3412824" cy="2142068"/>
          </a:xfrm>
        </p:spPr>
        <p:txBody>
          <a:bodyPr anchor="b" anchorCtr="0"/>
          <a:lstStyle>
            <a:lvl1pPr marL="0" indent="0">
              <a:lnSpc>
                <a:spcPct val="120000"/>
              </a:lnSpc>
              <a:spcAft>
                <a:spcPts val="600"/>
              </a:spcAft>
              <a:buFont typeface="Arial" panose="020B0604020202020204" pitchFamily="34" charset="0"/>
              <a:buChar char="​"/>
              <a:defRPr sz="933" b="1" i="0">
                <a:solidFill>
                  <a:schemeClr val="bg1"/>
                </a:solidFill>
              </a:defRPr>
            </a:lvl1pPr>
            <a:lvl2pPr marL="0" indent="0">
              <a:lnSpc>
                <a:spcPct val="120000"/>
              </a:lnSpc>
              <a:spcAft>
                <a:spcPts val="600"/>
              </a:spcAft>
              <a:buFont typeface="Arial" panose="020B0604020202020204" pitchFamily="34" charset="0"/>
              <a:buChar char="​"/>
              <a:defRPr sz="933" b="0" i="0">
                <a:solidFill>
                  <a:schemeClr val="bg1"/>
                </a:solidFill>
              </a:defRPr>
            </a:lvl2pPr>
            <a:lvl3pPr marL="0" indent="0">
              <a:lnSpc>
                <a:spcPct val="120000"/>
              </a:lnSpc>
              <a:spcAft>
                <a:spcPts val="600"/>
              </a:spcAft>
              <a:buFont typeface="Arial" panose="020B0604020202020204" pitchFamily="34" charset="0"/>
              <a:buChar char="​"/>
              <a:defRPr sz="933" b="0" i="0">
                <a:solidFill>
                  <a:schemeClr val="bg1"/>
                </a:solidFill>
              </a:defRPr>
            </a:lvl3pPr>
            <a:lvl4pPr marL="0" indent="0">
              <a:lnSpc>
                <a:spcPct val="120000"/>
              </a:lnSpc>
              <a:spcAft>
                <a:spcPts val="600"/>
              </a:spcAft>
              <a:buFont typeface="Arial" panose="020B0604020202020204" pitchFamily="34" charset="0"/>
              <a:buChar char="​"/>
              <a:defRPr sz="933" b="0" i="0">
                <a:solidFill>
                  <a:schemeClr val="bg1"/>
                </a:solidFill>
              </a:defRPr>
            </a:lvl4pPr>
            <a:lvl5pPr marL="0" indent="0">
              <a:lnSpc>
                <a:spcPct val="120000"/>
              </a:lnSpc>
              <a:spcAft>
                <a:spcPts val="600"/>
              </a:spcAft>
              <a:buFont typeface="Arial" panose="020B0604020202020204" pitchFamily="34" charset="0"/>
              <a:buChar char="​"/>
              <a:defRPr sz="933" b="0" i="0">
                <a:solidFill>
                  <a:schemeClr val="bg1"/>
                </a:solidFill>
              </a:defRPr>
            </a:lvl5pPr>
            <a:lvl6pPr marL="0" indent="0">
              <a:lnSpc>
                <a:spcPct val="100000"/>
              </a:lnSpc>
              <a:buFont typeface="Arial" panose="020B0604020202020204" pitchFamily="34" charset="0"/>
              <a:buChar char="​"/>
              <a:defRPr sz="933" b="0" i="0">
                <a:solidFill>
                  <a:schemeClr val="bg1"/>
                </a:solidFill>
              </a:defRPr>
            </a:lvl6pPr>
            <a:lvl7pPr marL="0" indent="0">
              <a:lnSpc>
                <a:spcPct val="100000"/>
              </a:lnSpc>
              <a:buFont typeface="Arial" panose="020B0604020202020204" pitchFamily="34" charset="0"/>
              <a:buChar char="​"/>
              <a:defRPr sz="933" b="0" i="0">
                <a:solidFill>
                  <a:schemeClr val="bg1"/>
                </a:solidFill>
              </a:defRPr>
            </a:lvl7pPr>
            <a:lvl8pPr marL="0" indent="0">
              <a:lnSpc>
                <a:spcPct val="100000"/>
              </a:lnSpc>
              <a:buFont typeface="Arial" panose="020B0604020202020204" pitchFamily="34" charset="0"/>
              <a:buChar char="​"/>
              <a:defRPr sz="933" b="0" i="0">
                <a:solidFill>
                  <a:schemeClr val="bg1"/>
                </a:solidFill>
              </a:defRPr>
            </a:lvl8pPr>
            <a:lvl9pPr marL="0" indent="0">
              <a:lnSpc>
                <a:spcPct val="100000"/>
              </a:lnSpc>
              <a:buFont typeface="Arial" panose="020B0604020202020204" pitchFamily="34" charset="0"/>
              <a:buChar char="​"/>
              <a:defRPr sz="933" b="0" i="0">
                <a:solidFill>
                  <a:schemeClr val="bg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Text Placeholder 14">
            <a:extLst>
              <a:ext uri="{FF2B5EF4-FFF2-40B4-BE49-F238E27FC236}">
                <a16:creationId xmlns:a16="http://schemas.microsoft.com/office/drawing/2014/main" id="{67782524-1158-4654-BA5E-A2BD94C173E5}"/>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10" name="Text Placeholder logo">
            <a:extLst>
              <a:ext uri="{FF2B5EF4-FFF2-40B4-BE49-F238E27FC236}">
                <a16:creationId xmlns:a16="http://schemas.microsoft.com/office/drawing/2014/main" id="{170B52BE-DEB5-49C4-B6B9-119CBF4526E3}"/>
              </a:ext>
            </a:extLst>
          </p:cNvPr>
          <p:cNvSpPr>
            <a:spLocks noGrp="1"/>
          </p:cNvSpPr>
          <p:nvPr>
            <p:ph type="body" sz="quarter" idx="28" hasCustomPrompt="1"/>
          </p:nvPr>
        </p:nvSpPr>
        <p:spPr>
          <a:xfrm>
            <a:off x="11126400" y="6419233"/>
            <a:ext cx="489600" cy="134400"/>
          </a:xfrm>
          <a:blipFill>
            <a:blip r:embed="rId2">
              <a:extLst>
                <a:ext uri="{96DAC541-7B7A-43D3-8B79-37D633B846F1}">
                  <asvg:svgBlip xmlns:asvg="http://schemas.microsoft.com/office/drawing/2016/SVG/main" xmlns="" r:embed="rId3"/>
                </a:ext>
              </a:extLst>
            </a:blip>
            <a:stretch>
              <a:fillRect/>
            </a:stretch>
          </a:blipFill>
        </p:spPr>
        <p:txBody>
          <a:bodyPr/>
          <a:lstStyle>
            <a:lvl1pPr>
              <a:defRPr sz="133" b="0">
                <a:noFill/>
              </a:defRPr>
            </a:lvl1pPr>
          </a:lstStyle>
          <a:p>
            <a:pPr lvl="0"/>
            <a:r>
              <a:rPr lang="en-GB" dirty="0"/>
              <a:t>.</a:t>
            </a:r>
          </a:p>
        </p:txBody>
      </p:sp>
      <p:sp>
        <p:nvSpPr>
          <p:cNvPr id="3" name="Pladsholder til dato 2">
            <a:extLst>
              <a:ext uri="{FF2B5EF4-FFF2-40B4-BE49-F238E27FC236}">
                <a16:creationId xmlns:a16="http://schemas.microsoft.com/office/drawing/2014/main" id="{0E003746-A877-4C41-AFA0-DA2FDDD32C05}"/>
              </a:ext>
            </a:extLst>
          </p:cNvPr>
          <p:cNvSpPr>
            <a:spLocks noGrp="1"/>
          </p:cNvSpPr>
          <p:nvPr>
            <p:ph type="dt" sz="half" idx="29"/>
          </p:nvPr>
        </p:nvSpPr>
        <p:spPr/>
        <p:txBody>
          <a:bodyPr/>
          <a:lstStyle/>
          <a:p>
            <a:pPr>
              <a:lnSpc>
                <a:spcPct val="95000"/>
              </a:lnSpc>
            </a:pPr>
            <a:endParaRPr lang="en-GB" dirty="0"/>
          </a:p>
        </p:txBody>
      </p:sp>
      <p:sp>
        <p:nvSpPr>
          <p:cNvPr id="4" name="Pladsholder til sidefod 3">
            <a:extLst>
              <a:ext uri="{FF2B5EF4-FFF2-40B4-BE49-F238E27FC236}">
                <a16:creationId xmlns:a16="http://schemas.microsoft.com/office/drawing/2014/main" id="{031715F6-207D-4160-8320-A60EC214DB7F}"/>
              </a:ext>
            </a:extLst>
          </p:cNvPr>
          <p:cNvSpPr>
            <a:spLocks noGrp="1"/>
          </p:cNvSpPr>
          <p:nvPr>
            <p:ph type="ftr" sz="quarter" idx="30"/>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E03F9A40-0343-46E2-8058-06615B7B4838}"/>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444953861"/>
      </p:ext>
    </p:extLst>
  </p:cSld>
  <p:clrMapOvr>
    <a:masterClrMapping/>
  </p:clrMapOvr>
  <p:extLst>
    <p:ext uri="{DCECCB84-F9BA-43D5-87BE-67443E8EF086}">
      <p15:sldGuideLst xmlns:p15="http://schemas.microsoft.com/office/powerpoint/2012/main">
        <p15:guide id="2" pos="2721">
          <p15:clr>
            <a:srgbClr val="FBAE40"/>
          </p15:clr>
        </p15:guide>
        <p15:guide id="5"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19" name="Pladsholder til billede 1">
            <a:extLst>
              <a:ext uri="{FF2B5EF4-FFF2-40B4-BE49-F238E27FC236}">
                <a16:creationId xmlns:a16="http://schemas.microsoft.com/office/drawing/2014/main" id="{CDFA7363-B2A3-414B-8CD2-9760EB77FBAC}"/>
              </a:ext>
            </a:extLst>
          </p:cNvPr>
          <p:cNvSpPr>
            <a:spLocks noGrp="1"/>
          </p:cNvSpPr>
          <p:nvPr>
            <p:ph type="pic" sz="quarter" idx="14" hasCustomPrompt="1"/>
          </p:nvPr>
        </p:nvSpPr>
        <p:spPr>
          <a:xfrm>
            <a:off x="0" y="0"/>
            <a:ext cx="6096000" cy="6858000"/>
          </a:xfrm>
          <a:prstGeom prst="rect">
            <a:avLst/>
          </a:prstGeom>
          <a:solidFill>
            <a:schemeClr val="bg2"/>
          </a:solidFill>
        </p:spPr>
        <p:txBody>
          <a:bodyPr wrap="square" lIns="252000" tIns="0" rIns="252000" bIns="648000" anchor="ctr" anchorCtr="0">
            <a:noAutofit/>
          </a:bodyPr>
          <a:lstStyle>
            <a:lvl1pPr marL="0" indent="0" algn="ctr">
              <a:spcAft>
                <a:spcPts val="0"/>
              </a:spcAft>
              <a:buNone/>
              <a:defRPr sz="1333" b="0"/>
            </a:lvl1pPr>
          </a:lstStyle>
          <a:p>
            <a:r>
              <a:rPr lang="en-GB" noProof="0" dirty="0"/>
              <a:t>Click icon to add picture</a:t>
            </a:r>
            <a:br>
              <a:rPr lang="en-GB" noProof="0" dirty="0"/>
            </a:br>
            <a:r>
              <a:rPr lang="en-GB" noProof="0" dirty="0"/>
              <a:t>or click on frame and insert picture via Templafy Images</a:t>
            </a:r>
          </a:p>
        </p:txBody>
      </p:sp>
      <p:sp>
        <p:nvSpPr>
          <p:cNvPr id="15" name="Title 16">
            <a:extLst>
              <a:ext uri="{FF2B5EF4-FFF2-40B4-BE49-F238E27FC236}">
                <a16:creationId xmlns:a16="http://schemas.microsoft.com/office/drawing/2014/main" id="{4704384C-A5B7-4110-AAA9-4C8D00426179}"/>
              </a:ext>
            </a:extLst>
          </p:cNvPr>
          <p:cNvSpPr>
            <a:spLocks noGrp="1"/>
          </p:cNvSpPr>
          <p:nvPr>
            <p:ph type="title" hasCustomPrompt="1"/>
          </p:nvPr>
        </p:nvSpPr>
        <p:spPr>
          <a:xfrm>
            <a:off x="6432000" y="336000"/>
            <a:ext cx="5184000"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a:extLst>
              <a:ext uri="{FF2B5EF4-FFF2-40B4-BE49-F238E27FC236}">
                <a16:creationId xmlns:a16="http://schemas.microsoft.com/office/drawing/2014/main" id="{F87392D5-D764-4675-937A-382F4E25E40A}"/>
              </a:ext>
            </a:extLst>
          </p:cNvPr>
          <p:cNvSpPr>
            <a:spLocks noGrp="1"/>
          </p:cNvSpPr>
          <p:nvPr>
            <p:ph idx="1" hasCustomPrompt="1"/>
          </p:nvPr>
        </p:nvSpPr>
        <p:spPr>
          <a:xfrm>
            <a:off x="6432000" y="1371008"/>
            <a:ext cx="5184000" cy="4560000"/>
          </a:xfrm>
        </p:spPr>
        <p:txBody>
          <a:bodyPr/>
          <a:lstStyle>
            <a:lvl1pPr marL="287993" indent="-287993">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86"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78"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971" indent="-287993">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a:lnSpc>
                <a:spcPct val="100000"/>
              </a:lnSpc>
              <a:spcBef>
                <a:spcPts val="0"/>
              </a:spcBef>
              <a:defRPr sz="1333">
                <a:solidFill>
                  <a:schemeClr val="tx2"/>
                </a:solidFill>
                <a:latin typeface="+mn-lt"/>
                <a:cs typeface="Arial" panose="020B0604020202020204" pitchFamily="34" charset="0"/>
                <a:sym typeface="Orsted Sans Office" panose="00000500000000000000" pitchFamily="2" charset="0"/>
              </a:defRPr>
            </a:lvl5pPr>
            <a:lvl6pPr marL="1439964" indent="-287993">
              <a:lnSpc>
                <a:spcPct val="100000"/>
              </a:lnSpc>
              <a:buFont typeface="Arial" panose="020B0604020202020204" pitchFamily="34" charset="0"/>
              <a:buChar char="•"/>
              <a:defRPr sz="1333">
                <a:latin typeface="+mn-lt"/>
              </a:defRPr>
            </a:lvl6pPr>
            <a:lvl7pPr>
              <a:defRPr>
                <a:latin typeface="+mn-lt"/>
              </a:defRPr>
            </a:lvl7pPr>
            <a:lvl8pPr>
              <a:defRPr>
                <a:latin typeface="+mn-lt"/>
              </a:defRPr>
            </a:lvl8pPr>
            <a:lvl9pPr marL="1439964" indent="-287993">
              <a:buFont typeface="Arial" panose="020B0604020202020204" pitchFamily="34" charset="0"/>
              <a:buChar cha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9" name="Text Placeholder 3">
            <a:extLst>
              <a:ext uri="{FF2B5EF4-FFF2-40B4-BE49-F238E27FC236}">
                <a16:creationId xmlns:a16="http://schemas.microsoft.com/office/drawing/2014/main" id="{37801973-ACAA-4794-A532-150133FC3F68}"/>
              </a:ext>
            </a:extLst>
          </p:cNvPr>
          <p:cNvSpPr>
            <a:spLocks noGrp="1"/>
          </p:cNvSpPr>
          <p:nvPr>
            <p:ph type="body" sz="quarter" idx="18" hasCustomPrompt="1"/>
          </p:nvPr>
        </p:nvSpPr>
        <p:spPr>
          <a:xfrm>
            <a:off x="358776" y="3790950"/>
            <a:ext cx="3602227" cy="2142068"/>
          </a:xfrm>
        </p:spPr>
        <p:txBody>
          <a:bodyPr anchor="b" anchorCtr="0"/>
          <a:lstStyle>
            <a:lvl1pPr marL="0" indent="0">
              <a:lnSpc>
                <a:spcPct val="120000"/>
              </a:lnSpc>
              <a:spcAft>
                <a:spcPts val="600"/>
              </a:spcAft>
              <a:buFont typeface="Arial" panose="020B0604020202020204" pitchFamily="34" charset="0"/>
              <a:buChar char="​"/>
              <a:defRPr sz="933" b="1" i="0">
                <a:solidFill>
                  <a:schemeClr val="bg1"/>
                </a:solidFill>
              </a:defRPr>
            </a:lvl1pPr>
            <a:lvl2pPr marL="0" indent="0">
              <a:lnSpc>
                <a:spcPct val="120000"/>
              </a:lnSpc>
              <a:spcAft>
                <a:spcPts val="600"/>
              </a:spcAft>
              <a:buFont typeface="Arial" panose="020B0604020202020204" pitchFamily="34" charset="0"/>
              <a:buChar char="​"/>
              <a:defRPr sz="933" b="0" i="0">
                <a:solidFill>
                  <a:schemeClr val="bg1"/>
                </a:solidFill>
              </a:defRPr>
            </a:lvl2pPr>
            <a:lvl3pPr marL="0" indent="0">
              <a:lnSpc>
                <a:spcPct val="120000"/>
              </a:lnSpc>
              <a:spcAft>
                <a:spcPts val="600"/>
              </a:spcAft>
              <a:buFont typeface="Arial" panose="020B0604020202020204" pitchFamily="34" charset="0"/>
              <a:buChar char="​"/>
              <a:defRPr sz="933" b="0" i="0">
                <a:solidFill>
                  <a:schemeClr val="bg1"/>
                </a:solidFill>
              </a:defRPr>
            </a:lvl3pPr>
            <a:lvl4pPr marL="0" indent="0">
              <a:lnSpc>
                <a:spcPct val="120000"/>
              </a:lnSpc>
              <a:spcAft>
                <a:spcPts val="600"/>
              </a:spcAft>
              <a:buFont typeface="Arial" panose="020B0604020202020204" pitchFamily="34" charset="0"/>
              <a:buChar char="​"/>
              <a:defRPr sz="933" b="0" i="0">
                <a:solidFill>
                  <a:schemeClr val="bg1"/>
                </a:solidFill>
              </a:defRPr>
            </a:lvl4pPr>
            <a:lvl5pPr marL="0" indent="0">
              <a:lnSpc>
                <a:spcPct val="120000"/>
              </a:lnSpc>
              <a:spcAft>
                <a:spcPts val="600"/>
              </a:spcAft>
              <a:buFont typeface="Arial" panose="020B0604020202020204" pitchFamily="34" charset="0"/>
              <a:buChar char="​"/>
              <a:defRPr sz="933" b="0" i="0">
                <a:solidFill>
                  <a:schemeClr val="bg1"/>
                </a:solidFill>
              </a:defRPr>
            </a:lvl5pPr>
            <a:lvl6pPr marL="0" indent="0">
              <a:lnSpc>
                <a:spcPct val="100000"/>
              </a:lnSpc>
              <a:buFont typeface="Arial" panose="020B0604020202020204" pitchFamily="34" charset="0"/>
              <a:buChar char="​"/>
              <a:defRPr sz="933" b="0" i="0">
                <a:solidFill>
                  <a:schemeClr val="bg1"/>
                </a:solidFill>
              </a:defRPr>
            </a:lvl6pPr>
            <a:lvl7pPr marL="0" indent="0">
              <a:lnSpc>
                <a:spcPct val="100000"/>
              </a:lnSpc>
              <a:buFont typeface="Arial" panose="020B0604020202020204" pitchFamily="34" charset="0"/>
              <a:buChar char="​"/>
              <a:defRPr sz="933" b="0" i="0">
                <a:solidFill>
                  <a:schemeClr val="bg1"/>
                </a:solidFill>
              </a:defRPr>
            </a:lvl7pPr>
            <a:lvl8pPr marL="0" indent="0">
              <a:lnSpc>
                <a:spcPct val="100000"/>
              </a:lnSpc>
              <a:buFont typeface="Arial" panose="020B0604020202020204" pitchFamily="34" charset="0"/>
              <a:buChar char="​"/>
              <a:defRPr sz="933" b="0" i="0">
                <a:solidFill>
                  <a:schemeClr val="bg1"/>
                </a:solidFill>
              </a:defRPr>
            </a:lvl8pPr>
            <a:lvl9pPr marL="0" indent="0">
              <a:lnSpc>
                <a:spcPct val="100000"/>
              </a:lnSpc>
              <a:buFont typeface="Arial" panose="020B0604020202020204" pitchFamily="34" charset="0"/>
              <a:buChar char="​"/>
              <a:defRPr sz="933" b="0" i="0">
                <a:solidFill>
                  <a:schemeClr val="bg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2" name="Date Placeholder 1">
            <a:extLst>
              <a:ext uri="{FF2B5EF4-FFF2-40B4-BE49-F238E27FC236}">
                <a16:creationId xmlns:a16="http://schemas.microsoft.com/office/drawing/2014/main" id="{D5149EF0-AA98-42C2-B446-EE6031E780B8}"/>
              </a:ext>
            </a:extLst>
          </p:cNvPr>
          <p:cNvSpPr>
            <a:spLocks noGrp="1"/>
          </p:cNvSpPr>
          <p:nvPr>
            <p:ph type="dt" sz="half" idx="19"/>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7867041F-8593-4BC8-A700-DE0919BCDF45}"/>
              </a:ext>
            </a:extLst>
          </p:cNvPr>
          <p:cNvSpPr>
            <a:spLocks noGrp="1"/>
          </p:cNvSpPr>
          <p:nvPr>
            <p:ph type="ftr" sz="quarter" idx="20"/>
          </p:nvPr>
        </p:nvSpPr>
        <p:spPr/>
        <p:txBody>
          <a:bodyPr/>
          <a:lstStyle/>
          <a:p>
            <a:pPr>
              <a:lnSpc>
                <a:spcPct val="95000"/>
              </a:lnSpc>
            </a:pPr>
            <a:endParaRPr lang="en-GB" dirty="0"/>
          </a:p>
        </p:txBody>
      </p:sp>
      <p:sp>
        <p:nvSpPr>
          <p:cNvPr id="10" name="Text Placeholder 14">
            <a:extLst>
              <a:ext uri="{FF2B5EF4-FFF2-40B4-BE49-F238E27FC236}">
                <a16:creationId xmlns:a16="http://schemas.microsoft.com/office/drawing/2014/main" id="{305D4817-301D-4449-8A20-9C81D519DFF6}"/>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11" name="Slide Number Placeholder 5 (FAST)">
            <a:extLst>
              <a:ext uri="{FF2B5EF4-FFF2-40B4-BE49-F238E27FC236}">
                <a16:creationId xmlns:a16="http://schemas.microsoft.com/office/drawing/2014/main" id="{4280D85E-6FEE-4B7A-AF14-62F0C061AB82}"/>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729264015"/>
      </p:ext>
    </p:extLst>
  </p:cSld>
  <p:clrMapOvr>
    <a:masterClrMapping/>
  </p:clrMapOvr>
  <p:extLst>
    <p:ext uri="{DCECCB84-F9BA-43D5-87BE-67443E8EF086}">
      <p15:sldGuideLst xmlns:p15="http://schemas.microsoft.com/office/powerpoint/2012/main">
        <p15:guide id="3" pos="3037">
          <p15:clr>
            <a:srgbClr val="FBAE40"/>
          </p15:clr>
        </p15:guide>
        <p15:guide id="4"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133FABFE-960E-4D78-A6EF-C623F529723C}"/>
              </a:ext>
            </a:extLst>
          </p:cNvPr>
          <p:cNvSpPr>
            <a:spLocks noGrp="1"/>
          </p:cNvSpPr>
          <p:nvPr>
            <p:ph type="body" sz="quarter" idx="26" hasCustomPrompt="1"/>
          </p:nvPr>
        </p:nvSpPr>
        <p:spPr>
          <a:xfrm>
            <a:off x="998400" y="6081600"/>
            <a:ext cx="5328000"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DB7F36C2-643E-40F1-9A8C-BBC22355DDA4}"/>
              </a:ext>
            </a:extLst>
          </p:cNvPr>
          <p:cNvSpPr>
            <a:spLocks noGrp="1"/>
          </p:cNvSpPr>
          <p:nvPr>
            <p:ph type="dt" sz="half" idx="13"/>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E56846CA-3A6B-4342-A399-29CC6BA99F5B}"/>
              </a:ext>
            </a:extLst>
          </p:cNvPr>
          <p:cNvSpPr>
            <a:spLocks noGrp="1"/>
          </p:cNvSpPr>
          <p:nvPr>
            <p:ph type="ftr" sz="quarter" idx="14"/>
          </p:nvPr>
        </p:nvSpPr>
        <p:spPr/>
        <p:txBody>
          <a:bodyPr/>
          <a:lstStyle/>
          <a:p>
            <a:pPr>
              <a:lnSpc>
                <a:spcPct val="95000"/>
              </a:lnSpc>
            </a:pPr>
            <a:endParaRPr lang="en-GB" dirty="0"/>
          </a:p>
        </p:txBody>
      </p:sp>
      <p:sp>
        <p:nvSpPr>
          <p:cNvPr id="6" name="Media Placeholder 5">
            <a:extLst>
              <a:ext uri="{FF2B5EF4-FFF2-40B4-BE49-F238E27FC236}">
                <a16:creationId xmlns:a16="http://schemas.microsoft.com/office/drawing/2014/main" id="{62F4F0A3-E514-4920-9CAC-3FB00C6151A3}"/>
              </a:ext>
            </a:extLst>
          </p:cNvPr>
          <p:cNvSpPr>
            <a:spLocks noGrp="1"/>
          </p:cNvSpPr>
          <p:nvPr>
            <p:ph type="media" sz="quarter" idx="12" hasCustomPrompt="1"/>
          </p:nvPr>
        </p:nvSpPr>
        <p:spPr>
          <a:xfrm>
            <a:off x="0" y="0"/>
            <a:ext cx="12192000" cy="6858000"/>
          </a:xfrm>
          <a:solidFill>
            <a:schemeClr val="bg1"/>
          </a:solidFill>
        </p:spPr>
        <p:txBody>
          <a:bodyPr tIns="432000" anchor="ctr" anchorCtr="0"/>
          <a:lstStyle>
            <a:lvl1pPr marL="0" indent="0" algn="ctr">
              <a:buNone/>
              <a:defRPr b="0"/>
            </a:lvl1pPr>
          </a:lstStyle>
          <a:p>
            <a:r>
              <a:rPr lang="en-GB" dirty="0"/>
              <a:t>Click icon to add media or click on frame and insert media via Templafy Images</a:t>
            </a:r>
          </a:p>
        </p:txBody>
      </p:sp>
    </p:spTree>
    <p:extLst>
      <p:ext uri="{BB962C8B-B14F-4D97-AF65-F5344CB8AC3E}">
        <p14:creationId xmlns:p14="http://schemas.microsoft.com/office/powerpoint/2010/main" val="2788473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3629D-E860-45BE-BDB8-080D49F295A7}"/>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Freeform: Shape 16">
            <a:extLst>
              <a:ext uri="{FF2B5EF4-FFF2-40B4-BE49-F238E27FC236}">
                <a16:creationId xmlns:a16="http://schemas.microsoft.com/office/drawing/2014/main" id="{175027CF-613E-459C-A69E-35E31A5FCE55}"/>
              </a:ext>
            </a:extLst>
          </p:cNvPr>
          <p:cNvSpPr/>
          <p:nvPr userDrawn="1"/>
        </p:nvSpPr>
        <p:spPr bwMode="black">
          <a:xfrm>
            <a:off x="576001" y="360001"/>
            <a:ext cx="638831" cy="432956"/>
          </a:xfrm>
          <a:custGeom>
            <a:avLst/>
            <a:gdLst>
              <a:gd name="connsiteX0" fmla="*/ 480771 w 638831"/>
              <a:gd name="connsiteY0" fmla="*/ 0 h 432956"/>
              <a:gd name="connsiteX1" fmla="*/ 638831 w 638831"/>
              <a:gd name="connsiteY1" fmla="*/ 0 h 432956"/>
              <a:gd name="connsiteX2" fmla="*/ 563095 w 638831"/>
              <a:gd name="connsiteY2" fmla="*/ 432956 h 432956"/>
              <a:gd name="connsiteX3" fmla="*/ 330942 w 638831"/>
              <a:gd name="connsiteY3" fmla="*/ 432956 h 432956"/>
              <a:gd name="connsiteX4" fmla="*/ 149829 w 638831"/>
              <a:gd name="connsiteY4" fmla="*/ 0 h 432956"/>
              <a:gd name="connsiteX5" fmla="*/ 307891 w 638831"/>
              <a:gd name="connsiteY5" fmla="*/ 0 h 432956"/>
              <a:gd name="connsiteX6" fmla="*/ 232153 w 638831"/>
              <a:gd name="connsiteY6" fmla="*/ 432956 h 432956"/>
              <a:gd name="connsiteX7" fmla="*/ 0 w 638831"/>
              <a:gd name="connsiteY7" fmla="*/ 432956 h 43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831" h="432956">
                <a:moveTo>
                  <a:pt x="480771" y="0"/>
                </a:moveTo>
                <a:lnTo>
                  <a:pt x="638831" y="0"/>
                </a:lnTo>
                <a:lnTo>
                  <a:pt x="563095" y="432956"/>
                </a:lnTo>
                <a:lnTo>
                  <a:pt x="330942" y="432956"/>
                </a:lnTo>
                <a:close/>
                <a:moveTo>
                  <a:pt x="149829" y="0"/>
                </a:moveTo>
                <a:lnTo>
                  <a:pt x="307891" y="0"/>
                </a:lnTo>
                <a:lnTo>
                  <a:pt x="232153" y="432956"/>
                </a:lnTo>
                <a:lnTo>
                  <a:pt x="0" y="43295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8" name="Title 17">
            <a:extLst>
              <a:ext uri="{FF2B5EF4-FFF2-40B4-BE49-F238E27FC236}">
                <a16:creationId xmlns:a16="http://schemas.microsoft.com/office/drawing/2014/main" id="{6D9C079E-C1CA-4307-B4A7-1C8B13CD4541}"/>
              </a:ext>
            </a:extLst>
          </p:cNvPr>
          <p:cNvSpPr>
            <a:spLocks noGrp="1"/>
          </p:cNvSpPr>
          <p:nvPr>
            <p:ph type="title" hasCustomPrompt="1"/>
          </p:nvPr>
        </p:nvSpPr>
        <p:spPr>
          <a:xfrm>
            <a:off x="577849" y="1102784"/>
            <a:ext cx="9282551" cy="3919216"/>
          </a:xfrm>
        </p:spPr>
        <p:txBody>
          <a:bodyPr wrap="square">
            <a:noAutofit/>
          </a:bodyPr>
          <a:lstStyle>
            <a:lvl1pPr>
              <a:defRPr sz="5867">
                <a:solidFill>
                  <a:schemeClr val="tx1"/>
                </a:solidFill>
              </a:defRPr>
            </a:lvl1pPr>
          </a:lstStyle>
          <a:p>
            <a:r>
              <a:rPr lang="en-GB" dirty="0"/>
              <a:t>Click to add quote</a:t>
            </a:r>
          </a:p>
        </p:txBody>
      </p:sp>
      <p:sp>
        <p:nvSpPr>
          <p:cNvPr id="20" name="Text Placeholder 19">
            <a:extLst>
              <a:ext uri="{FF2B5EF4-FFF2-40B4-BE49-F238E27FC236}">
                <a16:creationId xmlns:a16="http://schemas.microsoft.com/office/drawing/2014/main" id="{8EA2AC93-6324-493E-AFC2-33DF15EAFE19}"/>
              </a:ext>
            </a:extLst>
          </p:cNvPr>
          <p:cNvSpPr>
            <a:spLocks noGrp="1"/>
          </p:cNvSpPr>
          <p:nvPr>
            <p:ph type="body" sz="quarter" idx="17" hasCustomPrompt="1"/>
          </p:nvPr>
        </p:nvSpPr>
        <p:spPr>
          <a:xfrm>
            <a:off x="577851" y="5504524"/>
            <a:ext cx="9282549" cy="421200"/>
          </a:xfrm>
        </p:spPr>
        <p:txBody>
          <a:bodyPr anchor="b" anchorCtr="0"/>
          <a:lstStyle>
            <a:lvl1pPr marL="0" indent="0">
              <a:lnSpc>
                <a:spcPct val="100000"/>
              </a:lnSpc>
              <a:spcAft>
                <a:spcPts val="600"/>
              </a:spcAft>
              <a:buNone/>
              <a:defRPr sz="1333" b="1">
                <a:solidFill>
                  <a:schemeClr val="tx1"/>
                </a:solidFill>
              </a:defRPr>
            </a:lvl1pPr>
            <a:lvl2pPr marL="0" indent="0">
              <a:lnSpc>
                <a:spcPct val="100000"/>
              </a:lnSpc>
              <a:spcAft>
                <a:spcPts val="600"/>
              </a:spcAft>
              <a:buNone/>
              <a:defRPr sz="1000">
                <a:solidFill>
                  <a:schemeClr val="tx1"/>
                </a:solidFill>
              </a:defRPr>
            </a:lvl2pPr>
            <a:lvl3pPr marL="0" indent="0">
              <a:lnSpc>
                <a:spcPct val="100000"/>
              </a:lnSpc>
              <a:spcAft>
                <a:spcPts val="600"/>
              </a:spcAft>
              <a:buNone/>
              <a:defRPr sz="1000">
                <a:solidFill>
                  <a:schemeClr val="tx1"/>
                </a:solidFill>
              </a:defRPr>
            </a:lvl3pPr>
            <a:lvl4pPr indent="0">
              <a:lnSpc>
                <a:spcPct val="100000"/>
              </a:lnSpc>
              <a:spcAft>
                <a:spcPts val="600"/>
              </a:spcAft>
              <a:buNone/>
              <a:defRPr sz="1000" b="0">
                <a:solidFill>
                  <a:schemeClr val="tx1"/>
                </a:solidFill>
              </a:defRPr>
            </a:lvl4pPr>
            <a:lvl5pPr indent="0">
              <a:lnSpc>
                <a:spcPct val="100000"/>
              </a:lnSpc>
              <a:spcAft>
                <a:spcPts val="600"/>
              </a:spcAft>
              <a:buNone/>
              <a:defRPr sz="1000">
                <a:solidFill>
                  <a:schemeClr val="tx1"/>
                </a:solidFill>
              </a:defRPr>
            </a:lvl5pPr>
            <a:lvl6pPr marL="0" indent="0">
              <a:lnSpc>
                <a:spcPct val="100000"/>
              </a:lnSpc>
              <a:spcAft>
                <a:spcPts val="600"/>
              </a:spcAft>
              <a:buNone/>
              <a:defRPr sz="1000">
                <a:solidFill>
                  <a:schemeClr val="tx1"/>
                </a:solidFill>
              </a:defRPr>
            </a:lvl6pPr>
            <a:lvl7pPr indent="0">
              <a:lnSpc>
                <a:spcPct val="100000"/>
              </a:lnSpc>
              <a:spcAft>
                <a:spcPts val="600"/>
              </a:spcAft>
              <a:buNone/>
              <a:defRPr sz="1000" b="0">
                <a:solidFill>
                  <a:schemeClr val="tx1"/>
                </a:solidFill>
              </a:defRPr>
            </a:lvl7pPr>
            <a:lvl8pPr indent="0">
              <a:lnSpc>
                <a:spcPct val="100000"/>
              </a:lnSpc>
              <a:spcAft>
                <a:spcPts val="600"/>
              </a:spcAft>
              <a:buNone/>
              <a:defRPr sz="1000">
                <a:solidFill>
                  <a:schemeClr val="tx1"/>
                </a:solidFill>
              </a:defRPr>
            </a:lvl8pPr>
            <a:lvl9pPr indent="0">
              <a:lnSpc>
                <a:spcPct val="100000"/>
              </a:lnSpc>
              <a:spcAft>
                <a:spcPts val="600"/>
              </a:spcAft>
              <a:buNone/>
              <a:defRPr sz="1000" b="0">
                <a:solidFill>
                  <a:schemeClr val="tx1"/>
                </a:solidFill>
              </a:defRPr>
            </a:lvl9pPr>
          </a:lstStyle>
          <a:p>
            <a:pPr lvl="0"/>
            <a:r>
              <a:rPr lang="en-GB" dirty="0"/>
              <a:t>Click to add name</a:t>
            </a:r>
          </a:p>
        </p:txBody>
      </p:sp>
      <p:sp>
        <p:nvSpPr>
          <p:cNvPr id="2" name="Date Placeholder 1">
            <a:extLst>
              <a:ext uri="{FF2B5EF4-FFF2-40B4-BE49-F238E27FC236}">
                <a16:creationId xmlns:a16="http://schemas.microsoft.com/office/drawing/2014/main" id="{8E180F1A-7E46-46CF-B46A-159E655857CA}"/>
              </a:ext>
            </a:extLst>
          </p:cNvPr>
          <p:cNvSpPr>
            <a:spLocks noGrp="1"/>
          </p:cNvSpPr>
          <p:nvPr>
            <p:ph type="dt" sz="half" idx="18"/>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98B97192-A29C-4DAD-A2B0-293FBA2E9CCF}"/>
              </a:ext>
            </a:extLst>
          </p:cNvPr>
          <p:cNvSpPr>
            <a:spLocks noGrp="1"/>
          </p:cNvSpPr>
          <p:nvPr>
            <p:ph type="ftr" sz="quarter" idx="19"/>
          </p:nvPr>
        </p:nvSpPr>
        <p:spPr/>
        <p:txBody>
          <a:bodyPr/>
          <a:lstStyle/>
          <a:p>
            <a:pPr>
              <a:lnSpc>
                <a:spcPct val="95000"/>
              </a:lnSpc>
            </a:pPr>
            <a:endParaRPr lang="en-GB" dirty="0"/>
          </a:p>
        </p:txBody>
      </p:sp>
      <p:pic>
        <p:nvPicPr>
          <p:cNvPr id="11" name="Logo">
            <a:extLst>
              <a:ext uri="{FF2B5EF4-FFF2-40B4-BE49-F238E27FC236}">
                <a16:creationId xmlns:a16="http://schemas.microsoft.com/office/drawing/2014/main" id="{F1110216-271D-4467-8A40-C485C6CEEFC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13" name="Slide Number Placeholder 5 (FAST)">
            <a:extLst>
              <a:ext uri="{FF2B5EF4-FFF2-40B4-BE49-F238E27FC236}">
                <a16:creationId xmlns:a16="http://schemas.microsoft.com/office/drawing/2014/main" id="{B21F055B-94C9-4A0C-80D6-A2EAD732B518}"/>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1868933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3629D-E860-45BE-BDB8-080D49F295A7}"/>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Title 17">
            <a:extLst>
              <a:ext uri="{FF2B5EF4-FFF2-40B4-BE49-F238E27FC236}">
                <a16:creationId xmlns:a16="http://schemas.microsoft.com/office/drawing/2014/main" id="{6D9C079E-C1CA-4307-B4A7-1C8B13CD4541}"/>
              </a:ext>
            </a:extLst>
          </p:cNvPr>
          <p:cNvSpPr>
            <a:spLocks noGrp="1"/>
          </p:cNvSpPr>
          <p:nvPr>
            <p:ph type="title" hasCustomPrompt="1"/>
          </p:nvPr>
        </p:nvSpPr>
        <p:spPr>
          <a:xfrm>
            <a:off x="577851" y="360000"/>
            <a:ext cx="9282549" cy="5058000"/>
          </a:xfrm>
        </p:spPr>
        <p:txBody>
          <a:bodyPr wrap="square">
            <a:noAutofit/>
          </a:bodyPr>
          <a:lstStyle>
            <a:lvl1pPr>
              <a:defRPr sz="8000">
                <a:solidFill>
                  <a:schemeClr val="tx1"/>
                </a:solidFill>
              </a:defRPr>
            </a:lvl1pPr>
          </a:lstStyle>
          <a:p>
            <a:r>
              <a:rPr lang="en-GB" dirty="0"/>
              <a:t>Click to add Q&amp;A</a:t>
            </a:r>
          </a:p>
        </p:txBody>
      </p:sp>
      <p:sp>
        <p:nvSpPr>
          <p:cNvPr id="2" name="Date Placeholder 1">
            <a:extLst>
              <a:ext uri="{FF2B5EF4-FFF2-40B4-BE49-F238E27FC236}">
                <a16:creationId xmlns:a16="http://schemas.microsoft.com/office/drawing/2014/main" id="{950559A7-B871-4D4D-B475-C92C1FE8EC3D}"/>
              </a:ext>
            </a:extLst>
          </p:cNvPr>
          <p:cNvSpPr>
            <a:spLocks noGrp="1"/>
          </p:cNvSpPr>
          <p:nvPr>
            <p:ph type="dt" sz="half" idx="10"/>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F2EEEDEE-4E49-4561-A93D-7911464BE927}"/>
              </a:ext>
            </a:extLst>
          </p:cNvPr>
          <p:cNvSpPr>
            <a:spLocks noGrp="1"/>
          </p:cNvSpPr>
          <p:nvPr>
            <p:ph type="ftr" sz="quarter" idx="11"/>
          </p:nvPr>
        </p:nvSpPr>
        <p:spPr/>
        <p:txBody>
          <a:bodyPr/>
          <a:lstStyle/>
          <a:p>
            <a:pPr>
              <a:lnSpc>
                <a:spcPct val="95000"/>
              </a:lnSpc>
            </a:pPr>
            <a:endParaRPr lang="en-GB" dirty="0"/>
          </a:p>
        </p:txBody>
      </p:sp>
      <p:pic>
        <p:nvPicPr>
          <p:cNvPr id="8" name="Logo">
            <a:extLst>
              <a:ext uri="{FF2B5EF4-FFF2-40B4-BE49-F238E27FC236}">
                <a16:creationId xmlns:a16="http://schemas.microsoft.com/office/drawing/2014/main" id="{195762D3-1F42-4230-8AE5-57CA010216D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9" name="Slide Number Placeholder 5 (FAST)">
            <a:extLst>
              <a:ext uri="{FF2B5EF4-FFF2-40B4-BE49-F238E27FC236}">
                <a16:creationId xmlns:a16="http://schemas.microsoft.com/office/drawing/2014/main" id="{5045C851-08B9-4003-95B0-54D60818665E}"/>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9110813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3629D-E860-45BE-BDB8-080D49F295A7}"/>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20" name="Logo">
            <a:extLst>
              <a:ext uri="{FF2B5EF4-FFF2-40B4-BE49-F238E27FC236}">
                <a16:creationId xmlns:a16="http://schemas.microsoft.com/office/drawing/2014/main" id="{CC1A041A-5ACA-45CA-AD32-97622667D9E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bwMode="black">
          <a:xfrm>
            <a:off x="576001" y="336000"/>
            <a:ext cx="1102423" cy="302400"/>
          </a:xfrm>
          <a:prstGeom prst="rect">
            <a:avLst/>
          </a:prstGeom>
        </p:spPr>
      </p:pic>
      <p:sp>
        <p:nvSpPr>
          <p:cNvPr id="18" name="Title 17">
            <a:extLst>
              <a:ext uri="{FF2B5EF4-FFF2-40B4-BE49-F238E27FC236}">
                <a16:creationId xmlns:a16="http://schemas.microsoft.com/office/drawing/2014/main" id="{6D9C079E-C1CA-4307-B4A7-1C8B13CD4541}"/>
              </a:ext>
            </a:extLst>
          </p:cNvPr>
          <p:cNvSpPr>
            <a:spLocks noGrp="1"/>
          </p:cNvSpPr>
          <p:nvPr>
            <p:ph type="title" hasCustomPrompt="1"/>
          </p:nvPr>
        </p:nvSpPr>
        <p:spPr>
          <a:xfrm>
            <a:off x="576000" y="1369485"/>
            <a:ext cx="8161200" cy="3512116"/>
          </a:xfrm>
        </p:spPr>
        <p:txBody>
          <a:bodyPr/>
          <a:lstStyle>
            <a:lvl1pPr>
              <a:defRPr sz="8000">
                <a:solidFill>
                  <a:schemeClr val="tx1"/>
                </a:solidFill>
              </a:defRPr>
            </a:lvl1pPr>
          </a:lstStyle>
          <a:p>
            <a:r>
              <a:rPr lang="en-GB" dirty="0"/>
              <a:t>Click to add Thank you</a:t>
            </a:r>
          </a:p>
        </p:txBody>
      </p:sp>
      <p:sp>
        <p:nvSpPr>
          <p:cNvPr id="10" name="Text Placeholder 17">
            <a:extLst>
              <a:ext uri="{FF2B5EF4-FFF2-40B4-BE49-F238E27FC236}">
                <a16:creationId xmlns:a16="http://schemas.microsoft.com/office/drawing/2014/main" id="{827A5D07-EA8D-4757-A840-AD94A54263CB}"/>
              </a:ext>
            </a:extLst>
          </p:cNvPr>
          <p:cNvSpPr>
            <a:spLocks noGrp="1"/>
          </p:cNvSpPr>
          <p:nvPr>
            <p:ph type="body" sz="quarter" idx="16" hasCustomPrompt="1"/>
          </p:nvPr>
        </p:nvSpPr>
        <p:spPr>
          <a:xfrm>
            <a:off x="3153600" y="6355200"/>
            <a:ext cx="2596800" cy="211200"/>
          </a:xfrm>
        </p:spPr>
        <p:txBody>
          <a:bodyPr anchor="b" anchorCtr="0"/>
          <a:lstStyle>
            <a:lvl1pPr marL="0" indent="0" algn="l">
              <a:lnSpc>
                <a:spcPct val="100000"/>
              </a:lnSpc>
              <a:spcBef>
                <a:spcPts val="0"/>
              </a:spcBef>
              <a:buNone/>
              <a:defRPr sz="1067" b="1" baseline="0">
                <a:solidFill>
                  <a:schemeClr val="tx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11" name="Date_DateCustomA">
            <a:extLst>
              <a:ext uri="{FF2B5EF4-FFF2-40B4-BE49-F238E27FC236}">
                <a16:creationId xmlns:a16="http://schemas.microsoft.com/office/drawing/2014/main" id="{97E70A84-94D6-402C-9DB4-EF5D384DCD0B}"/>
              </a:ext>
            </a:extLst>
          </p:cNvPr>
          <p:cNvSpPr>
            <a:spLocks noGrp="1"/>
          </p:cNvSpPr>
          <p:nvPr>
            <p:ph type="dt" sz="half" idx="10"/>
          </p:nvPr>
        </p:nvSpPr>
        <p:spPr>
          <a:xfrm>
            <a:off x="576000" y="6355200"/>
            <a:ext cx="2246400" cy="211200"/>
          </a:xfrm>
          <a:prstGeom prst="rect">
            <a:avLst/>
          </a:prstGeom>
        </p:spPr>
        <p:txBody>
          <a:bodyPr lIns="0" tIns="0" rIns="0" bIns="0" anchor="b" anchorCtr="0"/>
          <a:lstStyle>
            <a:lvl1pPr algn="l" eaLnBrk="1">
              <a:lnSpc>
                <a:spcPct val="100000"/>
              </a:lnSpc>
              <a:defRPr sz="1067" b="1">
                <a:solidFill>
                  <a:schemeClr val="tx1"/>
                </a:solidFill>
                <a:latin typeface="+mn-lt"/>
                <a:cs typeface="Arial" panose="020B0604020202020204" pitchFamily="34" charset="0"/>
                <a:sym typeface="Orsted Sans Office" panose="00000500000000000000" pitchFamily="2" charset="0"/>
              </a:defRPr>
            </a:lvl1pPr>
          </a:lstStyle>
          <a:p>
            <a:endParaRPr lang="en-GB" dirty="0"/>
          </a:p>
        </p:txBody>
      </p:sp>
      <p:sp>
        <p:nvSpPr>
          <p:cNvPr id="12" name="Footer Placeholder 6" hidden="1">
            <a:extLst>
              <a:ext uri="{FF2B5EF4-FFF2-40B4-BE49-F238E27FC236}">
                <a16:creationId xmlns:a16="http://schemas.microsoft.com/office/drawing/2014/main" id="{269723D8-1C78-43E9-9FA9-6570E264308D}"/>
              </a:ext>
            </a:extLst>
          </p:cNvPr>
          <p:cNvSpPr>
            <a:spLocks noGrp="1"/>
          </p:cNvSpPr>
          <p:nvPr>
            <p:ph type="ftr" sz="quarter" idx="22"/>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10970160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36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D556C6-991D-4FD9-9393-739D0F8A60D2}"/>
              </a:ext>
            </a:extLst>
          </p:cNvPr>
          <p:cNvGraphicFramePr>
            <a:graphicFrameLocks noChangeAspect="1"/>
          </p:cNvGraphicFramePr>
          <p:nvPr userDrawn="1">
            <p:custDataLst>
              <p:tags r:id="rId2"/>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53"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AD556C6-991D-4FD9-9393-739D0F8A60D2}"/>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7" name="Text Placeholder 14">
            <a:extLst>
              <a:ext uri="{FF2B5EF4-FFF2-40B4-BE49-F238E27FC236}">
                <a16:creationId xmlns:a16="http://schemas.microsoft.com/office/drawing/2014/main" id="{49757780-C244-418D-A0DD-15ED296FE331}"/>
              </a:ext>
            </a:extLst>
          </p:cNvPr>
          <p:cNvSpPr>
            <a:spLocks noGrp="1"/>
          </p:cNvSpPr>
          <p:nvPr>
            <p:ph type="body" sz="quarter" idx="26" hasCustomPrompt="1"/>
          </p:nvPr>
        </p:nvSpPr>
        <p:spPr>
          <a:xfrm>
            <a:off x="998400" y="6081601"/>
            <a:ext cx="5328000" cy="489879"/>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10" name="Title 9">
            <a:extLst>
              <a:ext uri="{FF2B5EF4-FFF2-40B4-BE49-F238E27FC236}">
                <a16:creationId xmlns:a16="http://schemas.microsoft.com/office/drawing/2014/main" id="{4E76D947-08D5-4897-BC99-FA8B3E3B5C0A}"/>
              </a:ext>
            </a:extLst>
          </p:cNvPr>
          <p:cNvSpPr>
            <a:spLocks noGrp="1"/>
          </p:cNvSpPr>
          <p:nvPr>
            <p:ph type="title" hasCustomPrompt="1"/>
          </p:nvPr>
        </p:nvSpPr>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2" name="Date Placeholder 1">
            <a:extLst>
              <a:ext uri="{FF2B5EF4-FFF2-40B4-BE49-F238E27FC236}">
                <a16:creationId xmlns:a16="http://schemas.microsoft.com/office/drawing/2014/main" id="{B2D0878B-07BF-4B46-B6AF-DD7B9CC6B7FE}"/>
              </a:ext>
            </a:extLst>
          </p:cNvPr>
          <p:cNvSpPr>
            <a:spLocks noGrp="1"/>
          </p:cNvSpPr>
          <p:nvPr>
            <p:ph type="dt" sz="half" idx="27"/>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B32315FD-1629-4CE7-A201-A0B8CB9838B8}"/>
              </a:ext>
            </a:extLst>
          </p:cNvPr>
          <p:cNvSpPr>
            <a:spLocks noGrp="1"/>
          </p:cNvSpPr>
          <p:nvPr>
            <p:ph type="ftr" sz="quarter" idx="28"/>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5F913250-153E-4DDB-925D-E17567067676}"/>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72248129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55FFAC-2B80-4C30-87FF-D26CF823E90B}"/>
              </a:ext>
            </a:extLst>
          </p:cNvPr>
          <p:cNvGraphicFramePr>
            <a:graphicFrameLocks noChangeAspect="1"/>
          </p:cNvGraphicFramePr>
          <p:nvPr userDrawn="1">
            <p:custDataLst>
              <p:tags r:id="rId2"/>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077" name="think-cell Slide" r:id="rId4" imgW="592" imgH="595" progId="TCLayout.ActiveDocument.1">
                  <p:embed/>
                </p:oleObj>
              </mc:Choice>
              <mc:Fallback>
                <p:oleObj name="think-cell Slide" r:id="rId4" imgW="592" imgH="595" progId="TCLayout.ActiveDocument.1">
                  <p:embed/>
                  <p:pic>
                    <p:nvPicPr>
                      <p:cNvPr id="2" name="Object 1" hidden="1">
                        <a:extLst>
                          <a:ext uri="{FF2B5EF4-FFF2-40B4-BE49-F238E27FC236}">
                            <a16:creationId xmlns:a16="http://schemas.microsoft.com/office/drawing/2014/main" id="{3A55FFAC-2B80-4C30-87FF-D26CF823E90B}"/>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Text Placeholder 14">
            <a:extLst>
              <a:ext uri="{FF2B5EF4-FFF2-40B4-BE49-F238E27FC236}">
                <a16:creationId xmlns:a16="http://schemas.microsoft.com/office/drawing/2014/main" id="{E3FB5418-216C-4728-B3CC-740A652F46F0}"/>
              </a:ext>
            </a:extLst>
          </p:cNvPr>
          <p:cNvSpPr>
            <a:spLocks noGrp="1"/>
          </p:cNvSpPr>
          <p:nvPr>
            <p:ph type="body" sz="quarter" idx="26" hasCustomPrompt="1"/>
          </p:nvPr>
        </p:nvSpPr>
        <p:spPr>
          <a:xfrm>
            <a:off x="998400" y="6081601"/>
            <a:ext cx="5328000" cy="489879"/>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3" name="Date Placeholder 2">
            <a:extLst>
              <a:ext uri="{FF2B5EF4-FFF2-40B4-BE49-F238E27FC236}">
                <a16:creationId xmlns:a16="http://schemas.microsoft.com/office/drawing/2014/main" id="{80DAFF61-D1B8-4F91-B1DF-6C41AF2547BB}"/>
              </a:ext>
            </a:extLst>
          </p:cNvPr>
          <p:cNvSpPr>
            <a:spLocks noGrp="1"/>
          </p:cNvSpPr>
          <p:nvPr>
            <p:ph type="dt" sz="half" idx="27"/>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2262922E-8E73-43CA-88A4-1E6E2AE593D2}"/>
              </a:ext>
            </a:extLst>
          </p:cNvPr>
          <p:cNvSpPr>
            <a:spLocks noGrp="1"/>
          </p:cNvSpPr>
          <p:nvPr>
            <p:ph type="ftr" sz="quarter" idx="28"/>
          </p:nvPr>
        </p:nvSpPr>
        <p:spPr/>
        <p:txBody>
          <a:bodyPr/>
          <a:lstStyle/>
          <a:p>
            <a:pPr>
              <a:lnSpc>
                <a:spcPct val="95000"/>
              </a:lnSpc>
            </a:pPr>
            <a:endParaRPr lang="en-GB" dirty="0"/>
          </a:p>
        </p:txBody>
      </p:sp>
      <p:sp>
        <p:nvSpPr>
          <p:cNvPr id="6" name="Slide Number Placeholder 5 (FAST)">
            <a:extLst>
              <a:ext uri="{FF2B5EF4-FFF2-40B4-BE49-F238E27FC236}">
                <a16:creationId xmlns:a16="http://schemas.microsoft.com/office/drawing/2014/main" id="{CD799328-F495-4C31-AD22-AE97BE20781A}"/>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77348644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21861" y="1379230"/>
            <a:ext cx="2640000"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77" rtl="0" eaLnBrk="1" fontAlgn="auto" latinLnBrk="0" hangingPunct="1">
              <a:lnSpc>
                <a:spcPct val="100000"/>
              </a:lnSpc>
              <a:spcBef>
                <a:spcPts val="1200"/>
              </a:spcBef>
              <a:spcAft>
                <a:spcPts val="600"/>
              </a:spcAft>
              <a:buClrTx/>
              <a:buSzTx/>
              <a:buFontTx/>
              <a:buNone/>
              <a:tabLst/>
              <a:defRPr/>
            </a:pPr>
            <a:r>
              <a:rPr lang="en-GB" sz="1600" dirty="0">
                <a:solidFill>
                  <a:schemeClr val="tx2"/>
                </a:solidFill>
                <a:latin typeface="+mn-lt"/>
                <a:cs typeface="Arial" panose="020B0604020202020204" pitchFamily="34" charset="0"/>
              </a:rPr>
              <a:t>Pictures</a:t>
            </a:r>
            <a:r>
              <a:rPr lang="en-GB" sz="900" dirty="0">
                <a:solidFill>
                  <a:schemeClr val="tx2"/>
                </a:solidFill>
                <a:latin typeface="+mn-lt"/>
                <a:cs typeface="Arial" panose="020B0604020202020204" pitchFamily="34" charset="0"/>
              </a:rPr>
              <a:t/>
            </a:r>
            <a:br>
              <a:rPr lang="en-GB" sz="900" dirty="0">
                <a:solidFill>
                  <a:schemeClr val="tx2"/>
                </a:solidFill>
                <a:latin typeface="+mn-lt"/>
                <a:cs typeface="Arial" panose="020B0604020202020204" pitchFamily="34" charset="0"/>
              </a:rPr>
            </a:br>
            <a:r>
              <a:rPr lang="en-GB" sz="900" b="1" noProof="1">
                <a:solidFill>
                  <a:schemeClr val="tx2"/>
                </a:solidFill>
                <a:latin typeface="+mn-lt"/>
                <a:cs typeface="Arial" panose="020B0604020202020204" pitchFamily="34" charset="0"/>
              </a:rPr>
              <a:t>Insert corporate picture from Templafy</a:t>
            </a:r>
            <a:endParaRPr lang="en-GB" altLang="da-DK" sz="900" b="0" noProof="1">
              <a:solidFill>
                <a:schemeClr val="tx2"/>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r>
              <a:rPr lang="en-GB" altLang="da-DK" sz="900" b="1" noProof="1">
                <a:solidFill>
                  <a:schemeClr val="tx2"/>
                </a:solidFill>
                <a:latin typeface="+mn-lt"/>
                <a:cs typeface="Arial" panose="020B0604020202020204" pitchFamily="34" charset="0"/>
              </a:rPr>
              <a:t>1.</a:t>
            </a:r>
            <a:r>
              <a:rPr lang="en-GB" altLang="da-DK" sz="900" b="0" noProof="1">
                <a:solidFill>
                  <a:schemeClr val="tx2"/>
                </a:solidFill>
                <a:latin typeface="+mn-lt"/>
                <a:cs typeface="Arial" panose="020B0604020202020204" pitchFamily="34" charset="0"/>
              </a:rPr>
              <a:t> Click the blue </a:t>
            </a:r>
            <a:r>
              <a:rPr lang="en-GB" altLang="da-DK" sz="900" b="1" baseline="0" noProof="1">
                <a:solidFill>
                  <a:schemeClr val="tx2"/>
                </a:solidFill>
                <a:latin typeface="+mn-lt"/>
                <a:cs typeface="Arial" panose="020B0604020202020204" pitchFamily="34" charset="0"/>
              </a:rPr>
              <a:t>Templafy </a:t>
            </a:r>
            <a:r>
              <a:rPr lang="en-GB" altLang="da-DK" sz="900" b="0" baseline="0" noProof="1">
                <a:solidFill>
                  <a:schemeClr val="tx2"/>
                </a:solidFill>
                <a:latin typeface="+mn-lt"/>
                <a:cs typeface="Arial" panose="020B0604020202020204" pitchFamily="34" charset="0"/>
              </a:rPr>
              <a:t>button</a:t>
            </a:r>
          </a:p>
          <a:p>
            <a:pPr marL="0" marR="0" lvl="0" indent="0" algn="l" defTabSz="914377"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2"/>
                </a:solidFill>
                <a:latin typeface="+mn-lt"/>
                <a:cs typeface="Arial" panose="020B0604020202020204" pitchFamily="34" charset="0"/>
              </a:rPr>
              <a:t>2. </a:t>
            </a:r>
            <a:r>
              <a:rPr lang="en-GB" altLang="da-DK" sz="900" b="0" baseline="0" noProof="1">
                <a:solidFill>
                  <a:schemeClr val="tx2"/>
                </a:solidFill>
                <a:latin typeface="+mn-lt"/>
                <a:cs typeface="Arial" panose="020B0604020202020204" pitchFamily="34" charset="0"/>
              </a:rPr>
              <a:t>In the dropdown, click </a:t>
            </a:r>
            <a:r>
              <a:rPr lang="en-GB" altLang="da-DK" sz="900" b="1" baseline="0" noProof="1">
                <a:solidFill>
                  <a:schemeClr val="tx2"/>
                </a:solidFill>
                <a:latin typeface="+mn-lt"/>
                <a:cs typeface="Arial" panose="020B0604020202020204" pitchFamily="34" charset="0"/>
              </a:rPr>
              <a:t>Images</a:t>
            </a:r>
            <a:r>
              <a:rPr lang="en-GB" altLang="da-DK" sz="900" b="0" baseline="0" noProof="1">
                <a:solidFill>
                  <a:schemeClr val="tx2"/>
                </a:solidFill>
                <a:latin typeface="+mn-lt"/>
                <a:cs typeface="Arial" panose="020B0604020202020204" pitchFamily="34" charset="0"/>
              </a:rPr>
              <a:t>, or click the </a:t>
            </a:r>
            <a:r>
              <a:rPr lang="en-GB" altLang="da-DK" sz="900" b="1" baseline="0" noProof="1">
                <a:solidFill>
                  <a:schemeClr val="tx2"/>
                </a:solidFill>
                <a:latin typeface="+mn-lt"/>
                <a:cs typeface="Arial" panose="020B0604020202020204" pitchFamily="34" charset="0"/>
              </a:rPr>
              <a:t>Images </a:t>
            </a:r>
            <a:r>
              <a:rPr lang="en-GB" altLang="da-DK" sz="900" b="0" i="0" baseline="0" noProof="1">
                <a:solidFill>
                  <a:schemeClr val="tx2"/>
                </a:solidFill>
                <a:latin typeface="+mn-lt"/>
                <a:cs typeface="Arial" panose="020B0604020202020204" pitchFamily="34" charset="0"/>
              </a:rPr>
              <a:t>button</a:t>
            </a:r>
            <a:r>
              <a:rPr lang="en-GB" altLang="da-DK" sz="900" b="0" baseline="0" noProof="1">
                <a:solidFill>
                  <a:schemeClr val="tx2"/>
                </a:solidFill>
                <a:latin typeface="+mn-lt"/>
                <a:cs typeface="Arial" panose="020B0604020202020204" pitchFamily="34" charset="0"/>
              </a:rPr>
              <a:t> in the Templafy pane on the right side of the screen</a:t>
            </a:r>
            <a:endParaRPr lang="en-GB" altLang="da-DK" sz="900" noProof="1">
              <a:solidFill>
                <a:schemeClr val="tx2"/>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2"/>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2"/>
                </a:solidFill>
                <a:latin typeface="+mn-lt"/>
                <a:cs typeface="Arial" panose="020B0604020202020204" pitchFamily="34" charset="0"/>
              </a:rPr>
              <a:t>Insert picture</a:t>
            </a:r>
          </a:p>
          <a:p>
            <a:pPr eaLnBrk="1" hangingPunct="1">
              <a:spcAft>
                <a:spcPts val="600"/>
              </a:spcAft>
              <a:defRPr/>
            </a:pPr>
            <a:r>
              <a:rPr lang="en-GB" altLang="da-DK" sz="900" b="0" noProof="1">
                <a:solidFill>
                  <a:schemeClr val="tx2"/>
                </a:solidFill>
                <a:latin typeface="+mn-lt"/>
                <a:cs typeface="Arial" panose="020B0604020202020204" pitchFamily="34" charset="0"/>
              </a:rPr>
              <a:t>On slides with pictureplaceholder, click on the icon and choose </a:t>
            </a:r>
            <a:r>
              <a:rPr lang="en-GB" altLang="da-DK" sz="900" b="1" noProof="1">
                <a:solidFill>
                  <a:schemeClr val="tx2"/>
                </a:solidFill>
                <a:latin typeface="+mn-lt"/>
                <a:cs typeface="Arial" panose="020B0604020202020204" pitchFamily="34" charset="0"/>
              </a:rPr>
              <a:t>Insert </a:t>
            </a:r>
            <a:r>
              <a:rPr lang="en-GB" altLang="da-DK" sz="900" b="0" noProof="1">
                <a:solidFill>
                  <a:schemeClr val="tx2"/>
                </a:solidFill>
                <a:latin typeface="+mn-lt"/>
                <a:cs typeface="Arial" panose="020B0604020202020204" pitchFamily="34" charset="0"/>
              </a:rPr>
              <a:t>or via Templafy</a:t>
            </a:r>
          </a:p>
          <a:p>
            <a:pPr eaLnBrk="1" hangingPunct="1">
              <a:spcBef>
                <a:spcPts val="1200"/>
              </a:spcBef>
              <a:spcAft>
                <a:spcPts val="600"/>
              </a:spcAft>
              <a:defRPr/>
            </a:pPr>
            <a:r>
              <a:rPr lang="en-GB" sz="900" b="1" noProof="1">
                <a:solidFill>
                  <a:schemeClr val="tx2"/>
                </a:solidFill>
                <a:latin typeface="+mn-lt"/>
                <a:cs typeface="Arial" panose="020B0604020202020204" pitchFamily="34" charset="0"/>
              </a:rPr>
              <a:t>Crop picture</a:t>
            </a:r>
          </a:p>
          <a:p>
            <a:pPr eaLnBrk="1" hangingPunct="1">
              <a:spcAft>
                <a:spcPts val="600"/>
              </a:spcAft>
              <a:defRPr/>
            </a:pPr>
            <a:r>
              <a:rPr lang="en-GB" altLang="da-DK" sz="900" b="1" noProof="1">
                <a:solidFill>
                  <a:schemeClr val="tx2"/>
                </a:solidFill>
                <a:latin typeface="+mn-lt"/>
                <a:cs typeface="Arial" panose="020B0604020202020204" pitchFamily="34" charset="0"/>
              </a:rPr>
              <a:t>1. </a:t>
            </a:r>
            <a:r>
              <a:rPr lang="en-GB" altLang="da-DK" sz="900" b="0" noProof="1">
                <a:solidFill>
                  <a:schemeClr val="tx2"/>
                </a:solidFill>
                <a:latin typeface="+mn-lt"/>
                <a:cs typeface="Arial" panose="020B0604020202020204" pitchFamily="34" charset="0"/>
              </a:rPr>
              <a:t>Click </a:t>
            </a:r>
            <a:r>
              <a:rPr lang="en-GB" altLang="da-DK" sz="900" b="1" noProof="1">
                <a:solidFill>
                  <a:schemeClr val="tx2"/>
                </a:solidFill>
                <a:latin typeface="+mn-lt"/>
                <a:cs typeface="Arial" panose="020B0604020202020204" pitchFamily="34" charset="0"/>
              </a:rPr>
              <a:t>Crop</a:t>
            </a:r>
            <a:r>
              <a:rPr lang="en-GB" altLang="da-DK" sz="900" b="0" noProof="1">
                <a:solidFill>
                  <a:schemeClr val="tx2"/>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2"/>
                </a:solidFill>
                <a:latin typeface="+mn-lt"/>
                <a:cs typeface="Arial" panose="020B0604020202020204" pitchFamily="34" charset="0"/>
              </a:rPr>
              <a:t>2. </a:t>
            </a:r>
            <a:r>
              <a:rPr lang="en-GB" altLang="da-DK" sz="900" b="0" noProof="1">
                <a:solidFill>
                  <a:schemeClr val="tx2"/>
                </a:solidFill>
                <a:latin typeface="+mn-lt"/>
                <a:cs typeface="Arial" panose="020B0604020202020204" pitchFamily="34" charset="0"/>
              </a:rPr>
              <a:t>If you want to scale the picture, hold </a:t>
            </a:r>
            <a:r>
              <a:rPr lang="en-GB" altLang="da-DK" sz="900" b="1" noProof="1">
                <a:solidFill>
                  <a:schemeClr val="tx2"/>
                </a:solidFill>
                <a:latin typeface="+mn-lt"/>
                <a:cs typeface="Arial" panose="020B0604020202020204" pitchFamily="34" charset="0"/>
              </a:rPr>
              <a:t>SHIFT</a:t>
            </a:r>
            <a:r>
              <a:rPr lang="en-GB" altLang="da-DK" sz="900" b="0" noProof="1">
                <a:solidFill>
                  <a:schemeClr val="tx2"/>
                </a:solidFill>
                <a:latin typeface="+mn-lt"/>
                <a:cs typeface="Arial" panose="020B0604020202020204" pitchFamily="34" charset="0"/>
              </a:rPr>
              <a:t>-key down while dragging the corners of the picture</a:t>
            </a:r>
            <a:br>
              <a:rPr lang="en-GB" altLang="da-DK" sz="900" b="0" noProof="1">
                <a:solidFill>
                  <a:schemeClr val="tx2"/>
                </a:solidFill>
                <a:latin typeface="+mn-lt"/>
                <a:cs typeface="Arial" panose="020B0604020202020204" pitchFamily="34" charset="0"/>
              </a:rPr>
            </a:br>
            <a:endParaRPr lang="en-GB" altLang="da-DK" sz="900" b="0" noProof="1">
              <a:solidFill>
                <a:schemeClr val="tx2"/>
              </a:solidFill>
              <a:latin typeface="+mn-lt"/>
              <a:cs typeface="Arial" panose="020B0604020202020204" pitchFamily="34" charset="0"/>
            </a:endParaRPr>
          </a:p>
          <a:p>
            <a:pPr eaLnBrk="1" hangingPunct="1">
              <a:spcAft>
                <a:spcPts val="600"/>
              </a:spcAft>
              <a:defRPr/>
            </a:pPr>
            <a:r>
              <a:rPr lang="en-GB" altLang="da-DK" sz="900" b="1" noProof="1">
                <a:solidFill>
                  <a:schemeClr val="tx2"/>
                </a:solidFill>
                <a:latin typeface="+mn-lt"/>
                <a:cs typeface="Arial" panose="020B0604020202020204" pitchFamily="34" charset="0"/>
              </a:rPr>
              <a:t>HINT: </a:t>
            </a:r>
            <a:r>
              <a:rPr lang="en-GB" altLang="da-DK" sz="900" b="0" noProof="1">
                <a:solidFill>
                  <a:schemeClr val="tx2"/>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right-click and choose </a:t>
            </a:r>
            <a:r>
              <a:rPr lang="en-GB" altLang="da-DK" sz="900" b="1" noProof="1">
                <a:solidFill>
                  <a:schemeClr val="tx2"/>
                </a:solidFill>
                <a:latin typeface="+mn-lt"/>
                <a:cs typeface="Arial" panose="020B0604020202020204" pitchFamily="34" charset="0"/>
              </a:rPr>
              <a:t>Send to Back</a:t>
            </a:r>
          </a:p>
          <a:p>
            <a:pPr eaLnBrk="1" hangingPunct="1">
              <a:spcAft>
                <a:spcPts val="600"/>
              </a:spcAft>
              <a:defRPr/>
            </a:pPr>
            <a:endParaRPr lang="en-GB" altLang="da-DK" sz="900" b="1" noProof="1">
              <a:solidFill>
                <a:schemeClr val="tx2"/>
              </a:solidFill>
              <a:latin typeface="+mn-lt"/>
              <a:cs typeface="Arial" panose="020B0604020202020204" pitchFamily="34" charset="0"/>
            </a:endParaRPr>
          </a:p>
          <a:p>
            <a:pPr eaLnBrk="1" hangingPunct="1">
              <a:spcAft>
                <a:spcPts val="600"/>
              </a:spcAft>
              <a:defRPr/>
            </a:pPr>
            <a:endParaRPr lang="en-GB" altLang="da-DK" sz="900" b="1" noProof="1">
              <a:solidFill>
                <a:schemeClr val="tx2"/>
              </a:solidFill>
              <a:latin typeface="+mn-lt"/>
              <a:cs typeface="Arial" panose="020B0604020202020204" pitchFamily="34" charset="0"/>
            </a:endParaRP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61096" y="162812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tretch>
            <a:fillRect/>
          </a:stretch>
        </p:blipFill>
        <p:spPr>
          <a:xfrm>
            <a:off x="7202859" y="3589221"/>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543321" y="1379231"/>
            <a:ext cx="26400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77" rtl="0" eaLnBrk="1" fontAlgn="auto" latinLnBrk="0" hangingPunct="1">
              <a:lnSpc>
                <a:spcPct val="100000"/>
              </a:lnSpc>
              <a:spcBef>
                <a:spcPts val="0"/>
              </a:spcBef>
              <a:spcAft>
                <a:spcPts val="600"/>
              </a:spcAft>
              <a:buClrTx/>
              <a:buSzTx/>
              <a:buFontTx/>
              <a:buNone/>
              <a:tabLst/>
              <a:defRPr/>
            </a:pPr>
            <a:r>
              <a:rPr lang="en-GB" sz="1600" dirty="0">
                <a:solidFill>
                  <a:schemeClr val="tx2"/>
                </a:solidFill>
                <a:latin typeface="+mn-lt"/>
                <a:cs typeface="Arial" panose="020B0604020202020204" pitchFamily="34" charset="0"/>
              </a:rPr>
              <a:t>Header &amp; footer</a:t>
            </a:r>
          </a:p>
          <a:p>
            <a:pPr eaLnBrk="1" hangingPunct="1">
              <a:spcAft>
                <a:spcPts val="600"/>
              </a:spcAft>
              <a:defRPr/>
            </a:pPr>
            <a:r>
              <a:rPr lang="en-GB" altLang="da-DK" sz="900" b="0" noProof="1">
                <a:solidFill>
                  <a:schemeClr val="tx2"/>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2"/>
                </a:solidFill>
                <a:latin typeface="+mn-lt"/>
                <a:cs typeface="Arial" panose="020B0604020202020204" pitchFamily="34" charset="0"/>
              </a:rPr>
              <a:t>Click on </a:t>
            </a:r>
            <a:r>
              <a:rPr lang="en-GB" altLang="da-DK" sz="900" b="1" noProof="1">
                <a:solidFill>
                  <a:schemeClr val="tx2"/>
                </a:solidFill>
                <a:latin typeface="+mn-lt"/>
                <a:cs typeface="Arial" panose="020B0604020202020204" pitchFamily="34" charset="0"/>
              </a:rPr>
              <a:t>Header and Footer </a:t>
            </a:r>
            <a:r>
              <a:rPr lang="en-GB" altLang="da-DK" sz="900" b="0" noProof="1">
                <a:solidFill>
                  <a:schemeClr val="tx2"/>
                </a:solidFill>
                <a:latin typeface="+mn-lt"/>
                <a:cs typeface="Arial" panose="020B0604020202020204" pitchFamily="34" charset="0"/>
              </a:rPr>
              <a:t>in the </a:t>
            </a:r>
            <a:r>
              <a:rPr lang="en-GB" altLang="da-DK" sz="900" b="1" noProof="1">
                <a:solidFill>
                  <a:schemeClr val="tx2"/>
                </a:solidFill>
                <a:latin typeface="+mn-lt"/>
                <a:cs typeface="Arial" panose="020B0604020202020204" pitchFamily="34" charset="0"/>
              </a:rPr>
              <a:t>Insert</a:t>
            </a:r>
            <a:r>
              <a:rPr lang="en-GB" altLang="da-DK" sz="900" b="0" noProof="1">
                <a:solidFill>
                  <a:schemeClr val="tx2"/>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2"/>
                </a:solidFill>
                <a:latin typeface="+mn-lt"/>
                <a:cs typeface="Arial" panose="020B0604020202020204" pitchFamily="34" charset="0"/>
              </a:rPr>
              <a:t>Click </a:t>
            </a:r>
            <a:r>
              <a:rPr lang="en-GB" altLang="da-DK" sz="900" b="1" noProof="1">
                <a:solidFill>
                  <a:schemeClr val="tx2"/>
                </a:solidFill>
                <a:latin typeface="+mn-lt"/>
                <a:cs typeface="Arial" panose="020B0604020202020204" pitchFamily="34" charset="0"/>
              </a:rPr>
              <a:t>Apply to All </a:t>
            </a:r>
            <a:r>
              <a:rPr lang="en-GB" altLang="da-DK" sz="900" b="0" noProof="1">
                <a:solidFill>
                  <a:schemeClr val="tx2"/>
                </a:solidFill>
                <a:latin typeface="+mn-lt"/>
                <a:cs typeface="Arial" panose="020B0604020202020204" pitchFamily="34" charset="0"/>
              </a:rPr>
              <a:t>or </a:t>
            </a:r>
            <a:r>
              <a:rPr lang="en-GB" altLang="da-DK" sz="900" b="1" noProof="1">
                <a:solidFill>
                  <a:schemeClr val="tx2"/>
                </a:solidFill>
                <a:latin typeface="+mn-lt"/>
                <a:cs typeface="Arial" panose="020B0604020202020204" pitchFamily="34" charset="0"/>
              </a:rPr>
              <a:t>Apply</a:t>
            </a:r>
            <a:r>
              <a:rPr lang="en-GB" altLang="da-DK" sz="900" b="0" noProof="1">
                <a:solidFill>
                  <a:schemeClr val="tx2"/>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2"/>
              </a:solidFill>
              <a:latin typeface="+mn-lt"/>
              <a:cs typeface="Arial" panose="020B0604020202020204" pitchFamily="34" charset="0"/>
            </a:endParaRPr>
          </a:p>
          <a:p>
            <a:pPr eaLnBrk="1" hangingPunct="1">
              <a:spcAft>
                <a:spcPts val="600"/>
              </a:spcAft>
              <a:defRPr/>
            </a:pPr>
            <a:r>
              <a:rPr lang="en-GB" altLang="da-DK" sz="1600" b="0" noProof="1">
                <a:solidFill>
                  <a:schemeClr val="tx2"/>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2"/>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2"/>
                </a:solidFill>
                <a:latin typeface="+mn-lt"/>
                <a:cs typeface="Arial" panose="020B0604020202020204" pitchFamily="34" charset="0"/>
              </a:rPr>
              <a:t>1. Best practice: </a:t>
            </a:r>
            <a:r>
              <a:rPr lang="en-GB" altLang="da-DK" sz="900" b="0" noProof="1">
                <a:solidFill>
                  <a:schemeClr val="tx2"/>
                </a:solidFill>
                <a:latin typeface="+mn-lt"/>
                <a:cs typeface="Arial" panose="020B0604020202020204" pitchFamily="34" charset="0"/>
              </a:rPr>
              <a:t>Create a slide in your new presentation and copy </a:t>
            </a:r>
            <a:r>
              <a:rPr lang="en-GB" altLang="da-DK" sz="900" b="0" i="0" u="sng" noProof="1">
                <a:solidFill>
                  <a:schemeClr val="tx2"/>
                </a:solidFill>
                <a:latin typeface="+mn-lt"/>
                <a:cs typeface="Arial" panose="020B0604020202020204" pitchFamily="34" charset="0"/>
              </a:rPr>
              <a:t>one</a:t>
            </a:r>
            <a:r>
              <a:rPr lang="en-GB" altLang="da-DK" sz="900" b="0" i="0" u="none" noProof="1">
                <a:solidFill>
                  <a:schemeClr val="tx2"/>
                </a:solidFill>
                <a:latin typeface="+mn-lt"/>
                <a:cs typeface="Arial" panose="020B0604020202020204" pitchFamily="34" charset="0"/>
              </a:rPr>
              <a:t> piece of content at a time (e.g. copy all text from </a:t>
            </a:r>
            <a:r>
              <a:rPr lang="en-GB" altLang="da-DK" sz="900" b="0" i="0" u="sng" noProof="1">
                <a:solidFill>
                  <a:schemeClr val="tx2"/>
                </a:solidFill>
                <a:latin typeface="+mn-lt"/>
                <a:cs typeface="Arial" panose="020B0604020202020204" pitchFamily="34" charset="0"/>
              </a:rPr>
              <a:t>one</a:t>
            </a:r>
            <a:r>
              <a:rPr lang="en-GB" altLang="da-DK" sz="900" b="0" i="0" u="none" noProof="1">
                <a:solidFill>
                  <a:schemeClr val="tx2"/>
                </a:solidFill>
                <a:latin typeface="+mn-lt"/>
                <a:cs typeface="Arial" panose="020B0604020202020204" pitchFamily="34" charset="0"/>
              </a:rPr>
              <a:t> textbox)</a:t>
            </a:r>
            <a:endParaRPr lang="en-GB" altLang="da-DK" sz="900" b="1" i="0" u="sng" noProof="1">
              <a:solidFill>
                <a:schemeClr val="tx2"/>
              </a:solidFill>
              <a:latin typeface="+mn-lt"/>
              <a:cs typeface="Arial" panose="020B0604020202020204" pitchFamily="34" charset="0"/>
            </a:endParaRPr>
          </a:p>
          <a:p>
            <a:pPr eaLnBrk="1" hangingPunct="1">
              <a:spcAft>
                <a:spcPts val="600"/>
              </a:spcAft>
              <a:defRPr/>
            </a:pPr>
            <a:r>
              <a:rPr lang="en-GB" altLang="da-DK" sz="900" b="1" noProof="1">
                <a:solidFill>
                  <a:schemeClr val="tx2"/>
                </a:solidFill>
                <a:latin typeface="+mn-lt"/>
                <a:cs typeface="Arial" panose="020B0604020202020204" pitchFamily="34" charset="0"/>
              </a:rPr>
              <a:t>2. </a:t>
            </a:r>
            <a:r>
              <a:rPr lang="en-GB" altLang="da-DK" sz="900" b="0" noProof="1">
                <a:solidFill>
                  <a:schemeClr val="tx2"/>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marL="0" marR="0" lvl="0" indent="0" algn="l" defTabSz="914377" rtl="0" eaLnBrk="1" fontAlgn="auto" latinLnBrk="0" hangingPunct="1">
              <a:lnSpc>
                <a:spcPct val="100000"/>
              </a:lnSpc>
              <a:spcBef>
                <a:spcPts val="1200"/>
              </a:spcBef>
              <a:spcAft>
                <a:spcPts val="600"/>
              </a:spcAft>
              <a:buClrTx/>
              <a:buSzTx/>
              <a:buFontTx/>
              <a:buNone/>
              <a:tabLst/>
              <a:defRPr/>
            </a:pPr>
            <a:r>
              <a:rPr lang="en-GB" sz="1600" dirty="0">
                <a:solidFill>
                  <a:schemeClr val="tx2"/>
                </a:solidFill>
                <a:latin typeface="+mn-lt"/>
                <a:cs typeface="Arial" panose="020B0604020202020204" pitchFamily="34" charset="0"/>
              </a:rPr>
              <a:t>Gridlines</a:t>
            </a:r>
            <a:endParaRPr lang="en-GB" sz="1600" b="1" noProof="1">
              <a:solidFill>
                <a:schemeClr val="tx2"/>
              </a:solidFill>
              <a:latin typeface="+mn-lt"/>
              <a:cs typeface="Arial" panose="020B0604020202020204" pitchFamily="34" charset="0"/>
            </a:endParaRPr>
          </a:p>
          <a:p>
            <a:pPr eaLnBrk="1" hangingPunct="1">
              <a:spcAft>
                <a:spcPts val="600"/>
              </a:spcAft>
              <a:defRPr/>
            </a:pPr>
            <a:r>
              <a:rPr lang="en-GB" altLang="da-DK" sz="900" b="0" noProof="1">
                <a:solidFill>
                  <a:schemeClr val="tx2"/>
                </a:solidFill>
                <a:latin typeface="+mn-lt"/>
                <a:cs typeface="Arial" panose="020B0604020202020204" pitchFamily="34" charset="0"/>
              </a:rPr>
              <a:t>Click the </a:t>
            </a:r>
            <a:r>
              <a:rPr lang="en-GB" altLang="da-DK" sz="900" b="1" noProof="1">
                <a:solidFill>
                  <a:schemeClr val="tx2"/>
                </a:solidFill>
                <a:latin typeface="+mn-lt"/>
                <a:cs typeface="Arial" panose="020B0604020202020204" pitchFamily="34" charset="0"/>
              </a:rPr>
              <a:t>View</a:t>
            </a:r>
            <a:r>
              <a:rPr lang="en-GB" altLang="da-DK" sz="900" b="0" noProof="1">
                <a:solidFill>
                  <a:schemeClr val="tx2"/>
                </a:solidFill>
                <a:latin typeface="+mn-lt"/>
                <a:cs typeface="Arial" panose="020B0604020202020204" pitchFamily="34" charset="0"/>
              </a:rPr>
              <a:t> tab and set tick mark next to </a:t>
            </a:r>
            <a:r>
              <a:rPr lang="en-GB" altLang="da-DK" sz="900" b="1" noProof="1">
                <a:solidFill>
                  <a:schemeClr val="tx2"/>
                </a:solidFill>
                <a:latin typeface="+mn-lt"/>
                <a:cs typeface="Arial" panose="020B0604020202020204" pitchFamily="34" charset="0"/>
              </a:rPr>
              <a:t>Guides</a:t>
            </a:r>
            <a:endParaRPr lang="en-GB" altLang="da-DK" sz="900" b="0" noProof="1">
              <a:solidFill>
                <a:schemeClr val="tx2"/>
              </a:solidFill>
              <a:latin typeface="+mn-lt"/>
              <a:cs typeface="Arial" panose="020B0604020202020204" pitchFamily="34" charset="0"/>
            </a:endParaRPr>
          </a:p>
          <a:p>
            <a:pPr eaLnBrk="1" hangingPunct="1">
              <a:spcAft>
                <a:spcPts val="600"/>
              </a:spcAft>
              <a:defRPr/>
            </a:pPr>
            <a:r>
              <a:rPr lang="en-GB" altLang="da-DK" sz="900" b="1" noProof="1">
                <a:solidFill>
                  <a:schemeClr val="tx2"/>
                </a:solidFill>
                <a:latin typeface="+mn-lt"/>
                <a:cs typeface="Arial" panose="020B0604020202020204" pitchFamily="34" charset="0"/>
              </a:rPr>
              <a:t>HINT: Alt + F9 </a:t>
            </a:r>
            <a:r>
              <a:rPr lang="en-GB" altLang="da-DK" sz="900" b="0" noProof="1">
                <a:solidFill>
                  <a:schemeClr val="tx2"/>
                </a:solidFill>
                <a:latin typeface="+mn-lt"/>
                <a:cs typeface="Arial" panose="020B0604020202020204" pitchFamily="34" charset="0"/>
              </a:rPr>
              <a:t>for quick view of guides</a:t>
            </a:r>
          </a:p>
          <a:p>
            <a:pPr eaLnBrk="1" hangingPunct="1">
              <a:spcAft>
                <a:spcPts val="600"/>
              </a:spcAft>
              <a:defRPr/>
            </a:pPr>
            <a:endParaRPr lang="en-GB" altLang="da-DK" sz="900" b="1" noProof="1">
              <a:solidFill>
                <a:schemeClr val="tx2"/>
              </a:solidFill>
              <a:latin typeface="+mn-lt"/>
              <a:cs typeface="Arial" panose="020B0604020202020204" pitchFamily="34" charset="0"/>
            </a:endParaRP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tretch>
            <a:fillRect/>
          </a:stretch>
        </p:blipFill>
        <p:spPr>
          <a:xfrm>
            <a:off x="11183322" y="1934549"/>
            <a:ext cx="378293" cy="543367"/>
          </a:xfrm>
          <a:prstGeom prst="rect">
            <a:avLst/>
          </a:prstGeom>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6"/>
          <a:srcRect l="3901" t="45142" r="62601" b="9046"/>
          <a:stretch/>
        </p:blipFill>
        <p:spPr>
          <a:xfrm>
            <a:off x="7161358" y="2870857"/>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79469" y="1528394"/>
            <a:ext cx="650851"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7C6D8E13-F0A9-435D-9036-09F4FBFA7C4B}"/>
              </a:ext>
            </a:extLst>
          </p:cNvPr>
          <p:cNvSpPr txBox="1">
            <a:spLocks noChangeArrowheads="1"/>
          </p:cNvSpPr>
          <p:nvPr userDrawn="1"/>
        </p:nvSpPr>
        <p:spPr bwMode="auto">
          <a:xfrm>
            <a:off x="575733" y="1379232"/>
            <a:ext cx="2640000" cy="479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77" rtl="0" eaLnBrk="1" fontAlgn="auto" latinLnBrk="0" hangingPunct="1">
              <a:lnSpc>
                <a:spcPct val="100000"/>
              </a:lnSpc>
              <a:spcBef>
                <a:spcPts val="0"/>
              </a:spcBef>
              <a:spcAft>
                <a:spcPts val="600"/>
              </a:spcAft>
              <a:buClrTx/>
              <a:buSzTx/>
              <a:buFontTx/>
              <a:buNone/>
              <a:tabLst/>
              <a:defRPr/>
            </a:pPr>
            <a:r>
              <a:rPr lang="en-GB" sz="1600" dirty="0">
                <a:solidFill>
                  <a:schemeClr val="tx2"/>
                </a:solidFill>
                <a:latin typeface="+mn-lt"/>
                <a:cs typeface="Arial" panose="020B0604020202020204" pitchFamily="34" charset="0"/>
              </a:rPr>
              <a:t>Slides &amp; slide elements</a:t>
            </a:r>
          </a:p>
          <a:p>
            <a:pPr marL="0" marR="0" lvl="0" indent="0" algn="l" defTabSz="914377" rtl="0" eaLnBrk="1" fontAlgn="auto" latinLnBrk="0" hangingPunct="1">
              <a:lnSpc>
                <a:spcPct val="100000"/>
              </a:lnSpc>
              <a:spcBef>
                <a:spcPts val="0"/>
              </a:spcBef>
              <a:spcAft>
                <a:spcPts val="600"/>
              </a:spcAft>
              <a:buClrTx/>
              <a:buSzTx/>
              <a:buFontTx/>
              <a:buNone/>
              <a:tabLst/>
              <a:defRPr/>
            </a:pPr>
            <a:r>
              <a:rPr lang="en-GB" altLang="da-DK" sz="900" b="0" noProof="1">
                <a:solidFill>
                  <a:schemeClr val="tx2"/>
                </a:solidFill>
                <a:latin typeface="+mn-lt"/>
                <a:cs typeface="Arial" panose="020B0604020202020204" pitchFamily="34" charset="0"/>
              </a:rPr>
              <a:t>Insert predefined slides and elements from the Templafy button. Choose </a:t>
            </a:r>
            <a:r>
              <a:rPr lang="en-GB" altLang="da-DK" sz="900" b="1" noProof="1">
                <a:solidFill>
                  <a:schemeClr val="tx2"/>
                </a:solidFill>
                <a:latin typeface="+mn-lt"/>
                <a:cs typeface="Arial" panose="020B0604020202020204" pitchFamily="34" charset="0"/>
              </a:rPr>
              <a:t>Slides</a:t>
            </a:r>
            <a:r>
              <a:rPr lang="en-GB" altLang="da-DK" sz="900" b="0" noProof="1">
                <a:solidFill>
                  <a:schemeClr val="tx2"/>
                </a:solidFill>
                <a:latin typeface="+mn-lt"/>
                <a:cs typeface="Arial" panose="020B0604020202020204" pitchFamily="34" charset="0"/>
              </a:rPr>
              <a:t> and </a:t>
            </a:r>
            <a:r>
              <a:rPr lang="en-GB" altLang="da-DK" sz="900" b="1" noProof="1">
                <a:solidFill>
                  <a:schemeClr val="tx2"/>
                </a:solidFill>
                <a:latin typeface="+mn-lt"/>
                <a:cs typeface="Arial" panose="020B0604020202020204" pitchFamily="34" charset="0"/>
              </a:rPr>
              <a:t>Slide elements </a:t>
            </a:r>
            <a:r>
              <a:rPr lang="en-GB" altLang="da-DK" sz="900" b="0" noProof="1">
                <a:solidFill>
                  <a:schemeClr val="tx2"/>
                </a:solidFill>
                <a:latin typeface="+mn-lt"/>
                <a:cs typeface="Arial" panose="020B0604020202020204" pitchFamily="34" charset="0"/>
              </a:rPr>
              <a:t>from the dropdown menu or from the buttons in the Templafy pane on the right side of the screen</a:t>
            </a:r>
          </a:p>
          <a:p>
            <a:pPr marL="0" marR="0" lvl="0" indent="0" algn="l" defTabSz="914377" rtl="0" eaLnBrk="1" fontAlgn="auto" latinLnBrk="0" hangingPunct="1">
              <a:lnSpc>
                <a:spcPct val="100000"/>
              </a:lnSpc>
              <a:spcBef>
                <a:spcPts val="0"/>
              </a:spcBef>
              <a:spcAft>
                <a:spcPts val="600"/>
              </a:spcAft>
              <a:buClrTx/>
              <a:buSzTx/>
              <a:buFontTx/>
              <a:buNone/>
              <a:tabLst/>
              <a:defRPr/>
            </a:pPr>
            <a:r>
              <a:rPr lang="en-GB" altLang="da-DK" sz="900" b="0" noProof="1">
                <a:solidFill>
                  <a:schemeClr val="tx2"/>
                </a:solidFill>
                <a:latin typeface="+mn-lt"/>
                <a:cs typeface="Arial" panose="020B0604020202020204" pitchFamily="34" charset="0"/>
              </a:rPr>
              <a:t>In </a:t>
            </a:r>
            <a:r>
              <a:rPr lang="en-GB" altLang="da-DK" sz="900" b="1" noProof="1">
                <a:solidFill>
                  <a:schemeClr val="tx2"/>
                </a:solidFill>
                <a:latin typeface="+mn-lt"/>
                <a:cs typeface="Arial" panose="020B0604020202020204" pitchFamily="34" charset="0"/>
              </a:rPr>
              <a:t>Slides</a:t>
            </a:r>
            <a:r>
              <a:rPr lang="en-GB" altLang="da-DK" sz="900" b="0" noProof="1">
                <a:solidFill>
                  <a:schemeClr val="tx2"/>
                </a:solidFill>
                <a:latin typeface="+mn-lt"/>
                <a:cs typeface="Arial" panose="020B0604020202020204" pitchFamily="34" charset="0"/>
              </a:rPr>
              <a:t> you will find folders such as:</a:t>
            </a:r>
            <a:br>
              <a:rPr lang="en-GB" altLang="da-DK" sz="900" b="0"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Title Slides, Design Elements, Maps and many more categories.</a:t>
            </a:r>
          </a:p>
          <a:p>
            <a:pPr marL="0" marR="0" lvl="0" indent="0" algn="l" defTabSz="914377" rtl="0" eaLnBrk="1" fontAlgn="auto" latinLnBrk="0" hangingPunct="1">
              <a:lnSpc>
                <a:spcPct val="100000"/>
              </a:lnSpc>
              <a:spcBef>
                <a:spcPts val="0"/>
              </a:spcBef>
              <a:spcAft>
                <a:spcPts val="600"/>
              </a:spcAft>
              <a:buClrTx/>
              <a:buSzTx/>
              <a:buFontTx/>
              <a:buNone/>
              <a:tabLst/>
              <a:defRPr/>
            </a:pPr>
            <a:r>
              <a:rPr lang="en-GB" altLang="da-DK" sz="900" b="0" noProof="1">
                <a:solidFill>
                  <a:schemeClr val="tx2"/>
                </a:solidFill>
                <a:latin typeface="+mn-lt"/>
                <a:cs typeface="Arial" panose="020B0604020202020204" pitchFamily="34" charset="0"/>
              </a:rPr>
              <a:t>In </a:t>
            </a:r>
            <a:r>
              <a:rPr lang="en-GB" altLang="da-DK" sz="900" b="1" noProof="1">
                <a:solidFill>
                  <a:schemeClr val="tx2"/>
                </a:solidFill>
                <a:latin typeface="+mn-lt"/>
                <a:cs typeface="Arial" panose="020B0604020202020204" pitchFamily="34" charset="0"/>
              </a:rPr>
              <a:t>Slides elements </a:t>
            </a:r>
            <a:r>
              <a:rPr lang="en-GB" altLang="da-DK" sz="900" b="0" noProof="1">
                <a:solidFill>
                  <a:schemeClr val="tx2"/>
                </a:solidFill>
                <a:latin typeface="+mn-lt"/>
                <a:cs typeface="Arial" panose="020B0604020202020204" pitchFamily="34" charset="0"/>
              </a:rPr>
              <a:t>you will find folders such as: Flags, Pictogram, Arrow and many more work files.</a:t>
            </a:r>
          </a:p>
          <a:p>
            <a:pPr marL="0" marR="0" lvl="0" indent="0" algn="l" defTabSz="914377" rtl="0" eaLnBrk="1" fontAlgn="auto" latinLnBrk="0" hangingPunct="1">
              <a:lnSpc>
                <a:spcPct val="100000"/>
              </a:lnSpc>
              <a:spcBef>
                <a:spcPts val="0"/>
              </a:spcBef>
              <a:spcAft>
                <a:spcPts val="600"/>
              </a:spcAft>
              <a:buClrTx/>
              <a:buSzTx/>
              <a:buFontTx/>
              <a:buNone/>
              <a:tabLst/>
              <a:defRPr/>
            </a:pPr>
            <a:endParaRPr lang="en-GB" altLang="da-DK" sz="900" b="0" noProof="1">
              <a:solidFill>
                <a:schemeClr val="tx2"/>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r>
              <a:rPr lang="en-GB" sz="1600" dirty="0">
                <a:solidFill>
                  <a:schemeClr val="tx2"/>
                </a:solidFill>
                <a:latin typeface="+mn-lt"/>
                <a:cs typeface="Arial" panose="020B0604020202020204" pitchFamily="34" charset="0"/>
              </a:rPr>
              <a:t>Slides &amp; layouts</a:t>
            </a:r>
            <a:r>
              <a:rPr lang="en-GB" altLang="da-DK" sz="900" b="1" noProof="1">
                <a:solidFill>
                  <a:schemeClr val="tx2"/>
                </a:solidFill>
                <a:latin typeface="+mn-lt"/>
                <a:cs typeface="Arial" panose="020B0604020202020204" pitchFamily="34" charset="0"/>
              </a:rPr>
              <a:t/>
            </a:r>
            <a:br>
              <a:rPr lang="en-GB" altLang="da-DK" sz="900" b="1" noProof="1">
                <a:solidFill>
                  <a:schemeClr val="tx2"/>
                </a:solidFill>
                <a:latin typeface="+mn-lt"/>
                <a:cs typeface="Arial" panose="020B0604020202020204" pitchFamily="34" charset="0"/>
              </a:rPr>
            </a:br>
            <a:r>
              <a:rPr lang="en-GB" altLang="da-DK" sz="900" b="1" noProof="1">
                <a:solidFill>
                  <a:schemeClr val="tx2"/>
                </a:solidFill>
                <a:latin typeface="+mn-lt"/>
                <a:cs typeface="Arial" panose="020B0604020202020204" pitchFamily="34" charset="0"/>
              </a:rPr>
              <a:t/>
            </a:r>
            <a:br>
              <a:rPr lang="en-GB" altLang="da-DK" sz="900" b="1"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Click on the menu </a:t>
            </a:r>
            <a:r>
              <a:rPr lang="en-GB" altLang="da-DK" sz="900" b="1" noProof="1">
                <a:solidFill>
                  <a:schemeClr val="tx2"/>
                </a:solidFill>
                <a:latin typeface="+mn-lt"/>
                <a:cs typeface="Arial" panose="020B0604020202020204" pitchFamily="34" charset="0"/>
              </a:rPr>
              <a:t>New Slide </a:t>
            </a:r>
            <a:r>
              <a:rPr lang="en-GB" altLang="da-DK" sz="900" b="0" noProof="1">
                <a:solidFill>
                  <a:schemeClr val="tx2"/>
                </a:solidFill>
                <a:latin typeface="+mn-lt"/>
                <a:cs typeface="Arial" panose="020B0604020202020204" pitchFamily="34" charset="0"/>
              </a:rPr>
              <a:t>in the </a:t>
            </a:r>
            <a:r>
              <a:rPr lang="en-GB" altLang="da-DK" sz="900" b="1" noProof="1">
                <a:solidFill>
                  <a:schemeClr val="tx2"/>
                </a:solidFill>
                <a:latin typeface="+mn-lt"/>
                <a:cs typeface="Arial" panose="020B0604020202020204" pitchFamily="34" charset="0"/>
              </a:rPr>
              <a:t>Home</a:t>
            </a:r>
            <a:r>
              <a:rPr lang="en-GB" altLang="da-DK" sz="900" b="0" noProof="1">
                <a:solidFill>
                  <a:schemeClr val="tx2"/>
                </a:solidFill>
                <a:latin typeface="+mn-lt"/>
                <a:cs typeface="Arial" panose="020B0604020202020204" pitchFamily="34" charset="0"/>
              </a:rPr>
              <a:t> tab to insert a new slide</a:t>
            </a:r>
            <a:br>
              <a:rPr lang="en-GB" altLang="da-DK" sz="900" b="0"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
            </a:r>
            <a:br>
              <a:rPr lang="en-GB" altLang="da-DK" sz="900" b="0" noProof="1">
                <a:solidFill>
                  <a:schemeClr val="tx2"/>
                </a:solidFill>
                <a:latin typeface="+mn-lt"/>
                <a:cs typeface="Arial" panose="020B0604020202020204" pitchFamily="34" charset="0"/>
              </a:rPr>
            </a:br>
            <a:r>
              <a:rPr lang="en-GB" altLang="da-DK" sz="900" b="1" noProof="1">
                <a:solidFill>
                  <a:schemeClr val="tx2"/>
                </a:solidFill>
                <a:latin typeface="+mn-lt"/>
                <a:cs typeface="Arial" panose="020B0604020202020204" pitchFamily="34" charset="0"/>
              </a:rPr>
              <a:t>Change layout</a:t>
            </a:r>
          </a:p>
          <a:p>
            <a:pPr marL="0" marR="0" lvl="0" indent="0" algn="l" defTabSz="914377" rtl="0" eaLnBrk="1" fontAlgn="auto" latinLnBrk="0" hangingPunct="1">
              <a:lnSpc>
                <a:spcPct val="100000"/>
              </a:lnSpc>
              <a:spcBef>
                <a:spcPts val="0"/>
              </a:spcBef>
              <a:spcAft>
                <a:spcPts val="600"/>
              </a:spcAft>
              <a:buClrTx/>
              <a:buSzTx/>
              <a:buFontTx/>
              <a:buNone/>
              <a:tabLst/>
              <a:defRPr/>
            </a:pPr>
            <a:r>
              <a:rPr lang="en-GB" sz="900" dirty="0">
                <a:solidFill>
                  <a:schemeClr val="tx2"/>
                </a:solidFill>
                <a:latin typeface="+mn-lt"/>
                <a:ea typeface="Arial" panose="020B0604020202020204" pitchFamily="34" charset="0"/>
                <a:cs typeface="Arial" panose="020B0604020202020204" pitchFamily="34" charset="0"/>
              </a:rPr>
              <a:t>Click on the arrow next to </a:t>
            </a:r>
            <a:r>
              <a:rPr lang="en-GB" sz="900" b="1" dirty="0">
                <a:solidFill>
                  <a:schemeClr val="tx2"/>
                </a:solidFill>
                <a:latin typeface="+mn-lt"/>
                <a:ea typeface="Arial" panose="020B0604020202020204" pitchFamily="34" charset="0"/>
                <a:cs typeface="Arial" panose="020B0604020202020204" pitchFamily="34" charset="0"/>
              </a:rPr>
              <a:t>Layout </a:t>
            </a:r>
            <a:r>
              <a:rPr lang="en-GB" sz="900" dirty="0">
                <a:solidFill>
                  <a:schemeClr val="tx2"/>
                </a:solidFill>
                <a:latin typeface="+mn-lt"/>
                <a:ea typeface="Arial" panose="020B0604020202020204" pitchFamily="34" charset="0"/>
                <a:cs typeface="Arial" panose="020B0604020202020204" pitchFamily="34" charset="0"/>
              </a:rPr>
              <a:t>to view a dropdown menu of possible slide layouts</a:t>
            </a:r>
            <a:r>
              <a:rPr lang="en-GB" altLang="da-DK" sz="900" b="0" baseline="0" noProof="1">
                <a:solidFill>
                  <a:schemeClr val="tx2"/>
                </a:solidFill>
                <a:latin typeface="+mn-lt"/>
                <a:cs typeface="Arial" panose="020B0604020202020204" pitchFamily="34" charset="0"/>
              </a:rPr>
              <a:t/>
            </a:r>
            <a:br>
              <a:rPr lang="en-GB" altLang="da-DK" sz="900" b="0" baseline="0" noProof="1">
                <a:solidFill>
                  <a:schemeClr val="tx2"/>
                </a:solidFill>
                <a:latin typeface="+mn-lt"/>
                <a:cs typeface="Arial" panose="020B0604020202020204" pitchFamily="34" charset="0"/>
              </a:rPr>
            </a:br>
            <a:r>
              <a:rPr lang="en-GB" altLang="da-DK" sz="900" b="0" baseline="0" noProof="1">
                <a:solidFill>
                  <a:schemeClr val="tx2"/>
                </a:solidFill>
                <a:latin typeface="+mn-lt"/>
                <a:cs typeface="Arial" panose="020B0604020202020204" pitchFamily="34" charset="0"/>
              </a:rPr>
              <a:t/>
            </a:r>
            <a:br>
              <a:rPr lang="en-GB" altLang="da-DK" sz="900" b="0" baseline="0" noProof="1">
                <a:solidFill>
                  <a:schemeClr val="tx2"/>
                </a:solidFill>
                <a:latin typeface="+mn-lt"/>
                <a:cs typeface="Arial" panose="020B0604020202020204" pitchFamily="34" charset="0"/>
              </a:rPr>
            </a:br>
            <a:r>
              <a:rPr lang="en-GB" sz="900" b="1" noProof="1">
                <a:solidFill>
                  <a:schemeClr val="tx2"/>
                </a:solidFill>
                <a:latin typeface="+mn-lt"/>
                <a:cs typeface="Arial" panose="020B0604020202020204" pitchFamily="34" charset="0"/>
              </a:rPr>
              <a:t>Reset slide</a:t>
            </a:r>
          </a:p>
          <a:p>
            <a:pPr marL="0" marR="0" indent="0" algn="l" defTabSz="914377"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2"/>
                </a:solidFill>
                <a:latin typeface="+mn-lt"/>
                <a:cs typeface="Arial" panose="020B0604020202020204" pitchFamily="34" charset="0"/>
              </a:rPr>
              <a:t>Click the </a:t>
            </a:r>
            <a:r>
              <a:rPr lang="en-GB" altLang="da-DK" sz="900" b="1" baseline="0" noProof="1">
                <a:solidFill>
                  <a:schemeClr val="tx2"/>
                </a:solidFill>
                <a:latin typeface="+mn-lt"/>
                <a:cs typeface="Arial" panose="020B0604020202020204" pitchFamily="34" charset="0"/>
              </a:rPr>
              <a:t>Reset </a:t>
            </a:r>
            <a:r>
              <a:rPr lang="en-GB" altLang="da-DK" sz="900" noProof="1">
                <a:solidFill>
                  <a:schemeClr val="tx2"/>
                </a:solidFill>
                <a:latin typeface="+mn-lt"/>
                <a:cs typeface="Arial" panose="020B0604020202020204" pitchFamily="34" charset="0"/>
              </a:rPr>
              <a:t>menu to reset position, size</a:t>
            </a:r>
            <a:r>
              <a:rPr lang="en-GB" altLang="da-DK" sz="900" baseline="0" noProof="1">
                <a:solidFill>
                  <a:schemeClr val="tx2"/>
                </a:solidFill>
                <a:latin typeface="+mn-lt"/>
                <a:cs typeface="Arial" panose="020B0604020202020204" pitchFamily="34" charset="0"/>
              </a:rPr>
              <a:t> and formatting of the slide placeholders to their default settings</a:t>
            </a:r>
            <a:endParaRPr lang="en-GB" altLang="da-DK" sz="900" noProof="1">
              <a:solidFill>
                <a:schemeClr val="tx2"/>
              </a:solidFill>
              <a:latin typeface="+mn-lt"/>
              <a:cs typeface="Arial" panose="020B0604020202020204" pitchFamily="34" charset="0"/>
            </a:endParaRPr>
          </a:p>
          <a:p>
            <a:pPr eaLnBrk="1" hangingPunct="1">
              <a:spcAft>
                <a:spcPts val="600"/>
              </a:spcAft>
              <a:defRPr/>
            </a:pPr>
            <a:endParaRPr lang="en-GB" altLang="da-DK" sz="900" b="0" noProof="1">
              <a:solidFill>
                <a:schemeClr val="tx2"/>
              </a:solidFill>
              <a:latin typeface="+mn-lt"/>
              <a:cs typeface="Arial" panose="020B0604020202020204" pitchFamily="34" charset="0"/>
            </a:endParaRPr>
          </a:p>
        </p:txBody>
      </p:sp>
      <p:pic>
        <p:nvPicPr>
          <p:cNvPr id="29" name="Picture 16">
            <a:extLst>
              <a:ext uri="{FF2B5EF4-FFF2-40B4-BE49-F238E27FC236}">
                <a16:creationId xmlns:a16="http://schemas.microsoft.com/office/drawing/2014/main" id="{B367A6D6-7164-4A6D-BAC6-3F42961A7570}"/>
              </a:ext>
            </a:extLst>
          </p:cNvPr>
          <p:cNvPicPr>
            <a:picLocks noChangeAspect="1"/>
          </p:cNvPicPr>
          <p:nvPr userDrawn="1"/>
        </p:nvPicPr>
        <p:blipFill>
          <a:blip r:embed="rId8"/>
          <a:stretch>
            <a:fillRect/>
          </a:stretch>
        </p:blipFill>
        <p:spPr>
          <a:xfrm>
            <a:off x="3192621" y="3873789"/>
            <a:ext cx="328881" cy="505501"/>
          </a:xfrm>
          <a:prstGeom prst="rect">
            <a:avLst/>
          </a:prstGeom>
        </p:spPr>
      </p:pic>
      <p:pic>
        <p:nvPicPr>
          <p:cNvPr id="30" name="Picture 20">
            <a:extLst>
              <a:ext uri="{FF2B5EF4-FFF2-40B4-BE49-F238E27FC236}">
                <a16:creationId xmlns:a16="http://schemas.microsoft.com/office/drawing/2014/main" id="{2570CFF1-A3F5-41FA-AA2D-BA1928307544}"/>
              </a:ext>
            </a:extLst>
          </p:cNvPr>
          <p:cNvPicPr>
            <a:picLocks noChangeAspect="1"/>
          </p:cNvPicPr>
          <p:nvPr userDrawn="1"/>
        </p:nvPicPr>
        <p:blipFill>
          <a:blip r:embed="rId9"/>
          <a:stretch>
            <a:fillRect/>
          </a:stretch>
        </p:blipFill>
        <p:spPr>
          <a:xfrm>
            <a:off x="3192621" y="5363224"/>
            <a:ext cx="538465" cy="172841"/>
          </a:xfrm>
          <a:prstGeom prst="rect">
            <a:avLst/>
          </a:prstGeom>
        </p:spPr>
      </p:pic>
      <p:pic>
        <p:nvPicPr>
          <p:cNvPr id="31" name="Picture 30">
            <a:extLst>
              <a:ext uri="{FF2B5EF4-FFF2-40B4-BE49-F238E27FC236}">
                <a16:creationId xmlns:a16="http://schemas.microsoft.com/office/drawing/2014/main" id="{17C7950F-B500-469D-A258-255A3518B40E}"/>
              </a:ext>
            </a:extLst>
          </p:cNvPr>
          <p:cNvPicPr>
            <a:picLocks noChangeAspect="1"/>
          </p:cNvPicPr>
          <p:nvPr userDrawn="1"/>
        </p:nvPicPr>
        <p:blipFill>
          <a:blip r:embed="rId10"/>
          <a:stretch>
            <a:fillRect/>
          </a:stretch>
        </p:blipFill>
        <p:spPr>
          <a:xfrm>
            <a:off x="3192619" y="4682653"/>
            <a:ext cx="475428" cy="176763"/>
          </a:xfrm>
          <a:prstGeom prst="rect">
            <a:avLst/>
          </a:prstGeom>
        </p:spPr>
      </p:pic>
      <p:sp>
        <p:nvSpPr>
          <p:cNvPr id="65" name="Fast overskrift">
            <a:extLst>
              <a:ext uri="{FF2B5EF4-FFF2-40B4-BE49-F238E27FC236}">
                <a16:creationId xmlns:a16="http://schemas.microsoft.com/office/drawing/2014/main" id="{09C05D50-8477-4113-8B72-9C373B0FF9F9}"/>
              </a:ext>
            </a:extLst>
          </p:cNvPr>
          <p:cNvSpPr txBox="1"/>
          <p:nvPr userDrawn="1"/>
        </p:nvSpPr>
        <p:spPr>
          <a:xfrm>
            <a:off x="575734" y="448713"/>
            <a:ext cx="11038417" cy="650171"/>
          </a:xfrm>
          <a:prstGeom prst="rect">
            <a:avLst/>
          </a:prstGeom>
          <a:noFill/>
        </p:spPr>
        <p:txBody>
          <a:bodyPr wrap="square" lIns="0" tIns="0" rIns="0" bIns="0" rtlCol="0" anchor="t" anchorCtr="0">
            <a:noAutofit/>
          </a:bodyPr>
          <a:lstStyle/>
          <a:p>
            <a:r>
              <a:rPr lang="en-GB" sz="3200" b="0" noProof="1">
                <a:solidFill>
                  <a:schemeClr val="tx2"/>
                </a:solidFill>
                <a:latin typeface="+mn-lt"/>
                <a:cs typeface="Arial" panose="020B0604020202020204" pitchFamily="34" charset="0"/>
              </a:rPr>
              <a:t>Tips &amp; tricks - your user guide</a:t>
            </a:r>
          </a:p>
        </p:txBody>
      </p:sp>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33">
                <a:noFill/>
              </a:defRPr>
            </a:lvl1pPr>
          </a:lstStyle>
          <a:p>
            <a:endParaRPr lang="en-GB"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1346386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t;Do not use layouts after this &g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4" y="656825"/>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r>
              <a:rPr lang="en-GB" sz="4400" b="0" i="0" noProof="0" dirty="0">
                <a:solidFill>
                  <a:schemeClr val="bg1"/>
                </a:solidFill>
              </a:rPr>
              <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r>
              <a:rPr lang="en-GB" sz="2800" b="0" noProof="0" dirty="0">
                <a:solidFill>
                  <a:schemeClr val="bg1"/>
                </a:solidFill>
              </a:rPr>
              <a:t/>
            </a:r>
            <a:br>
              <a:rPr lang="en-GB" sz="2800" b="0" noProof="0" dirty="0">
                <a:solidFill>
                  <a:schemeClr val="bg1"/>
                </a:solidFill>
              </a:rPr>
            </a:br>
            <a:r>
              <a:rPr lang="en-GB" sz="2800" b="0" noProof="0" dirty="0">
                <a:solidFill>
                  <a:schemeClr val="bg1"/>
                </a:solidFill>
              </a:rPr>
              <a:t/>
            </a: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5" y="3325227"/>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5"/>
            <a:ext cx="10152347"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5" cy="87716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r>
              <a:rPr lang="en-GB" sz="1600" b="0" noProof="0" dirty="0">
                <a:solidFill>
                  <a:schemeClr val="bg1"/>
                </a:solidFill>
              </a:rPr>
              <a:t/>
            </a:r>
            <a:br>
              <a:rPr lang="en-GB" sz="1600" b="0" noProof="0" dirty="0">
                <a:solidFill>
                  <a:schemeClr val="bg1"/>
                </a:solidFill>
              </a:rPr>
            </a:br>
            <a:endParaRPr lang="en-GB" sz="160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33">
                <a:noFill/>
              </a:defRPr>
            </a:lvl1pPr>
          </a:lstStyle>
          <a:p>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33825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5" name="Diagram 4"/>
          <p:cNvGraphicFramePr/>
          <p:nvPr>
            <p:extLst>
              <p:ext uri="{D42A27DB-BD31-4B8C-83A1-F6EECF244321}">
                <p14:modId xmlns:p14="http://schemas.microsoft.com/office/powerpoint/2010/main" val="615821144"/>
              </p:ext>
            </p:extLst>
          </p:nvPr>
        </p:nvGraphicFramePr>
        <p:xfrm>
          <a:off x="508000" y="762000"/>
          <a:ext cx="6096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a:xfrm>
            <a:off x="6908800" y="1143000"/>
            <a:ext cx="4874003" cy="4038600"/>
          </a:xfrm>
        </p:spPr>
        <p:txBody>
          <a:bodyPr/>
          <a:lstStyle>
            <a:lvl1pPr algn="r">
              <a:defRPr sz="2800"/>
            </a:lvl1pPr>
            <a:lvl2pPr algn="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Slide Number Placeholder 6"/>
          <p:cNvSpPr>
            <a:spLocks noGrp="1"/>
          </p:cNvSpPr>
          <p:nvPr>
            <p:ph type="sldNum" sz="quarter" idx="10"/>
          </p:nvPr>
        </p:nvSpPr>
        <p:spPr/>
        <p:txBody>
          <a:bodyPr/>
          <a:lstStyle>
            <a:lvl1pPr>
              <a:defRPr/>
            </a:lvl1pPr>
          </a:lstStyle>
          <a:p>
            <a:pPr>
              <a:defRPr/>
            </a:pPr>
            <a:fld id="{6BDF357B-7382-42C6-B2AC-8C38929953F9}" type="slidenum">
              <a:rPr lang="en-US"/>
              <a:pPr>
                <a:defRPr/>
              </a:pPr>
              <a:t>‹#›</a:t>
            </a:fld>
            <a:endParaRPr lang="en-US"/>
          </a:p>
        </p:txBody>
      </p:sp>
      <p:sp>
        <p:nvSpPr>
          <p:cNvPr id="8"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71EF5040-83C9-422B-BD6F-E87D87872E73}" type="datetime1">
              <a:rPr lang="en-US" smtClean="0"/>
              <a:t>4/1/2022</a:t>
            </a:fld>
            <a:endParaRPr lang="en-US" dirty="0"/>
          </a:p>
        </p:txBody>
      </p:sp>
    </p:spTree>
    <p:extLst>
      <p:ext uri="{BB962C8B-B14F-4D97-AF65-F5344CB8AC3E}">
        <p14:creationId xmlns:p14="http://schemas.microsoft.com/office/powerpoint/2010/main" val="1859551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P TOC -SlideProof Automatic">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1EEB37D-7200-466D-8126-8B9017DECD8B}"/>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nvGrpSpPr>
          <p:cNvPr id="3" name="SP Agenda Section" hidden="1"/>
          <p:cNvGrpSpPr/>
          <p:nvPr userDrawn="1"/>
        </p:nvGrpSpPr>
        <p:grpSpPr>
          <a:xfrm>
            <a:off x="575959" y="1524462"/>
            <a:ext cx="11048133" cy="369332"/>
            <a:chOff x="1792773" y="2085631"/>
            <a:chExt cx="8649951" cy="369332"/>
          </a:xfrm>
        </p:grpSpPr>
        <p:sp>
          <p:nvSpPr>
            <p:cNvPr id="20" name="Textbox"/>
            <p:cNvSpPr txBox="1">
              <a:spLocks/>
            </p:cNvSpPr>
            <p:nvPr userDrawn="1"/>
          </p:nvSpPr>
          <p:spPr>
            <a:xfrm>
              <a:off x="3278662" y="2085631"/>
              <a:ext cx="6426329" cy="369332"/>
            </a:xfrm>
            <a:prstGeom prst="rect">
              <a:avLst/>
            </a:prstGeom>
            <a:noFill/>
          </p:spPr>
          <p:txBody>
            <a:bodyPr wrap="square" lIns="0" tIns="0" rIns="0" bIns="0" rtlCol="0" anchor="ctr">
              <a:noAutofit/>
            </a:bodyPr>
            <a:lstStyle/>
            <a:p>
              <a:pPr defTabSz="9334033">
                <a:tabLst>
                  <a:tab pos="9511825" algn="l"/>
                </a:tabLst>
              </a:pPr>
              <a:r>
                <a:rPr lang="en-GB" sz="2000" dirty="0">
                  <a:solidFill>
                    <a:schemeClr val="tx1"/>
                  </a:solidFill>
                </a:rPr>
                <a:t>&lt;TEXT&gt;</a:t>
              </a:r>
            </a:p>
          </p:txBody>
        </p:sp>
        <p:sp>
          <p:nvSpPr>
            <p:cNvPr id="21" name="Textbox"/>
            <p:cNvSpPr txBox="1">
              <a:spLocks/>
            </p:cNvSpPr>
            <p:nvPr userDrawn="1"/>
          </p:nvSpPr>
          <p:spPr>
            <a:xfrm>
              <a:off x="1792773" y="2085631"/>
              <a:ext cx="379556" cy="369332"/>
            </a:xfrm>
            <a:prstGeom prst="rect">
              <a:avLst/>
            </a:prstGeom>
            <a:noFill/>
          </p:spPr>
          <p:txBody>
            <a:bodyPr wrap="none" lIns="0" tIns="0" rIns="0" bIns="0" rtlCol="0" anchor="ctr">
              <a:noAutofit/>
            </a:bodyPr>
            <a:lstStyle/>
            <a:p>
              <a:pPr algn="ctr"/>
              <a:r>
                <a:rPr lang="en-GB" sz="2000" dirty="0">
                  <a:solidFill>
                    <a:schemeClr val="tx1"/>
                  </a:solidFill>
                </a:rPr>
                <a:t>&lt;N&gt;</a:t>
              </a:r>
            </a:p>
          </p:txBody>
        </p:sp>
        <p:sp>
          <p:nvSpPr>
            <p:cNvPr id="22" name="Textbox"/>
            <p:cNvSpPr txBox="1">
              <a:spLocks/>
            </p:cNvSpPr>
            <p:nvPr userDrawn="1"/>
          </p:nvSpPr>
          <p:spPr>
            <a:xfrm>
              <a:off x="9817944" y="2085631"/>
              <a:ext cx="624780" cy="369332"/>
            </a:xfrm>
            <a:prstGeom prst="rect">
              <a:avLst/>
            </a:prstGeom>
            <a:noFill/>
          </p:spPr>
          <p:txBody>
            <a:bodyPr wrap="none" lIns="0" tIns="0" rIns="0" bIns="0" rtlCol="0" anchor="ctr">
              <a:noAutofit/>
            </a:bodyPr>
            <a:lstStyle/>
            <a:p>
              <a:pPr algn="r"/>
              <a:r>
                <a:rPr lang="en-GB" sz="2000" dirty="0">
                  <a:solidFill>
                    <a:schemeClr val="tx1"/>
                  </a:solidFill>
                </a:rPr>
                <a:t>&lt;P&gt;</a:t>
              </a:r>
            </a:p>
          </p:txBody>
        </p:sp>
        <p:sp>
          <p:nvSpPr>
            <p:cNvPr id="24" name="Textbox"/>
            <p:cNvSpPr txBox="1">
              <a:spLocks/>
            </p:cNvSpPr>
            <p:nvPr userDrawn="1"/>
          </p:nvSpPr>
          <p:spPr>
            <a:xfrm>
              <a:off x="7768928" y="2085631"/>
              <a:ext cx="1257061" cy="369332"/>
            </a:xfrm>
            <a:prstGeom prst="rect">
              <a:avLst/>
            </a:prstGeom>
            <a:noFill/>
          </p:spPr>
          <p:txBody>
            <a:bodyPr wrap="none" rtlCol="0" anchor="ctr">
              <a:noAutofit/>
            </a:bodyPr>
            <a:lstStyle/>
            <a:p>
              <a:pPr algn="l"/>
              <a:r>
                <a:rPr lang="en-GB" sz="2000" dirty="0">
                  <a:noFill/>
                </a:rPr>
                <a:t>&lt;TIMESLOT&gt;</a:t>
              </a:r>
            </a:p>
          </p:txBody>
        </p:sp>
        <p:sp>
          <p:nvSpPr>
            <p:cNvPr id="28" name="Textbox"/>
            <p:cNvSpPr txBox="1">
              <a:spLocks/>
            </p:cNvSpPr>
            <p:nvPr userDrawn="1"/>
          </p:nvSpPr>
          <p:spPr>
            <a:xfrm>
              <a:off x="5920281" y="2085631"/>
              <a:ext cx="1388067" cy="369332"/>
            </a:xfrm>
            <a:prstGeom prst="rect">
              <a:avLst/>
            </a:prstGeom>
            <a:noFill/>
          </p:spPr>
          <p:txBody>
            <a:bodyPr wrap="none" rtlCol="0" anchor="ctr">
              <a:noAutofit/>
            </a:bodyPr>
            <a:lstStyle/>
            <a:p>
              <a:pPr algn="l"/>
              <a:r>
                <a:rPr lang="en-GB" sz="2000" dirty="0">
                  <a:noFill/>
                </a:rPr>
                <a:t>&lt;RESPONSIBLE&gt;</a:t>
              </a:r>
            </a:p>
          </p:txBody>
        </p:sp>
        <p:sp>
          <p:nvSpPr>
            <p:cNvPr id="29" name="Textbox"/>
            <p:cNvSpPr txBox="1">
              <a:spLocks/>
            </p:cNvSpPr>
            <p:nvPr userDrawn="1"/>
          </p:nvSpPr>
          <p:spPr>
            <a:xfrm>
              <a:off x="8665351" y="2085631"/>
              <a:ext cx="684723" cy="369332"/>
            </a:xfrm>
            <a:prstGeom prst="rect">
              <a:avLst/>
            </a:prstGeom>
            <a:noFill/>
          </p:spPr>
          <p:txBody>
            <a:bodyPr wrap="none" rtlCol="0" anchor="ctr">
              <a:noAutofit/>
            </a:bodyPr>
            <a:lstStyle/>
            <a:p>
              <a:pPr algn="l"/>
              <a:r>
                <a:rPr lang="en-GB" sz="2000" dirty="0">
                  <a:noFill/>
                </a:rPr>
                <a:t>&lt;DURATION&gt;</a:t>
              </a:r>
            </a:p>
          </p:txBody>
        </p:sp>
      </p:grpSp>
      <p:grpSp>
        <p:nvGrpSpPr>
          <p:cNvPr id="4" name="SP Agenda Section Highlight" hidden="1"/>
          <p:cNvGrpSpPr>
            <a:grpSpLocks/>
          </p:cNvGrpSpPr>
          <p:nvPr userDrawn="1"/>
        </p:nvGrpSpPr>
        <p:grpSpPr>
          <a:xfrm>
            <a:off x="575712" y="1908095"/>
            <a:ext cx="11035488" cy="369332"/>
            <a:chOff x="1792768" y="2616963"/>
            <a:chExt cx="8650728" cy="369332"/>
          </a:xfrm>
          <a:noFill/>
        </p:grpSpPr>
        <p:sp>
          <p:nvSpPr>
            <p:cNvPr id="32" name="Textbox"/>
            <p:cNvSpPr txBox="1">
              <a:spLocks/>
            </p:cNvSpPr>
            <p:nvPr userDrawn="1"/>
          </p:nvSpPr>
          <p:spPr>
            <a:xfrm>
              <a:off x="3281438" y="2616963"/>
              <a:ext cx="6433325" cy="369332"/>
            </a:xfrm>
            <a:prstGeom prst="rect">
              <a:avLst/>
            </a:prstGeom>
            <a:grpFill/>
          </p:spPr>
          <p:txBody>
            <a:bodyPr wrap="square" lIns="0" tIns="0" rIns="0" bIns="0" rtlCol="0" anchor="ctr">
              <a:noAutofit/>
            </a:bodyPr>
            <a:lstStyle/>
            <a:p>
              <a:pPr defTabSz="9334033">
                <a:tabLst>
                  <a:tab pos="9511825" algn="l"/>
                </a:tabLst>
              </a:pPr>
              <a:r>
                <a:rPr lang="en-GB" sz="2000" b="0" dirty="0">
                  <a:solidFill>
                    <a:schemeClr val="tx1"/>
                  </a:solidFill>
                </a:rPr>
                <a:t>&lt;TEXT&gt;</a:t>
              </a:r>
            </a:p>
          </p:txBody>
        </p:sp>
        <p:sp>
          <p:nvSpPr>
            <p:cNvPr id="33" name="Textbox"/>
            <p:cNvSpPr txBox="1">
              <a:spLocks/>
            </p:cNvSpPr>
            <p:nvPr userDrawn="1"/>
          </p:nvSpPr>
          <p:spPr>
            <a:xfrm>
              <a:off x="1792768" y="2616963"/>
              <a:ext cx="379556" cy="369332"/>
            </a:xfrm>
            <a:prstGeom prst="rect">
              <a:avLst/>
            </a:prstGeom>
            <a:grpFill/>
          </p:spPr>
          <p:txBody>
            <a:bodyPr wrap="none" lIns="0" tIns="0" rIns="0" bIns="0" rtlCol="0" anchor="ctr">
              <a:noAutofit/>
            </a:bodyPr>
            <a:lstStyle/>
            <a:p>
              <a:pPr algn="ctr"/>
              <a:r>
                <a:rPr lang="en-GB" sz="2000" b="0" dirty="0">
                  <a:solidFill>
                    <a:schemeClr val="tx1"/>
                  </a:solidFill>
                </a:rPr>
                <a:t>&lt;N&gt;</a:t>
              </a:r>
            </a:p>
          </p:txBody>
        </p:sp>
        <p:sp>
          <p:nvSpPr>
            <p:cNvPr id="34" name="Textbox"/>
            <p:cNvSpPr txBox="1">
              <a:spLocks/>
            </p:cNvSpPr>
            <p:nvPr userDrawn="1"/>
          </p:nvSpPr>
          <p:spPr>
            <a:xfrm>
              <a:off x="9817944" y="2616963"/>
              <a:ext cx="625552" cy="369332"/>
            </a:xfrm>
            <a:prstGeom prst="rect">
              <a:avLst/>
            </a:prstGeom>
            <a:grpFill/>
          </p:spPr>
          <p:txBody>
            <a:bodyPr wrap="none" lIns="0" tIns="0" rIns="0" bIns="0" rtlCol="0" anchor="ctr">
              <a:noAutofit/>
            </a:bodyPr>
            <a:lstStyle/>
            <a:p>
              <a:pPr algn="r"/>
              <a:r>
                <a:rPr lang="en-GB" sz="2000" b="0" dirty="0">
                  <a:solidFill>
                    <a:schemeClr val="tx1"/>
                  </a:solidFill>
                </a:rPr>
                <a:t>&lt;P&gt;</a:t>
              </a:r>
            </a:p>
          </p:txBody>
        </p:sp>
        <p:sp>
          <p:nvSpPr>
            <p:cNvPr id="35" name="Textbox"/>
            <p:cNvSpPr txBox="1">
              <a:spLocks/>
            </p:cNvSpPr>
            <p:nvPr userDrawn="1"/>
          </p:nvSpPr>
          <p:spPr>
            <a:xfrm>
              <a:off x="7776308" y="2616963"/>
              <a:ext cx="1257061" cy="369332"/>
            </a:xfrm>
            <a:prstGeom prst="rect">
              <a:avLst/>
            </a:prstGeom>
            <a:grpFill/>
          </p:spPr>
          <p:txBody>
            <a:bodyPr wrap="none" rtlCol="0" anchor="ctr">
              <a:noAutofit/>
            </a:bodyPr>
            <a:lstStyle/>
            <a:p>
              <a:pPr algn="l"/>
              <a:r>
                <a:rPr lang="en-GB" sz="2000" b="0" dirty="0">
                  <a:noFill/>
                </a:rPr>
                <a:t>&lt;TIMESLOT&gt;</a:t>
              </a:r>
            </a:p>
          </p:txBody>
        </p:sp>
        <p:sp>
          <p:nvSpPr>
            <p:cNvPr id="36" name="Textbox"/>
            <p:cNvSpPr txBox="1">
              <a:spLocks/>
            </p:cNvSpPr>
            <p:nvPr userDrawn="1"/>
          </p:nvSpPr>
          <p:spPr>
            <a:xfrm>
              <a:off x="5926850" y="2616963"/>
              <a:ext cx="1388067" cy="369332"/>
            </a:xfrm>
            <a:prstGeom prst="rect">
              <a:avLst/>
            </a:prstGeom>
            <a:grpFill/>
          </p:spPr>
          <p:txBody>
            <a:bodyPr wrap="none" rtlCol="0" anchor="ctr">
              <a:noAutofit/>
            </a:bodyPr>
            <a:lstStyle/>
            <a:p>
              <a:pPr algn="l"/>
              <a:r>
                <a:rPr lang="en-GB" sz="2000" b="0" dirty="0">
                  <a:noFill/>
                </a:rPr>
                <a:t>&lt;RESPONSIBLE&gt;</a:t>
              </a:r>
            </a:p>
          </p:txBody>
        </p:sp>
        <p:sp>
          <p:nvSpPr>
            <p:cNvPr id="37" name="Textbox"/>
            <p:cNvSpPr txBox="1">
              <a:spLocks/>
            </p:cNvSpPr>
            <p:nvPr userDrawn="1"/>
          </p:nvSpPr>
          <p:spPr>
            <a:xfrm>
              <a:off x="8673839" y="2616963"/>
              <a:ext cx="684723" cy="369332"/>
            </a:xfrm>
            <a:prstGeom prst="rect">
              <a:avLst/>
            </a:prstGeom>
            <a:grpFill/>
          </p:spPr>
          <p:txBody>
            <a:bodyPr wrap="none" rtlCol="0" anchor="ctr">
              <a:noAutofit/>
            </a:bodyPr>
            <a:lstStyle/>
            <a:p>
              <a:pPr algn="l"/>
              <a:r>
                <a:rPr lang="en-GB" sz="2000" b="0" dirty="0">
                  <a:noFill/>
                </a:rPr>
                <a:t>&lt;DURATION&gt;</a:t>
              </a:r>
            </a:p>
          </p:txBody>
        </p:sp>
      </p:grpSp>
      <p:grpSp>
        <p:nvGrpSpPr>
          <p:cNvPr id="8" name="SP Agenda Subsection" hidden="1"/>
          <p:cNvGrpSpPr>
            <a:grpSpLocks/>
          </p:cNvGrpSpPr>
          <p:nvPr userDrawn="1"/>
        </p:nvGrpSpPr>
        <p:grpSpPr>
          <a:xfrm>
            <a:off x="575736" y="2285462"/>
            <a:ext cx="11036669" cy="369332"/>
            <a:chOff x="2261179" y="3155687"/>
            <a:chExt cx="8173718" cy="369332"/>
          </a:xfrm>
        </p:grpSpPr>
        <p:sp>
          <p:nvSpPr>
            <p:cNvPr id="39" name="Textbox"/>
            <p:cNvSpPr txBox="1">
              <a:spLocks/>
            </p:cNvSpPr>
            <p:nvPr userDrawn="1"/>
          </p:nvSpPr>
          <p:spPr>
            <a:xfrm>
              <a:off x="3667612" y="3155687"/>
              <a:ext cx="6077933" cy="369332"/>
            </a:xfrm>
            <a:prstGeom prst="rect">
              <a:avLst/>
            </a:prstGeom>
            <a:noFill/>
          </p:spPr>
          <p:txBody>
            <a:bodyPr wrap="square" lIns="0" tIns="0" rIns="0" bIns="0" rtlCol="0" anchor="ctr">
              <a:noAutofit/>
            </a:bodyPr>
            <a:lstStyle/>
            <a:p>
              <a:pPr defTabSz="9334033">
                <a:tabLst>
                  <a:tab pos="9511825" algn="l"/>
                </a:tabLst>
              </a:pPr>
              <a:r>
                <a:rPr lang="en-GB" sz="2000" dirty="0">
                  <a:solidFill>
                    <a:schemeClr val="tx1"/>
                  </a:solidFill>
                </a:rPr>
                <a:t>&lt;TEXT&gt;</a:t>
              </a:r>
            </a:p>
          </p:txBody>
        </p:sp>
        <p:sp>
          <p:nvSpPr>
            <p:cNvPr id="40" name="Textbox"/>
            <p:cNvSpPr txBox="1">
              <a:spLocks/>
            </p:cNvSpPr>
            <p:nvPr userDrawn="1"/>
          </p:nvSpPr>
          <p:spPr>
            <a:xfrm>
              <a:off x="2261179" y="3155687"/>
              <a:ext cx="379556" cy="369332"/>
            </a:xfrm>
            <a:prstGeom prst="rect">
              <a:avLst/>
            </a:prstGeom>
            <a:noFill/>
          </p:spPr>
          <p:txBody>
            <a:bodyPr wrap="none" lIns="0" tIns="0" rIns="0" bIns="0" rtlCol="0" anchor="ctr">
              <a:noAutofit/>
            </a:bodyPr>
            <a:lstStyle/>
            <a:p>
              <a:pPr algn="ctr"/>
              <a:r>
                <a:rPr lang="en-GB" sz="2000" dirty="0">
                  <a:solidFill>
                    <a:schemeClr val="tx1"/>
                  </a:solidFill>
                </a:rPr>
                <a:t>&lt;N&gt;</a:t>
              </a:r>
            </a:p>
          </p:txBody>
        </p:sp>
        <p:sp>
          <p:nvSpPr>
            <p:cNvPr id="41" name="Textbox"/>
            <p:cNvSpPr txBox="1">
              <a:spLocks/>
            </p:cNvSpPr>
            <p:nvPr userDrawn="1"/>
          </p:nvSpPr>
          <p:spPr>
            <a:xfrm>
              <a:off x="9843902" y="3155687"/>
              <a:ext cx="590995" cy="369332"/>
            </a:xfrm>
            <a:prstGeom prst="rect">
              <a:avLst/>
            </a:prstGeom>
            <a:noFill/>
          </p:spPr>
          <p:txBody>
            <a:bodyPr wrap="none" lIns="0" tIns="0" rIns="0" bIns="0" rtlCol="0" anchor="ctr">
              <a:noAutofit/>
            </a:bodyPr>
            <a:lstStyle/>
            <a:p>
              <a:pPr algn="r"/>
              <a:r>
                <a:rPr lang="en-GB" sz="2000" dirty="0">
                  <a:solidFill>
                    <a:schemeClr val="tx1"/>
                  </a:solidFill>
                </a:rPr>
                <a:t>&lt;P&gt;</a:t>
              </a:r>
            </a:p>
          </p:txBody>
        </p:sp>
        <p:sp>
          <p:nvSpPr>
            <p:cNvPr id="42" name="Textbox"/>
            <p:cNvSpPr txBox="1">
              <a:spLocks/>
            </p:cNvSpPr>
            <p:nvPr userDrawn="1"/>
          </p:nvSpPr>
          <p:spPr>
            <a:xfrm>
              <a:off x="7914175" y="3155687"/>
              <a:ext cx="1257061" cy="369332"/>
            </a:xfrm>
            <a:prstGeom prst="rect">
              <a:avLst/>
            </a:prstGeom>
            <a:noFill/>
          </p:spPr>
          <p:txBody>
            <a:bodyPr wrap="none" rtlCol="0" anchor="ctr">
              <a:noAutofit/>
            </a:bodyPr>
            <a:lstStyle/>
            <a:p>
              <a:pPr algn="l"/>
              <a:r>
                <a:rPr lang="en-GB" sz="2000" dirty="0">
                  <a:noFill/>
                </a:rPr>
                <a:t>&lt;TIMESLOT&gt;</a:t>
              </a:r>
            </a:p>
          </p:txBody>
        </p:sp>
        <p:sp>
          <p:nvSpPr>
            <p:cNvPr id="43" name="Textbox"/>
            <p:cNvSpPr txBox="1">
              <a:spLocks/>
            </p:cNvSpPr>
            <p:nvPr userDrawn="1"/>
          </p:nvSpPr>
          <p:spPr>
            <a:xfrm>
              <a:off x="6166884" y="3155687"/>
              <a:ext cx="1388067" cy="369332"/>
            </a:xfrm>
            <a:prstGeom prst="rect">
              <a:avLst/>
            </a:prstGeom>
            <a:noFill/>
          </p:spPr>
          <p:txBody>
            <a:bodyPr wrap="none" rtlCol="0" anchor="ctr">
              <a:noAutofit/>
            </a:bodyPr>
            <a:lstStyle/>
            <a:p>
              <a:pPr algn="l"/>
              <a:r>
                <a:rPr lang="en-GB" sz="2000" dirty="0">
                  <a:noFill/>
                </a:rPr>
                <a:t>&lt;RESPONSIBLE&gt;</a:t>
              </a:r>
            </a:p>
          </p:txBody>
        </p:sp>
        <p:sp>
          <p:nvSpPr>
            <p:cNvPr id="44" name="Textbox"/>
            <p:cNvSpPr txBox="1">
              <a:spLocks/>
            </p:cNvSpPr>
            <p:nvPr userDrawn="1"/>
          </p:nvSpPr>
          <p:spPr>
            <a:xfrm>
              <a:off x="8762124" y="3155687"/>
              <a:ext cx="684723" cy="369332"/>
            </a:xfrm>
            <a:prstGeom prst="rect">
              <a:avLst/>
            </a:prstGeom>
            <a:noFill/>
          </p:spPr>
          <p:txBody>
            <a:bodyPr wrap="none" rtlCol="0" anchor="ctr">
              <a:noAutofit/>
            </a:bodyPr>
            <a:lstStyle/>
            <a:p>
              <a:pPr algn="l"/>
              <a:r>
                <a:rPr lang="en-GB" sz="2000" dirty="0">
                  <a:noFill/>
                </a:rPr>
                <a:t>&lt;DURATION&gt;</a:t>
              </a:r>
            </a:p>
          </p:txBody>
        </p:sp>
      </p:grpSp>
      <p:grpSp>
        <p:nvGrpSpPr>
          <p:cNvPr id="9" name="SP Agenda Subsection Highlight" hidden="1"/>
          <p:cNvGrpSpPr>
            <a:grpSpLocks/>
          </p:cNvGrpSpPr>
          <p:nvPr userDrawn="1"/>
        </p:nvGrpSpPr>
        <p:grpSpPr>
          <a:xfrm>
            <a:off x="575733" y="2665959"/>
            <a:ext cx="11036671" cy="369332"/>
            <a:chOff x="2261179" y="3694411"/>
            <a:chExt cx="8173718" cy="369332"/>
          </a:xfrm>
          <a:noFill/>
        </p:grpSpPr>
        <p:sp>
          <p:nvSpPr>
            <p:cNvPr id="46" name="Textbox"/>
            <p:cNvSpPr txBox="1">
              <a:spLocks/>
            </p:cNvSpPr>
            <p:nvPr userDrawn="1"/>
          </p:nvSpPr>
          <p:spPr>
            <a:xfrm>
              <a:off x="3667612" y="3694411"/>
              <a:ext cx="6077933" cy="369332"/>
            </a:xfrm>
            <a:prstGeom prst="rect">
              <a:avLst/>
            </a:prstGeom>
            <a:grpFill/>
          </p:spPr>
          <p:txBody>
            <a:bodyPr wrap="square" lIns="0" tIns="0" rIns="0" bIns="0" rtlCol="0" anchor="ctr">
              <a:noAutofit/>
            </a:bodyPr>
            <a:lstStyle/>
            <a:p>
              <a:pPr defTabSz="9334033">
                <a:tabLst>
                  <a:tab pos="9511825" algn="l"/>
                </a:tabLst>
              </a:pPr>
              <a:r>
                <a:rPr lang="en-GB" sz="2000" b="0" dirty="0">
                  <a:solidFill>
                    <a:schemeClr val="tx1"/>
                  </a:solidFill>
                </a:rPr>
                <a:t>&lt;TEXT&gt;</a:t>
              </a:r>
            </a:p>
          </p:txBody>
        </p:sp>
        <p:sp>
          <p:nvSpPr>
            <p:cNvPr id="47" name="Textbox"/>
            <p:cNvSpPr txBox="1">
              <a:spLocks/>
            </p:cNvSpPr>
            <p:nvPr userDrawn="1"/>
          </p:nvSpPr>
          <p:spPr>
            <a:xfrm>
              <a:off x="2261179" y="3694411"/>
              <a:ext cx="379556" cy="369332"/>
            </a:xfrm>
            <a:prstGeom prst="rect">
              <a:avLst/>
            </a:prstGeom>
            <a:grpFill/>
          </p:spPr>
          <p:txBody>
            <a:bodyPr wrap="none" lIns="0" tIns="0" rIns="0" bIns="0" rtlCol="0" anchor="ctr">
              <a:noAutofit/>
            </a:bodyPr>
            <a:lstStyle/>
            <a:p>
              <a:pPr algn="ctr"/>
              <a:r>
                <a:rPr lang="en-GB" sz="2000" b="0" dirty="0">
                  <a:solidFill>
                    <a:schemeClr val="tx1"/>
                  </a:solidFill>
                </a:rPr>
                <a:t>&lt;N&gt;</a:t>
              </a:r>
            </a:p>
          </p:txBody>
        </p:sp>
        <p:sp>
          <p:nvSpPr>
            <p:cNvPr id="48" name="Textbox"/>
            <p:cNvSpPr txBox="1">
              <a:spLocks/>
            </p:cNvSpPr>
            <p:nvPr userDrawn="1"/>
          </p:nvSpPr>
          <p:spPr>
            <a:xfrm>
              <a:off x="9843902" y="3694411"/>
              <a:ext cx="590995" cy="369332"/>
            </a:xfrm>
            <a:prstGeom prst="rect">
              <a:avLst/>
            </a:prstGeom>
            <a:grpFill/>
          </p:spPr>
          <p:txBody>
            <a:bodyPr wrap="none" lIns="0" tIns="0" rIns="0" bIns="0" rtlCol="0" anchor="ctr">
              <a:noAutofit/>
            </a:bodyPr>
            <a:lstStyle/>
            <a:p>
              <a:pPr algn="r"/>
              <a:r>
                <a:rPr lang="en-GB" sz="2000" b="0" dirty="0">
                  <a:solidFill>
                    <a:schemeClr val="tx1"/>
                  </a:solidFill>
                </a:rPr>
                <a:t>&lt;P&gt;</a:t>
              </a:r>
            </a:p>
          </p:txBody>
        </p:sp>
        <p:sp>
          <p:nvSpPr>
            <p:cNvPr id="49" name="Textbox"/>
            <p:cNvSpPr txBox="1">
              <a:spLocks/>
            </p:cNvSpPr>
            <p:nvPr userDrawn="1"/>
          </p:nvSpPr>
          <p:spPr>
            <a:xfrm>
              <a:off x="7914175" y="3694411"/>
              <a:ext cx="1257061" cy="369332"/>
            </a:xfrm>
            <a:prstGeom prst="rect">
              <a:avLst/>
            </a:prstGeom>
            <a:grpFill/>
          </p:spPr>
          <p:txBody>
            <a:bodyPr wrap="none" rtlCol="0" anchor="ctr">
              <a:noAutofit/>
            </a:bodyPr>
            <a:lstStyle/>
            <a:p>
              <a:pPr algn="l"/>
              <a:r>
                <a:rPr lang="en-GB" sz="2000" b="0" dirty="0">
                  <a:noFill/>
                </a:rPr>
                <a:t>&lt;TIMESLOT&gt;</a:t>
              </a:r>
            </a:p>
          </p:txBody>
        </p:sp>
        <p:sp>
          <p:nvSpPr>
            <p:cNvPr id="50" name="Textbox"/>
            <p:cNvSpPr txBox="1">
              <a:spLocks/>
            </p:cNvSpPr>
            <p:nvPr userDrawn="1"/>
          </p:nvSpPr>
          <p:spPr>
            <a:xfrm>
              <a:off x="6166886" y="3694411"/>
              <a:ext cx="1388067" cy="369332"/>
            </a:xfrm>
            <a:prstGeom prst="rect">
              <a:avLst/>
            </a:prstGeom>
            <a:grpFill/>
          </p:spPr>
          <p:txBody>
            <a:bodyPr wrap="none" rtlCol="0" anchor="ctr">
              <a:noAutofit/>
            </a:bodyPr>
            <a:lstStyle/>
            <a:p>
              <a:pPr algn="l"/>
              <a:r>
                <a:rPr lang="en-GB" sz="2000" b="0" dirty="0">
                  <a:noFill/>
                </a:rPr>
                <a:t>&lt;RESPONSIBLE&gt;</a:t>
              </a:r>
            </a:p>
          </p:txBody>
        </p:sp>
        <p:sp>
          <p:nvSpPr>
            <p:cNvPr id="51" name="Textbox"/>
            <p:cNvSpPr txBox="1">
              <a:spLocks/>
            </p:cNvSpPr>
            <p:nvPr userDrawn="1"/>
          </p:nvSpPr>
          <p:spPr>
            <a:xfrm>
              <a:off x="8762125" y="3694411"/>
              <a:ext cx="684723" cy="369332"/>
            </a:xfrm>
            <a:prstGeom prst="rect">
              <a:avLst/>
            </a:prstGeom>
            <a:grpFill/>
          </p:spPr>
          <p:txBody>
            <a:bodyPr wrap="none" rtlCol="0" anchor="ctr">
              <a:noAutofit/>
            </a:bodyPr>
            <a:lstStyle/>
            <a:p>
              <a:pPr algn="l"/>
              <a:r>
                <a:rPr lang="en-GB" sz="2000" b="0" dirty="0">
                  <a:noFill/>
                </a:rPr>
                <a:t>&lt;DURATION&gt;</a:t>
              </a:r>
            </a:p>
          </p:txBody>
        </p:sp>
      </p:grpSp>
      <p:sp>
        <p:nvSpPr>
          <p:cNvPr id="2" name="Title 1">
            <a:extLst>
              <a:ext uri="{FF2B5EF4-FFF2-40B4-BE49-F238E27FC236}">
                <a16:creationId xmlns:a16="http://schemas.microsoft.com/office/drawing/2014/main" id="{D9165E74-A6E6-40F4-946C-FFD2950A9E2B}"/>
              </a:ext>
            </a:extLst>
          </p:cNvPr>
          <p:cNvSpPr>
            <a:spLocks noGrp="1"/>
          </p:cNvSpPr>
          <p:nvPr>
            <p:ph type="title" idx="14" hasCustomPrompt="1"/>
          </p:nvPr>
        </p:nvSpPr>
        <p:spPr/>
        <p:txBody>
          <a:bodyPr/>
          <a:lstStyle>
            <a:lvl1pPr>
              <a:defRPr sz="5400">
                <a:solidFill>
                  <a:schemeClr val="tx1"/>
                </a:solidFill>
              </a:defRPr>
            </a:lvl1pPr>
          </a:lstStyle>
          <a:p>
            <a:r>
              <a:rPr lang="en-GB" dirty="0"/>
              <a:t>Agenda</a:t>
            </a:r>
          </a:p>
        </p:txBody>
      </p:sp>
      <p:sp>
        <p:nvSpPr>
          <p:cNvPr id="5" name="Date Placeholder 4">
            <a:extLst>
              <a:ext uri="{FF2B5EF4-FFF2-40B4-BE49-F238E27FC236}">
                <a16:creationId xmlns:a16="http://schemas.microsoft.com/office/drawing/2014/main" id="{902E2347-D054-4BE1-B696-594B5B14D496}"/>
              </a:ext>
            </a:extLst>
          </p:cNvPr>
          <p:cNvSpPr>
            <a:spLocks noGrp="1"/>
          </p:cNvSpPr>
          <p:nvPr>
            <p:ph type="dt" sz="half" idx="15"/>
          </p:nvPr>
        </p:nvSpPr>
        <p:spPr/>
        <p:txBody>
          <a:bodyPr/>
          <a:lstStyle/>
          <a:p>
            <a:pPr>
              <a:lnSpc>
                <a:spcPct val="95000"/>
              </a:lnSpc>
            </a:pPr>
            <a:endParaRPr lang="en-GB" dirty="0"/>
          </a:p>
        </p:txBody>
      </p:sp>
      <p:sp>
        <p:nvSpPr>
          <p:cNvPr id="6" name="Footer Placeholder 5">
            <a:extLst>
              <a:ext uri="{FF2B5EF4-FFF2-40B4-BE49-F238E27FC236}">
                <a16:creationId xmlns:a16="http://schemas.microsoft.com/office/drawing/2014/main" id="{731AE4B4-561D-4BE3-9774-6EED273A0A28}"/>
              </a:ext>
            </a:extLst>
          </p:cNvPr>
          <p:cNvSpPr>
            <a:spLocks noGrp="1"/>
          </p:cNvSpPr>
          <p:nvPr>
            <p:ph type="ftr" sz="quarter" idx="16"/>
          </p:nvPr>
        </p:nvSpPr>
        <p:spPr/>
        <p:txBody>
          <a:bodyPr/>
          <a:lstStyle/>
          <a:p>
            <a:pPr>
              <a:lnSpc>
                <a:spcPct val="95000"/>
              </a:lnSpc>
            </a:pPr>
            <a:endParaRPr lang="en-GB" dirty="0"/>
          </a:p>
        </p:txBody>
      </p:sp>
      <p:pic>
        <p:nvPicPr>
          <p:cNvPr id="53" name="Logo">
            <a:extLst>
              <a:ext uri="{FF2B5EF4-FFF2-40B4-BE49-F238E27FC236}">
                <a16:creationId xmlns:a16="http://schemas.microsoft.com/office/drawing/2014/main" id="{9209CACE-99A8-4426-9195-5179941423B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54" name="Slide Number Placeholder 5 (FAST)">
            <a:extLst>
              <a:ext uri="{FF2B5EF4-FFF2-40B4-BE49-F238E27FC236}">
                <a16:creationId xmlns:a16="http://schemas.microsoft.com/office/drawing/2014/main" id="{0EE03122-080A-448B-8ECB-6C5DA2A8E4B6}"/>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8862596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P Divider - SlideProof Automatic">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C75C55-8251-4D96-98FF-6B0D5D924280}"/>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77852" y="1540153"/>
            <a:ext cx="11251749" cy="369332"/>
            <a:chOff x="1830131" y="2085631"/>
            <a:chExt cx="6631327"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863041" y="2085631"/>
              <a:ext cx="5598417" cy="369332"/>
            </a:xfrm>
            <a:prstGeom prst="rect">
              <a:avLst/>
            </a:prstGeom>
            <a:noFill/>
          </p:spPr>
          <p:txBody>
            <a:bodyPr wrap="square" lIns="0" tIns="0" rIns="0" bIns="0" rtlCol="0" anchor="ctr">
              <a:noAutofit/>
            </a:bodyPr>
            <a:lstStyle/>
            <a:p>
              <a:pPr algn="l" defTabSz="9334033">
                <a:tabLst>
                  <a:tab pos="9511825" algn="l"/>
                </a:tabLst>
              </a:pPr>
              <a:r>
                <a:rPr lang="en-GB" sz="5400" b="0"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830131" y="2085631"/>
              <a:ext cx="251165" cy="369332"/>
            </a:xfrm>
            <a:prstGeom prst="rect">
              <a:avLst/>
            </a:prstGeom>
            <a:noFill/>
          </p:spPr>
          <p:txBody>
            <a:bodyPr wrap="none" lIns="0" tIns="0" rIns="0" bIns="0" rtlCol="0" anchor="ctr">
              <a:noAutofit/>
            </a:bodyPr>
            <a:lstStyle/>
            <a:p>
              <a:pPr algn="l"/>
              <a:r>
                <a:rPr lang="en-GB" sz="5400" b="0"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5400" b="0" dirty="0">
                  <a:solidFill>
                    <a:srgbClr val="000000">
                      <a:alpha val="0"/>
                    </a:srgbClr>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5400" b="0" dirty="0">
                  <a:solidFill>
                    <a:srgbClr val="000000">
                      <a:alpha val="0"/>
                    </a:srgbClr>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5400" b="0" dirty="0">
                  <a:solidFill>
                    <a:srgbClr val="000000">
                      <a:alpha val="0"/>
                    </a:srgbClr>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54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173365" y="2285419"/>
            <a:ext cx="10656232" cy="369332"/>
            <a:chOff x="2070583" y="2085631"/>
            <a:chExt cx="6390874"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3027181" y="2085631"/>
              <a:ext cx="5434276" cy="369332"/>
            </a:xfrm>
            <a:prstGeom prst="rect">
              <a:avLst/>
            </a:prstGeom>
            <a:noFill/>
          </p:spPr>
          <p:txBody>
            <a:bodyPr wrap="square" lIns="0" tIns="0" rIns="0" bIns="0" rtlCol="0" anchor="ctr">
              <a:noAutofit/>
            </a:bodyPr>
            <a:lstStyle/>
            <a:p>
              <a:pPr defTabSz="9334033">
                <a:tabLst>
                  <a:tab pos="9511825" algn="l"/>
                </a:tabLst>
              </a:pPr>
              <a:r>
                <a:rPr lang="en-GB" sz="3600" b="0"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2070583" y="2085631"/>
              <a:ext cx="379556" cy="369332"/>
            </a:xfrm>
            <a:prstGeom prst="rect">
              <a:avLst/>
            </a:prstGeom>
            <a:noFill/>
          </p:spPr>
          <p:txBody>
            <a:bodyPr wrap="none" lIns="0" tIns="0" rIns="0" bIns="0" rtlCol="0" anchor="ctr">
              <a:noAutofit/>
            </a:bodyPr>
            <a:lstStyle/>
            <a:p>
              <a:pPr algn="l"/>
              <a:r>
                <a:rPr lang="en-GB" sz="3600" b="0"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5400" b="0" dirty="0">
                  <a:solidFill>
                    <a:srgbClr val="000000">
                      <a:alpha val="0"/>
                    </a:srgbClr>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5400" b="0" dirty="0">
                  <a:solidFill>
                    <a:srgbClr val="000000">
                      <a:alpha val="0"/>
                    </a:srgbClr>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5400" b="0" dirty="0">
                  <a:solidFill>
                    <a:srgbClr val="000000">
                      <a:alpha val="0"/>
                    </a:srgbClr>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5400" b="0" dirty="0">
                  <a:solidFill>
                    <a:srgbClr val="000000">
                      <a:alpha val="0"/>
                    </a:srgbClr>
                  </a:solidFill>
                </a:rPr>
                <a:t>&lt;DURATION&gt;</a:t>
              </a:r>
            </a:p>
          </p:txBody>
        </p:sp>
      </p:grpSp>
      <p:sp>
        <p:nvSpPr>
          <p:cNvPr id="2" name="Date Placeholder 1">
            <a:extLst>
              <a:ext uri="{FF2B5EF4-FFF2-40B4-BE49-F238E27FC236}">
                <a16:creationId xmlns:a16="http://schemas.microsoft.com/office/drawing/2014/main" id="{FDE03093-7FDA-45E2-9ECD-2DB190A59F11}"/>
              </a:ext>
            </a:extLst>
          </p:cNvPr>
          <p:cNvSpPr>
            <a:spLocks noGrp="1"/>
          </p:cNvSpPr>
          <p:nvPr>
            <p:ph type="dt" sz="half" idx="10"/>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F317EF7F-6E87-4AD5-9A77-ACDC47ED862D}"/>
              </a:ext>
            </a:extLst>
          </p:cNvPr>
          <p:cNvSpPr>
            <a:spLocks noGrp="1"/>
          </p:cNvSpPr>
          <p:nvPr>
            <p:ph type="ftr" sz="quarter" idx="11"/>
          </p:nvPr>
        </p:nvSpPr>
        <p:spPr/>
        <p:txBody>
          <a:bodyPr/>
          <a:lstStyle/>
          <a:p>
            <a:pPr>
              <a:lnSpc>
                <a:spcPct val="95000"/>
              </a:lnSpc>
            </a:pPr>
            <a:endParaRPr lang="en-GB" dirty="0"/>
          </a:p>
        </p:txBody>
      </p:sp>
      <p:pic>
        <p:nvPicPr>
          <p:cNvPr id="21" name="Logo">
            <a:extLst>
              <a:ext uri="{FF2B5EF4-FFF2-40B4-BE49-F238E27FC236}">
                <a16:creationId xmlns:a16="http://schemas.microsoft.com/office/drawing/2014/main" id="{B7FB6307-7921-4F62-9567-7CE4D5ED6DF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1126400" y="6419744"/>
            <a:ext cx="489600" cy="133888"/>
          </a:xfrm>
          <a:prstGeom prst="rect">
            <a:avLst/>
          </a:prstGeom>
        </p:spPr>
      </p:pic>
      <p:sp>
        <p:nvSpPr>
          <p:cNvPr id="22" name="Slide Number Placeholder 5 (FAST)">
            <a:extLst>
              <a:ext uri="{FF2B5EF4-FFF2-40B4-BE49-F238E27FC236}">
                <a16:creationId xmlns:a16="http://schemas.microsoft.com/office/drawing/2014/main" id="{4C3C721D-4D46-4B5F-9280-22EBC4B4C94E}"/>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859275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8553"/>
            <a:ext cx="10972800" cy="4120896"/>
          </a:xfrm>
          <a:prstGeom prst="rect">
            <a:avLst/>
          </a:prstGeom>
        </p:spPr>
        <p:txBody>
          <a:bodyPr/>
          <a:lstStyle>
            <a:lvl1pPr marL="300579" indent="-300579">
              <a:buFont typeface="Arial" panose="020B0604020202020204" pitchFamily="34" charset="0"/>
              <a:buChar char="•"/>
              <a:defRPr/>
            </a:lvl1pPr>
            <a:lvl2pPr marL="615977" indent="-315397">
              <a:buFont typeface="Arial" panose="020B0604020202020204" pitchFamily="34" charset="0"/>
              <a:buChar char="‒"/>
              <a:defRPr/>
            </a:lvl2pPr>
            <a:lvl3pPr marL="918674" indent="-302696">
              <a:buFont typeface="Wingdings" panose="05000000000000000000" pitchFamily="2" charset="2"/>
              <a:buChar char="§"/>
              <a:defRPr/>
            </a:lvl3pPr>
            <a:lvl4pPr marL="1219255" indent="-300579">
              <a:buFont typeface="Arial" panose="020B0604020202020204" pitchFamily="34" charset="0"/>
              <a:buChar char="•"/>
              <a:defRPr sz="1867"/>
            </a:lvl4pPr>
            <a:lvl5pPr marL="1532534" indent="-313280">
              <a:buClrTx/>
              <a:buFont typeface="Arial" panose="020B0604020202020204" pitchFamily="34" charset="0"/>
              <a:buChar char="‒"/>
              <a:defRPr sz="1867" baseline="0">
                <a:solidFill>
                  <a:schemeClr val="tx1"/>
                </a:solidFill>
                <a:latin typeface="+mn-lt"/>
              </a:defRPr>
            </a:lvl5pPr>
            <a:lvl6pPr marL="1530416" indent="0">
              <a:buClrTx/>
              <a:buFont typeface="Wingdings" panose="05000000000000000000" pitchFamily="2" charset="2"/>
              <a:buNone/>
              <a:defRPr sz="1867">
                <a:solidFill>
                  <a:schemeClr val="tx1"/>
                </a:solidFill>
                <a:latin typeface="+mn-lt"/>
              </a:defRPr>
            </a:lvl6pPr>
            <a:lvl7pPr marL="3951991" indent="0">
              <a:buNone/>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a:p>
            <a:pPr lvl="5"/>
            <a:endParaRPr lang="en-US" dirty="0"/>
          </a:p>
        </p:txBody>
      </p:sp>
      <p:sp>
        <p:nvSpPr>
          <p:cNvPr id="19" name="Footer Placeholder 18"/>
          <p:cNvSpPr>
            <a:spLocks noGrp="1"/>
          </p:cNvSpPr>
          <p:nvPr>
            <p:ph type="ftr" sz="quarter" idx="11"/>
          </p:nvPr>
        </p:nvSpPr>
        <p:spPr/>
        <p:txBody>
          <a:bodyPr/>
          <a:lstStyle/>
          <a:p>
            <a:pPr>
              <a:defRPr/>
            </a:pPr>
            <a:r>
              <a:rPr lang="en-US" altLang="en-US" dirty="0"/>
              <a:t>PSEG Restricted</a:t>
            </a:r>
          </a:p>
        </p:txBody>
      </p:sp>
      <p:sp>
        <p:nvSpPr>
          <p:cNvPr id="20" name="Slide Number Placeholder 19"/>
          <p:cNvSpPr>
            <a:spLocks noGrp="1"/>
          </p:cNvSpPr>
          <p:nvPr>
            <p:ph type="sldNum" sz="quarter" idx="12"/>
          </p:nvPr>
        </p:nvSpPr>
        <p:spPr/>
        <p:txBody>
          <a:bodyPr/>
          <a:lstStyle/>
          <a:p>
            <a:pPr>
              <a:defRPr/>
            </a:pPr>
            <a:endParaRPr lang="en-US" altLang="en-US" dirty="0"/>
          </a:p>
        </p:txBody>
      </p:sp>
      <p:sp>
        <p:nvSpPr>
          <p:cNvPr id="6" name="Slide Number Placeholder 5 (FAST)">
            <a:extLst>
              <a:ext uri="{FF2B5EF4-FFF2-40B4-BE49-F238E27FC236}">
                <a16:creationId xmlns:a16="http://schemas.microsoft.com/office/drawing/2014/main" id="{4280D85E-6FEE-4B7A-AF14-62F0C061AB82}"/>
              </a:ext>
            </a:extLst>
          </p:cNvPr>
          <p:cNvSpPr txBox="1">
            <a:spLocks/>
          </p:cNvSpPr>
          <p:nvPr userDrawn="1"/>
        </p:nvSpPr>
        <p:spPr>
          <a:xfrm>
            <a:off x="576000" y="6408279"/>
            <a:ext cx="321600"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95154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xmlns=""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0628913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593082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xmlns=""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855874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873236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4/1/2022</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979164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909373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745762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6197601" y="1981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7601" y="2590800"/>
            <a:ext cx="5389033"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0"/>
          </p:nvPr>
        </p:nvSpPr>
        <p:spPr/>
        <p:txBody>
          <a:bodyPr/>
          <a:lstStyle>
            <a:lvl1pPr>
              <a:defRPr/>
            </a:lvl1pPr>
          </a:lstStyle>
          <a:p>
            <a:pPr>
              <a:defRPr/>
            </a:pPr>
            <a:fld id="{67FB471C-F983-4089-88F3-BB8E7758DF70}" type="slidenum">
              <a:rPr lang="en-US"/>
              <a:pPr>
                <a:defRPr/>
              </a:pPr>
              <a:t>‹#›</a:t>
            </a:fld>
            <a:endParaRPr lang="en-US"/>
          </a:p>
        </p:txBody>
      </p:sp>
      <p:sp>
        <p:nvSpPr>
          <p:cNvPr id="11"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42F69090-5D1B-49C6-A6F8-2E1703EDB3FD}" type="datetime1">
              <a:rPr lang="en-US" smtClean="0"/>
              <a:t>4/1/2022</a:t>
            </a:fld>
            <a:endParaRPr lang="en-US" dirty="0"/>
          </a:p>
        </p:txBody>
      </p:sp>
    </p:spTree>
    <p:extLst>
      <p:ext uri="{BB962C8B-B14F-4D97-AF65-F5344CB8AC3E}">
        <p14:creationId xmlns:p14="http://schemas.microsoft.com/office/powerpoint/2010/main" val="4801384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xmlns=""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00823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xmlns=""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025816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944085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xmlns=""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4/1/2022</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574834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04DF9B-8E4D-4AFB-92A7-6F41E3F58F4C}"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2371612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067"/>
            </a:lvl1pPr>
          </a:lstStyle>
          <a:p>
            <a:r>
              <a:rPr lang="en-US"/>
              <a:t>njaudubon.org</a:t>
            </a:r>
          </a:p>
        </p:txBody>
      </p:sp>
      <p:sp>
        <p:nvSpPr>
          <p:cNvPr id="5" name="Footer Placeholder 4"/>
          <p:cNvSpPr>
            <a:spLocks noGrp="1"/>
          </p:cNvSpPr>
          <p:nvPr>
            <p:ph type="ftr" sz="quarter" idx="11"/>
          </p:nvPr>
        </p:nvSpPr>
        <p:spPr/>
        <p:txBody>
          <a:bodyPr/>
          <a:lstStyle/>
          <a:p>
            <a:r>
              <a:rPr lang="en-US"/>
              <a:t>NJ Audubon | Proprietary and Confidential</a:t>
            </a:r>
          </a:p>
        </p:txBody>
      </p:sp>
      <p:sp>
        <p:nvSpPr>
          <p:cNvPr id="6" name="Slide Number Placeholder 5"/>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14278202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4DF9B-8E4D-4AFB-92A7-6F41E3F58F4C}"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11663724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04DF9B-8E4D-4AFB-92A7-6F41E3F58F4C}"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4048275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04DF9B-8E4D-4AFB-92A7-6F41E3F58F4C}" type="datetimeFigureOut">
              <a:rPr lang="en-US" smtClean="0"/>
              <a:t>4/1/2022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552752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04DF9B-8E4D-4AFB-92A7-6F41E3F58F4C}" type="datetimeFigureOut">
              <a:rPr lang="en-US" smtClean="0"/>
              <a:t>4/1/2022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52277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a:lvl1pPr>
          </a:lstStyle>
          <a:p>
            <a:pPr>
              <a:defRPr/>
            </a:pPr>
            <a:fld id="{E64C6A90-C606-485D-BFEC-C66AD245E01C}" type="slidenum">
              <a:rPr lang="en-US"/>
              <a:pPr>
                <a:defRPr/>
              </a:pPr>
              <a:t>‹#›</a:t>
            </a:fld>
            <a:endParaRPr lang="en-US"/>
          </a:p>
        </p:txBody>
      </p:sp>
      <p:sp>
        <p:nvSpPr>
          <p:cNvPr id="7"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3C511716-8F66-47BE-90DD-4518144A7F66}" type="datetime1">
              <a:rPr lang="en-US" smtClean="0"/>
              <a:t>4/1/2022</a:t>
            </a:fld>
            <a:endParaRPr lang="en-US" dirty="0"/>
          </a:p>
        </p:txBody>
      </p:sp>
    </p:spTree>
    <p:extLst>
      <p:ext uri="{BB962C8B-B14F-4D97-AF65-F5344CB8AC3E}">
        <p14:creationId xmlns:p14="http://schemas.microsoft.com/office/powerpoint/2010/main" val="24055817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4DF9B-8E4D-4AFB-92A7-6F41E3F58F4C}" type="datetimeFigureOut">
              <a:rPr lang="en-US" smtClean="0"/>
              <a:t>4/1/2022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39608358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B04DF9B-8E4D-4AFB-92A7-6F41E3F58F4C}"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1385939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B04DF9B-8E4D-4AFB-92A7-6F41E3F58F4C}"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18481736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4DF9B-8E4D-4AFB-92A7-6F41E3F58F4C}"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3837737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4DF9B-8E4D-4AFB-92A7-6F41E3F58F4C}"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E1BC4-F2B2-4D32-9A68-1D0592AE3D39}" type="slidenum">
              <a:rPr lang="en-US" smtClean="0"/>
              <a:t>‹#›</a:t>
            </a:fld>
            <a:endParaRPr lang="en-US"/>
          </a:p>
        </p:txBody>
      </p:sp>
    </p:spTree>
    <p:extLst>
      <p:ext uri="{BB962C8B-B14F-4D97-AF65-F5344CB8AC3E}">
        <p14:creationId xmlns:p14="http://schemas.microsoft.com/office/powerpoint/2010/main" val="2213233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2" name="Title 1"/>
          <p:cNvSpPr>
            <a:spLocks noGrp="1"/>
          </p:cNvSpPr>
          <p:nvPr>
            <p:ph type="title"/>
          </p:nvPr>
        </p:nvSpPr>
        <p:spPr>
          <a:xfrm>
            <a:off x="711200" y="690564"/>
            <a:ext cx="10769600" cy="307777"/>
          </a:xfrm>
        </p:spPr>
        <p:txBody>
          <a:bodyPr/>
          <a:lstStyle>
            <a:lvl1pPr>
              <a:defRPr sz="2000"/>
            </a:lvl1pPr>
          </a:lstStyle>
          <a:p>
            <a:r>
              <a:rPr lang="en-US" noProof="0"/>
              <a:t>Click to edit Master title style</a:t>
            </a:r>
            <a:endParaRPr lang="en-GB" noProof="0"/>
          </a:p>
        </p:txBody>
      </p:sp>
      <p:sp>
        <p:nvSpPr>
          <p:cNvPr id="31" name="Content Placeholder 26"/>
          <p:cNvSpPr>
            <a:spLocks noGrp="1"/>
          </p:cNvSpPr>
          <p:nvPr>
            <p:ph sz="quarter" idx="15"/>
          </p:nvPr>
        </p:nvSpPr>
        <p:spPr>
          <a:xfrm>
            <a:off x="711200" y="1310641"/>
            <a:ext cx="10769600" cy="1538883"/>
          </a:xfrm>
        </p:spPr>
        <p:txBody>
          <a:bodyPr/>
          <a:lstStyle>
            <a:lvl1pPr marL="0" indent="0">
              <a:spcAft>
                <a:spcPts val="600"/>
              </a:spcAft>
              <a:defRPr sz="1600" baseline="0"/>
            </a:lvl1pPr>
            <a:lvl2pPr marL="342851" indent="-342851">
              <a:spcAft>
                <a:spcPts val="600"/>
              </a:spcAft>
              <a:defRPr sz="1600"/>
            </a:lvl2pPr>
            <a:lvl3pPr marL="684116" indent="-342851">
              <a:spcAft>
                <a:spcPts val="600"/>
              </a:spcAft>
              <a:defRPr sz="1600"/>
            </a:lvl3pPr>
            <a:lvl4pPr marL="1025380" indent="-341265">
              <a:spcAft>
                <a:spcPts val="600"/>
              </a:spcAft>
              <a:defRPr sz="1600"/>
            </a:lvl4pPr>
            <a:lvl5pPr marL="1371406" indent="-346026">
              <a:spcAft>
                <a:spcPts val="600"/>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51203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10.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tags" Target="../tags/tag2.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tags" Target="../tags/tag5.xml"/><Relationship Id="rId47" Type="http://schemas.openxmlformats.org/officeDocument/2006/relationships/tags" Target="../tags/tag10.xml"/><Relationship Id="rId50" Type="http://schemas.openxmlformats.org/officeDocument/2006/relationships/tags" Target="../tags/tag13.xml"/><Relationship Id="rId55" Type="http://schemas.openxmlformats.org/officeDocument/2006/relationships/tags" Target="../tags/tag18.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vmlDrawing" Target="../drawings/vmlDrawing1.vml"/><Relationship Id="rId40" Type="http://schemas.openxmlformats.org/officeDocument/2006/relationships/tags" Target="../tags/tag3.xml"/><Relationship Id="rId45" Type="http://schemas.openxmlformats.org/officeDocument/2006/relationships/tags" Target="../tags/tag8.xml"/><Relationship Id="rId53" Type="http://schemas.openxmlformats.org/officeDocument/2006/relationships/tags" Target="../tags/tag16.xml"/><Relationship Id="rId58" Type="http://schemas.openxmlformats.org/officeDocument/2006/relationships/tags" Target="../tags/tag21.xml"/><Relationship Id="rId5" Type="http://schemas.openxmlformats.org/officeDocument/2006/relationships/slideLayout" Target="../slideLayouts/slideLayout42.xml"/><Relationship Id="rId61" Type="http://schemas.openxmlformats.org/officeDocument/2006/relationships/image" Target="../media/image19.emf"/><Relationship Id="rId19" Type="http://schemas.openxmlformats.org/officeDocument/2006/relationships/slideLayout" Target="../slideLayouts/slideLayout5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tags" Target="../tags/tag6.xml"/><Relationship Id="rId48" Type="http://schemas.openxmlformats.org/officeDocument/2006/relationships/tags" Target="../tags/tag11.xml"/><Relationship Id="rId56" Type="http://schemas.openxmlformats.org/officeDocument/2006/relationships/tags" Target="../tags/tag19.xml"/><Relationship Id="rId8" Type="http://schemas.openxmlformats.org/officeDocument/2006/relationships/slideLayout" Target="../slideLayouts/slideLayout45.xml"/><Relationship Id="rId51" Type="http://schemas.openxmlformats.org/officeDocument/2006/relationships/tags" Target="../tags/tag14.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ags" Target="../tags/tag1.xml"/><Relationship Id="rId46" Type="http://schemas.openxmlformats.org/officeDocument/2006/relationships/tags" Target="../tags/tag9.xml"/><Relationship Id="rId59" Type="http://schemas.openxmlformats.org/officeDocument/2006/relationships/tags" Target="../tags/tag22.xml"/><Relationship Id="rId20" Type="http://schemas.openxmlformats.org/officeDocument/2006/relationships/slideLayout" Target="../slideLayouts/slideLayout57.xml"/><Relationship Id="rId41" Type="http://schemas.openxmlformats.org/officeDocument/2006/relationships/tags" Target="../tags/tag4.xml"/><Relationship Id="rId54" Type="http://schemas.openxmlformats.org/officeDocument/2006/relationships/tags" Target="../tags/tag17.xml"/><Relationship Id="rId62" Type="http://schemas.openxmlformats.org/officeDocument/2006/relationships/image" Target="../media/image20.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theme" Target="../theme/theme11.xml"/><Relationship Id="rId49" Type="http://schemas.openxmlformats.org/officeDocument/2006/relationships/tags" Target="../tags/tag12.xml"/><Relationship Id="rId57" Type="http://schemas.openxmlformats.org/officeDocument/2006/relationships/tags" Target="../tags/tag20.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tags" Target="../tags/tag7.xml"/><Relationship Id="rId52" Type="http://schemas.openxmlformats.org/officeDocument/2006/relationships/tags" Target="../tags/tag15.xml"/><Relationship Id="rId60" Type="http://schemas.openxmlformats.org/officeDocument/2006/relationships/oleObject" Target="../embeddings/oleObject1.bin"/><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3.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38.jpe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microsoft.com/office/2007/relationships/hdphoto" Target="../media/hdphoto1.wdp"/><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3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9.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44000">
              <a:srgbClr val="FFFFFF"/>
            </a:gs>
            <a:gs pos="100000">
              <a:schemeClr val="bg1"/>
            </a:gs>
          </a:gsLst>
          <a:lin ang="16200000" scaled="1"/>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050E58E-1C62-4AD3-9E77-E545E18A8B4E}" type="datetime1">
              <a:rPr lang="en-US" smtClean="0"/>
              <a:t>4/1/2022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r>
              <a:rPr lang="en-US" dirty="0"/>
              <a:t>www.nj.gov/bpu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C46049A-B227-4519-AF09-38B2D021AD62}" type="slidenum">
              <a:rPr lang="en-US"/>
              <a:pPr>
                <a:defRPr/>
              </a:pPr>
              <a:t>‹#›</a:t>
            </a:fld>
            <a:endParaRPr lang="en-US"/>
          </a:p>
        </p:txBody>
      </p:sp>
      <p:pic>
        <p:nvPicPr>
          <p:cNvPr id="1029" name="Picture 2" descr="C:\Users\jamieson\Desktop\Copy of NJBPU PP.png"/>
          <p:cNvPicPr>
            <a:picLocks noChangeAspect="1" noChangeArrowheads="1"/>
          </p:cNvPicPr>
          <p:nvPr/>
        </p:nvPicPr>
        <p:blipFill>
          <a:blip r:embed="rId6">
            <a:extLst>
              <a:ext uri="{28A0092B-C50C-407E-A947-70E740481C1C}">
                <a14:useLocalDpi xmlns:a14="http://schemas.microsoft.com/office/drawing/2010/main" val="0"/>
              </a:ext>
            </a:extLst>
          </a:blip>
          <a:srcRect t="24889"/>
          <a:stretch>
            <a:fillRect/>
          </a:stretch>
        </p:blipFill>
        <p:spPr bwMode="auto">
          <a:xfrm>
            <a:off x="0" y="295276"/>
            <a:ext cx="12192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29" r:id="rId3"/>
    <p:sldLayoutId id="2147483837" r:id="rId4"/>
  </p:sldLayoutIdLst>
  <p:hf hdr="0"/>
  <p:txStyles>
    <p:titleStyle>
      <a:lvl1pPr algn="ctr" rtl="0" eaLnBrk="1" fontAlgn="base" hangingPunct="1">
        <a:spcBef>
          <a:spcPct val="0"/>
        </a:spcBef>
        <a:spcAft>
          <a:spcPct val="0"/>
        </a:spcAft>
        <a:defRPr sz="3600" kern="1200">
          <a:solidFill>
            <a:srgbClr val="001F5B"/>
          </a:solidFill>
          <a:latin typeface="+mj-lt"/>
          <a:ea typeface="+mj-ea"/>
          <a:cs typeface="+mj-cs"/>
        </a:defRPr>
      </a:lvl1pPr>
      <a:lvl2pPr algn="ctr" rtl="0" eaLnBrk="1" fontAlgn="base" hangingPunct="1">
        <a:spcBef>
          <a:spcPct val="0"/>
        </a:spcBef>
        <a:spcAft>
          <a:spcPct val="0"/>
        </a:spcAft>
        <a:defRPr sz="3600">
          <a:solidFill>
            <a:srgbClr val="001F5B"/>
          </a:solidFill>
          <a:latin typeface="Arial Black" pitchFamily="34" charset="0"/>
        </a:defRPr>
      </a:lvl2pPr>
      <a:lvl3pPr algn="ctr" rtl="0" eaLnBrk="1" fontAlgn="base" hangingPunct="1">
        <a:spcBef>
          <a:spcPct val="0"/>
        </a:spcBef>
        <a:spcAft>
          <a:spcPct val="0"/>
        </a:spcAft>
        <a:defRPr sz="3600">
          <a:solidFill>
            <a:srgbClr val="001F5B"/>
          </a:solidFill>
          <a:latin typeface="Arial Black" pitchFamily="34" charset="0"/>
        </a:defRPr>
      </a:lvl3pPr>
      <a:lvl4pPr algn="ctr" rtl="0" eaLnBrk="1" fontAlgn="base" hangingPunct="1">
        <a:spcBef>
          <a:spcPct val="0"/>
        </a:spcBef>
        <a:spcAft>
          <a:spcPct val="0"/>
        </a:spcAft>
        <a:defRPr sz="3600">
          <a:solidFill>
            <a:srgbClr val="001F5B"/>
          </a:solidFill>
          <a:latin typeface="Arial Black" pitchFamily="34" charset="0"/>
        </a:defRPr>
      </a:lvl4pPr>
      <a:lvl5pPr algn="ctr" rtl="0" eaLnBrk="1" fontAlgn="base" hangingPunct="1">
        <a:spcBef>
          <a:spcPct val="0"/>
        </a:spcBef>
        <a:spcAft>
          <a:spcPct val="0"/>
        </a:spcAft>
        <a:defRPr sz="3600">
          <a:solidFill>
            <a:srgbClr val="001F5B"/>
          </a:solidFill>
          <a:latin typeface="Arial Black" pitchFamily="34" charset="0"/>
        </a:defRPr>
      </a:lvl5pPr>
      <a:lvl6pPr marL="457200" algn="ctr" rtl="0" eaLnBrk="1" fontAlgn="base" hangingPunct="1">
        <a:spcBef>
          <a:spcPct val="0"/>
        </a:spcBef>
        <a:spcAft>
          <a:spcPct val="0"/>
        </a:spcAft>
        <a:defRPr sz="3600">
          <a:solidFill>
            <a:srgbClr val="001F5B"/>
          </a:solidFill>
          <a:latin typeface="Arial Black" pitchFamily="34" charset="0"/>
        </a:defRPr>
      </a:lvl6pPr>
      <a:lvl7pPr marL="914400" algn="ctr" rtl="0" eaLnBrk="1" fontAlgn="base" hangingPunct="1">
        <a:spcBef>
          <a:spcPct val="0"/>
        </a:spcBef>
        <a:spcAft>
          <a:spcPct val="0"/>
        </a:spcAft>
        <a:defRPr sz="3600">
          <a:solidFill>
            <a:srgbClr val="001F5B"/>
          </a:solidFill>
          <a:latin typeface="Arial Black" pitchFamily="34" charset="0"/>
        </a:defRPr>
      </a:lvl7pPr>
      <a:lvl8pPr marL="1371600" algn="ctr" rtl="0" eaLnBrk="1" fontAlgn="base" hangingPunct="1">
        <a:spcBef>
          <a:spcPct val="0"/>
        </a:spcBef>
        <a:spcAft>
          <a:spcPct val="0"/>
        </a:spcAft>
        <a:defRPr sz="3600">
          <a:solidFill>
            <a:srgbClr val="001F5B"/>
          </a:solidFill>
          <a:latin typeface="Arial Black" pitchFamily="34" charset="0"/>
        </a:defRPr>
      </a:lvl8pPr>
      <a:lvl9pPr marL="1828800" algn="ctr" rtl="0" eaLnBrk="1" fontAlgn="base" hangingPunct="1">
        <a:spcBef>
          <a:spcPct val="0"/>
        </a:spcBef>
        <a:spcAft>
          <a:spcPct val="0"/>
        </a:spcAft>
        <a:defRPr sz="3600">
          <a:solidFill>
            <a:srgbClr val="001F5B"/>
          </a:solidFill>
          <a:latin typeface="Arial Black" pitchFamily="34" charset="0"/>
        </a:defRPr>
      </a:lvl9pPr>
    </p:titleStyle>
    <p:bodyStyle>
      <a:lvl1pPr marL="342900" indent="-342900" algn="l" rtl="0" eaLnBrk="1" fontAlgn="base" hangingPunct="1">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eaLnBrk="1" fontAlgn="base" hangingPunct="1">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eaLnBrk="1" fontAlgn="base" hangingPunct="1">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778756" y="6342781"/>
            <a:ext cx="1369008" cy="459686"/>
          </a:xfrm>
          <a:prstGeom prst="rect">
            <a:avLst/>
          </a:prstGeom>
        </p:spPr>
      </p:pic>
      <p:sp>
        <p:nvSpPr>
          <p:cNvPr id="17" name="bg object 17"/>
          <p:cNvSpPr/>
          <p:nvPr/>
        </p:nvSpPr>
        <p:spPr>
          <a:xfrm>
            <a:off x="0" y="1158239"/>
            <a:ext cx="1579245" cy="121920"/>
          </a:xfrm>
          <a:custGeom>
            <a:avLst/>
            <a:gdLst/>
            <a:ahLst/>
            <a:cxnLst/>
            <a:rect l="l" t="t" r="r" b="b"/>
            <a:pathLst>
              <a:path w="1579245" h="121919">
                <a:moveTo>
                  <a:pt x="1578864" y="0"/>
                </a:moveTo>
                <a:lnTo>
                  <a:pt x="0" y="0"/>
                </a:lnTo>
                <a:lnTo>
                  <a:pt x="0" y="121920"/>
                </a:lnTo>
                <a:lnTo>
                  <a:pt x="1578864" y="121920"/>
                </a:lnTo>
                <a:lnTo>
                  <a:pt x="1578864" y="0"/>
                </a:lnTo>
                <a:close/>
              </a:path>
            </a:pathLst>
          </a:custGeom>
          <a:solidFill>
            <a:srgbClr val="242B69"/>
          </a:solidFill>
        </p:spPr>
        <p:txBody>
          <a:bodyPr wrap="square" lIns="0" tIns="0" rIns="0" bIns="0" rtlCol="0"/>
          <a:lstStyle/>
          <a:p>
            <a:endParaRPr/>
          </a:p>
        </p:txBody>
      </p:sp>
      <p:sp>
        <p:nvSpPr>
          <p:cNvPr id="2" name="Holder 2"/>
          <p:cNvSpPr>
            <a:spLocks noGrp="1"/>
          </p:cNvSpPr>
          <p:nvPr>
            <p:ph type="title"/>
          </p:nvPr>
        </p:nvSpPr>
        <p:spPr>
          <a:xfrm>
            <a:off x="958124" y="273832"/>
            <a:ext cx="10275750" cy="635000"/>
          </a:xfrm>
          <a:prstGeom prst="rect">
            <a:avLst/>
          </a:prstGeom>
        </p:spPr>
        <p:txBody>
          <a:bodyPr wrap="square" lIns="0" tIns="0" rIns="0" bIns="0">
            <a:spAutoFit/>
          </a:bodyPr>
          <a:lstStyle>
            <a:lvl1pPr>
              <a:defRPr sz="4000" b="0" i="0">
                <a:solidFill>
                  <a:srgbClr val="242B69"/>
                </a:solidFill>
                <a:latin typeface="Segoe UI Light"/>
                <a:cs typeface="Segoe UI Light"/>
              </a:defRPr>
            </a:lvl1pPr>
          </a:lstStyle>
          <a:p>
            <a:endParaRPr/>
          </a:p>
        </p:txBody>
      </p:sp>
      <p:sp>
        <p:nvSpPr>
          <p:cNvPr id="3" name="Holder 3"/>
          <p:cNvSpPr>
            <a:spLocks noGrp="1"/>
          </p:cNvSpPr>
          <p:nvPr>
            <p:ph type="body" idx="1"/>
          </p:nvPr>
        </p:nvSpPr>
        <p:spPr>
          <a:xfrm>
            <a:off x="594541" y="1841774"/>
            <a:ext cx="11002917" cy="3317240"/>
          </a:xfrm>
          <a:prstGeom prst="rect">
            <a:avLst/>
          </a:prstGeom>
        </p:spPr>
        <p:txBody>
          <a:bodyPr wrap="square" lIns="0" tIns="0" rIns="0" bIns="0">
            <a:spAutoFit/>
          </a:bodyPr>
          <a:lstStyle>
            <a:lvl1pPr>
              <a:defRPr sz="2400" b="0" i="0">
                <a:solidFill>
                  <a:srgbClr val="242B69"/>
                </a:solidFill>
                <a:latin typeface="Segoe UI"/>
                <a:cs typeface="Segoe U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540740" y="6562282"/>
            <a:ext cx="492125" cy="193675"/>
          </a:xfrm>
          <a:prstGeom prst="rect">
            <a:avLst/>
          </a:prstGeom>
        </p:spPr>
        <p:txBody>
          <a:bodyPr wrap="square" lIns="0" tIns="0" rIns="0" bIns="0">
            <a:spAutoFit/>
          </a:bodyPr>
          <a:lstStyle>
            <a:lvl1pPr>
              <a:defRPr sz="1000" b="0" i="0">
                <a:solidFill>
                  <a:srgbClr val="888888"/>
                </a:solidFill>
                <a:latin typeface="Segoe UI"/>
                <a:cs typeface="Segoe UI"/>
              </a:defRPr>
            </a:lvl1pPr>
          </a:lstStyle>
          <a:p>
            <a:pPr marL="12700">
              <a:lnSpc>
                <a:spcPct val="100000"/>
              </a:lnSpc>
              <a:spcBef>
                <a:spcPts val="175"/>
              </a:spcBef>
            </a:pPr>
            <a:r>
              <a:rPr spc="-10" dirty="0"/>
              <a:t>4.4.2022</a:t>
            </a:r>
          </a:p>
        </p:txBody>
      </p:sp>
      <p:sp>
        <p:nvSpPr>
          <p:cNvPr id="6" name="Holder 6"/>
          <p:cNvSpPr>
            <a:spLocks noGrp="1"/>
          </p:cNvSpPr>
          <p:nvPr>
            <p:ph type="sldNum" sz="quarter" idx="7"/>
          </p:nvPr>
        </p:nvSpPr>
        <p:spPr>
          <a:xfrm>
            <a:off x="518950" y="6560764"/>
            <a:ext cx="1873250" cy="195579"/>
          </a:xfrm>
          <a:prstGeom prst="rect">
            <a:avLst/>
          </a:prstGeom>
        </p:spPr>
        <p:txBody>
          <a:bodyPr wrap="square" lIns="0" tIns="0" rIns="0" bIns="0">
            <a:spAutoFit/>
          </a:bodyPr>
          <a:lstStyle>
            <a:lvl1pPr>
              <a:defRPr sz="1000" b="0" i="0">
                <a:solidFill>
                  <a:srgbClr val="888888"/>
                </a:solidFill>
                <a:latin typeface="Segoe UI"/>
                <a:cs typeface="Segoe UI"/>
              </a:defRPr>
            </a:lvl1pPr>
          </a:lstStyle>
          <a:p>
            <a:pPr marL="38100">
              <a:lnSpc>
                <a:spcPct val="100000"/>
              </a:lnSpc>
              <a:spcBef>
                <a:spcPts val="185"/>
              </a:spcBef>
            </a:pPr>
            <a:fld id="{81D60167-4931-47E6-BA6A-407CBD079E47}" type="slidenum">
              <a:rPr dirty="0"/>
              <a:t>‹#›</a:t>
            </a:fld>
            <a:r>
              <a:rPr spc="495" dirty="0"/>
              <a:t> </a:t>
            </a:r>
            <a:r>
              <a:rPr dirty="0"/>
              <a:t>|</a:t>
            </a:r>
            <a:r>
              <a:rPr spc="185" dirty="0"/>
              <a:t> </a:t>
            </a:r>
            <a:r>
              <a:rPr dirty="0"/>
              <a:t>NJ BPU</a:t>
            </a:r>
            <a:r>
              <a:rPr spc="-10" dirty="0"/>
              <a:t> </a:t>
            </a:r>
            <a:r>
              <a:rPr dirty="0"/>
              <a:t>Stakeholder</a:t>
            </a:r>
            <a:r>
              <a:rPr spc="15" dirty="0"/>
              <a:t> </a:t>
            </a:r>
            <a:r>
              <a:rPr dirty="0"/>
              <a:t>Mtg</a:t>
            </a:r>
            <a:r>
              <a:rPr spc="-15" dirty="0"/>
              <a:t> </a:t>
            </a:r>
            <a:r>
              <a:rPr spc="-25" dirty="0"/>
              <a:t>#3</a:t>
            </a:r>
          </a:p>
        </p:txBody>
      </p:sp>
    </p:spTree>
    <p:extLst>
      <p:ext uri="{BB962C8B-B14F-4D97-AF65-F5344CB8AC3E}">
        <p14:creationId xmlns:p14="http://schemas.microsoft.com/office/powerpoint/2010/main" val="87764358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0"/>
          </a:schemeClr>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1DA3804-B949-4CD1-8FF2-5A6E065D2290}"/>
              </a:ext>
            </a:extLst>
          </p:cNvPr>
          <p:cNvGraphicFramePr>
            <a:graphicFrameLocks noChangeAspect="1"/>
          </p:cNvGraphicFramePr>
          <p:nvPr userDrawn="1">
            <p:custDataLst>
              <p:tags r:id="rId38"/>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9" name="think-cell Slide" r:id="rId60" imgW="360" imgH="360" progId="TCLayout.ActiveDocument.1">
                  <p:embed/>
                </p:oleObj>
              </mc:Choice>
              <mc:Fallback>
                <p:oleObj name="think-cell Slide" r:id="rId60" imgW="360" imgH="360" progId="TCLayout.ActiveDocument.1">
                  <p:embed/>
                  <p:pic>
                    <p:nvPicPr>
                      <p:cNvPr id="7" name="Object 6" hidden="1">
                        <a:extLst>
                          <a:ext uri="{FF2B5EF4-FFF2-40B4-BE49-F238E27FC236}">
                            <a16:creationId xmlns:a16="http://schemas.microsoft.com/office/drawing/2014/main" id="{71DA3804-B949-4CD1-8FF2-5A6E065D2290}"/>
                          </a:ext>
                        </a:extLst>
                      </p:cNvPr>
                      <p:cNvPicPr/>
                      <p:nvPr/>
                    </p:nvPicPr>
                    <p:blipFill>
                      <a:blip r:embed="rId61"/>
                      <a:stretch>
                        <a:fillRect/>
                      </a:stretch>
                    </p:blipFill>
                    <p:spPr>
                      <a:xfrm>
                        <a:off x="2118" y="2118"/>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576000" y="336000"/>
            <a:ext cx="11040000" cy="7680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576000" y="1372799"/>
            <a:ext cx="11040000" cy="4560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9" name="Date Placeholder 3">
            <a:extLst>
              <a:ext uri="{FF2B5EF4-FFF2-40B4-BE49-F238E27FC236}">
                <a16:creationId xmlns:a16="http://schemas.microsoft.com/office/drawing/2014/main" id="{AB618018-A126-4E13-B4A2-591A064ED423}"/>
              </a:ext>
            </a:extLst>
          </p:cNvPr>
          <p:cNvSpPr>
            <a:spLocks noGrp="1"/>
          </p:cNvSpPr>
          <p:nvPr>
            <p:ph type="dt" sz="half" idx="2"/>
          </p:nvPr>
        </p:nvSpPr>
        <p:spPr>
          <a:xfrm>
            <a:off x="9009600" y="6408250"/>
            <a:ext cx="1048800" cy="163229"/>
          </a:xfrm>
          <a:prstGeom prst="rect">
            <a:avLst/>
          </a:prstGeom>
        </p:spPr>
        <p:txBody>
          <a:bodyPr vert="horz" lIns="0" tIns="0" rIns="0" bIns="0" rtlCol="0" anchor="b" anchorCtr="0"/>
          <a:lstStyle>
            <a:lvl1pPr algn="r">
              <a:defRPr lang="en-GB" sz="800" smtClean="0">
                <a:solidFill>
                  <a:schemeClr val="tx2"/>
                </a:solidFill>
                <a:latin typeface="+mn-lt"/>
                <a:cs typeface="Arial" panose="020B0604020202020204" pitchFamily="34" charset="0"/>
                <a:sym typeface="Orsted Sans Office" panose="00000500000000000000" pitchFamily="2" charset="0"/>
              </a:defRPr>
            </a:lvl1pPr>
          </a:lstStyle>
          <a:p>
            <a:pPr>
              <a:lnSpc>
                <a:spcPct val="95000"/>
              </a:lnSpc>
            </a:pPr>
            <a:endParaRPr lang="en-GB" dirty="0"/>
          </a:p>
        </p:txBody>
      </p:sp>
      <p:sp>
        <p:nvSpPr>
          <p:cNvPr id="11" name="Footer Placeholder 4">
            <a:extLst>
              <a:ext uri="{FF2B5EF4-FFF2-40B4-BE49-F238E27FC236}">
                <a16:creationId xmlns:a16="http://schemas.microsoft.com/office/drawing/2014/main" id="{E6C61017-E9EE-48D0-B222-079BF55D563B}"/>
              </a:ext>
            </a:extLst>
          </p:cNvPr>
          <p:cNvSpPr>
            <a:spLocks noGrp="1"/>
          </p:cNvSpPr>
          <p:nvPr>
            <p:ph type="ftr" sz="quarter" idx="3"/>
          </p:nvPr>
        </p:nvSpPr>
        <p:spPr>
          <a:xfrm>
            <a:off x="6561600" y="6408250"/>
            <a:ext cx="2400000" cy="163229"/>
          </a:xfrm>
          <a:prstGeom prst="rect">
            <a:avLst/>
          </a:prstGeom>
        </p:spPr>
        <p:txBody>
          <a:bodyPr vert="horz" lIns="0" tIns="0" rIns="0" bIns="0" rtlCol="0" anchor="b" anchorCtr="0"/>
          <a:lstStyle>
            <a:lvl1pPr algn="r">
              <a:defRPr lang="en-GB" sz="800" dirty="0">
                <a:solidFill>
                  <a:schemeClr val="tx2"/>
                </a:solidFill>
                <a:latin typeface="+mn-lt"/>
                <a:cs typeface="Arial" panose="020B0604020202020204" pitchFamily="34" charset="0"/>
                <a:sym typeface="Orsted Sans Office" panose="00000500000000000000" pitchFamily="2" charset="0"/>
              </a:defRPr>
            </a:lvl1pPr>
          </a:lstStyle>
          <a:p>
            <a:pPr>
              <a:lnSpc>
                <a:spcPct val="95000"/>
              </a:lnSpc>
            </a:pPr>
            <a:endParaRPr lang="en-GB" dirty="0"/>
          </a:p>
        </p:txBody>
      </p:sp>
      <p:grpSp>
        <p:nvGrpSpPr>
          <p:cNvPr id="8" name="Harvey 8" hidden="1">
            <a:extLst>
              <a:ext uri="{FF2B5EF4-FFF2-40B4-BE49-F238E27FC236}">
                <a16:creationId xmlns:a16="http://schemas.microsoft.com/office/drawing/2014/main" id="{B5C3E6DC-9028-49BB-B3A7-9838BAB4A3C2}"/>
              </a:ext>
            </a:extLst>
          </p:cNvPr>
          <p:cNvGrpSpPr>
            <a:grpSpLocks/>
          </p:cNvGrpSpPr>
          <p:nvPr userDrawn="1">
            <p:custDataLst>
              <p:tags r:id="rId39"/>
            </p:custDataLst>
          </p:nvPr>
        </p:nvGrpSpPr>
        <p:grpSpPr>
          <a:xfrm>
            <a:off x="12294668" y="0"/>
            <a:ext cx="390144" cy="390144"/>
            <a:chOff x="0" y="0"/>
            <a:chExt cx="914400" cy="914400"/>
          </a:xfrm>
          <a:solidFill>
            <a:schemeClr val="tx2"/>
          </a:solidFill>
        </p:grpSpPr>
        <p:sp>
          <p:nvSpPr>
            <p:cNvPr id="10" name="Harvey 0/8 [0]">
              <a:extLst>
                <a:ext uri="{FF2B5EF4-FFF2-40B4-BE49-F238E27FC236}">
                  <a16:creationId xmlns:a16="http://schemas.microsoft.com/office/drawing/2014/main" id="{D73F2B36-99AF-452E-A4CE-30A82C0E46EF}"/>
                </a:ext>
              </a:extLst>
            </p:cNvPr>
            <p:cNvSpPr>
              <a:spLocks noChangeAspect="1"/>
            </p:cNvSpPr>
            <p:nvPr>
              <p:custDataLst>
                <p:tags r:id="rId5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Harvey 1/8 [1]">
              <a:extLst>
                <a:ext uri="{FF2B5EF4-FFF2-40B4-BE49-F238E27FC236}">
                  <a16:creationId xmlns:a16="http://schemas.microsoft.com/office/drawing/2014/main" id="{E76D02E5-0569-48CE-BCC2-CF833134036C}"/>
                </a:ext>
              </a:extLst>
            </p:cNvPr>
            <p:cNvSpPr>
              <a:spLocks noChangeAspect="1"/>
            </p:cNvSpPr>
            <p:nvPr>
              <p:custDataLst>
                <p:tags r:id="rId52"/>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Harvey 2/8 [2]">
              <a:extLst>
                <a:ext uri="{FF2B5EF4-FFF2-40B4-BE49-F238E27FC236}">
                  <a16:creationId xmlns:a16="http://schemas.microsoft.com/office/drawing/2014/main" id="{F7403225-3E54-4050-8105-58E800163853}"/>
                </a:ext>
              </a:extLst>
            </p:cNvPr>
            <p:cNvSpPr>
              <a:spLocks noChangeAspect="1"/>
            </p:cNvSpPr>
            <p:nvPr>
              <p:custDataLst>
                <p:tags r:id="rId53"/>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Harvey 3/8 [3]">
              <a:extLst>
                <a:ext uri="{FF2B5EF4-FFF2-40B4-BE49-F238E27FC236}">
                  <a16:creationId xmlns:a16="http://schemas.microsoft.com/office/drawing/2014/main" id="{A3824D64-51BD-49DE-BBA9-3A7E20B6467B}"/>
                </a:ext>
              </a:extLst>
            </p:cNvPr>
            <p:cNvSpPr>
              <a:spLocks noChangeAspect="1"/>
            </p:cNvSpPr>
            <p:nvPr>
              <p:custDataLst>
                <p:tags r:id="rId54"/>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Harvey 4/8 [4]">
              <a:extLst>
                <a:ext uri="{FF2B5EF4-FFF2-40B4-BE49-F238E27FC236}">
                  <a16:creationId xmlns:a16="http://schemas.microsoft.com/office/drawing/2014/main" id="{39D19455-DC99-4361-9ACB-F108ED0581AF}"/>
                </a:ext>
              </a:extLst>
            </p:cNvPr>
            <p:cNvSpPr>
              <a:spLocks noChangeAspect="1"/>
            </p:cNvSpPr>
            <p:nvPr>
              <p:custDataLst>
                <p:tags r:id="rId5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Harvey 5/8 [5]">
              <a:extLst>
                <a:ext uri="{FF2B5EF4-FFF2-40B4-BE49-F238E27FC236}">
                  <a16:creationId xmlns:a16="http://schemas.microsoft.com/office/drawing/2014/main" id="{DD06353C-A97B-4A96-8304-54F233F832E4}"/>
                </a:ext>
              </a:extLst>
            </p:cNvPr>
            <p:cNvSpPr>
              <a:spLocks noChangeAspect="1"/>
            </p:cNvSpPr>
            <p:nvPr>
              <p:custDataLst>
                <p:tags r:id="rId56"/>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Harvey 6/8 [6]">
              <a:extLst>
                <a:ext uri="{FF2B5EF4-FFF2-40B4-BE49-F238E27FC236}">
                  <a16:creationId xmlns:a16="http://schemas.microsoft.com/office/drawing/2014/main" id="{9E343501-3E40-406B-8018-8649EB8FA51C}"/>
                </a:ext>
              </a:extLst>
            </p:cNvPr>
            <p:cNvSpPr>
              <a:spLocks noChangeAspect="1"/>
            </p:cNvSpPr>
            <p:nvPr>
              <p:custDataLst>
                <p:tags r:id="rId57"/>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Harvey 7/8 [7]">
              <a:extLst>
                <a:ext uri="{FF2B5EF4-FFF2-40B4-BE49-F238E27FC236}">
                  <a16:creationId xmlns:a16="http://schemas.microsoft.com/office/drawing/2014/main" id="{8F4C5207-5473-4EF0-BD4D-341E98E5C589}"/>
                </a:ext>
              </a:extLst>
            </p:cNvPr>
            <p:cNvSpPr>
              <a:spLocks noChangeAspect="1"/>
            </p:cNvSpPr>
            <p:nvPr>
              <p:custDataLst>
                <p:tags r:id="rId58"/>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Harvey 8/8 [8]">
              <a:extLst>
                <a:ext uri="{FF2B5EF4-FFF2-40B4-BE49-F238E27FC236}">
                  <a16:creationId xmlns:a16="http://schemas.microsoft.com/office/drawing/2014/main" id="{7422FA6C-8552-471A-B0EB-0F92F10332BC}"/>
                </a:ext>
              </a:extLst>
            </p:cNvPr>
            <p:cNvSpPr>
              <a:spLocks noChangeAspect="1"/>
            </p:cNvSpPr>
            <p:nvPr>
              <p:custDataLst>
                <p:tags r:id="rId5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1" name="Harvey 4" hidden="1">
            <a:extLst>
              <a:ext uri="{FF2B5EF4-FFF2-40B4-BE49-F238E27FC236}">
                <a16:creationId xmlns:a16="http://schemas.microsoft.com/office/drawing/2014/main" id="{413A4284-8E26-4668-AF73-C488D2680E2F}"/>
              </a:ext>
            </a:extLst>
          </p:cNvPr>
          <p:cNvGrpSpPr>
            <a:grpSpLocks/>
          </p:cNvGrpSpPr>
          <p:nvPr userDrawn="1">
            <p:custDataLst>
              <p:tags r:id="rId40"/>
            </p:custDataLst>
          </p:nvPr>
        </p:nvGrpSpPr>
        <p:grpSpPr>
          <a:xfrm>
            <a:off x="12294668" y="0"/>
            <a:ext cx="390144" cy="390144"/>
            <a:chOff x="0" y="0"/>
            <a:chExt cx="914400" cy="914400"/>
          </a:xfrm>
          <a:solidFill>
            <a:schemeClr val="tx2"/>
          </a:solidFill>
        </p:grpSpPr>
        <p:sp>
          <p:nvSpPr>
            <p:cNvPr id="22" name="Harvey 0/4 [0]">
              <a:extLst>
                <a:ext uri="{FF2B5EF4-FFF2-40B4-BE49-F238E27FC236}">
                  <a16:creationId xmlns:a16="http://schemas.microsoft.com/office/drawing/2014/main" id="{2BE1A3E0-EED3-45DD-807D-82037D3B4945}"/>
                </a:ext>
              </a:extLst>
            </p:cNvPr>
            <p:cNvSpPr>
              <a:spLocks noChangeAspect="1"/>
            </p:cNvSpPr>
            <p:nvPr>
              <p:custDataLst>
                <p:tags r:id="rId4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Harvey 1/4 [1]">
              <a:extLst>
                <a:ext uri="{FF2B5EF4-FFF2-40B4-BE49-F238E27FC236}">
                  <a16:creationId xmlns:a16="http://schemas.microsoft.com/office/drawing/2014/main" id="{55524878-8D3A-4A68-90F5-C1C6AF43E446}"/>
                </a:ext>
              </a:extLst>
            </p:cNvPr>
            <p:cNvSpPr>
              <a:spLocks noChangeAspect="1"/>
            </p:cNvSpPr>
            <p:nvPr>
              <p:custDataLst>
                <p:tags r:id="rId4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Harvey 2/4 [2]">
              <a:extLst>
                <a:ext uri="{FF2B5EF4-FFF2-40B4-BE49-F238E27FC236}">
                  <a16:creationId xmlns:a16="http://schemas.microsoft.com/office/drawing/2014/main" id="{DBEAEB5F-E6DE-4E07-B114-F9A1E82C21A1}"/>
                </a:ext>
              </a:extLst>
            </p:cNvPr>
            <p:cNvSpPr>
              <a:spLocks noChangeAspect="1"/>
            </p:cNvSpPr>
            <p:nvPr>
              <p:custDataLst>
                <p:tags r:id="rId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Harvey 3/4 [3]">
              <a:extLst>
                <a:ext uri="{FF2B5EF4-FFF2-40B4-BE49-F238E27FC236}">
                  <a16:creationId xmlns:a16="http://schemas.microsoft.com/office/drawing/2014/main" id="{F59A9C23-DDA2-4A9A-B41D-846ADBB21087}"/>
                </a:ext>
              </a:extLst>
            </p:cNvPr>
            <p:cNvSpPr>
              <a:spLocks noChangeAspect="1"/>
            </p:cNvSpPr>
            <p:nvPr>
              <p:custDataLst>
                <p:tags r:id="rId4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Harvey 4/4 [4]">
              <a:extLst>
                <a:ext uri="{FF2B5EF4-FFF2-40B4-BE49-F238E27FC236}">
                  <a16:creationId xmlns:a16="http://schemas.microsoft.com/office/drawing/2014/main" id="{144E6F3E-7AFB-4D14-8669-31C8DF74593C}"/>
                </a:ext>
              </a:extLst>
            </p:cNvPr>
            <p:cNvSpPr>
              <a:spLocks noChangeAspect="1"/>
            </p:cNvSpPr>
            <p:nvPr>
              <p:custDataLst>
                <p:tags r:id="rId5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7" name="Harvey 3" hidden="1">
            <a:extLst>
              <a:ext uri="{FF2B5EF4-FFF2-40B4-BE49-F238E27FC236}">
                <a16:creationId xmlns:a16="http://schemas.microsoft.com/office/drawing/2014/main" id="{B2986398-423E-40E4-B68A-4DA28DFDBC0E}"/>
              </a:ext>
            </a:extLst>
          </p:cNvPr>
          <p:cNvGrpSpPr>
            <a:grpSpLocks/>
          </p:cNvGrpSpPr>
          <p:nvPr userDrawn="1">
            <p:custDataLst>
              <p:tags r:id="rId41"/>
            </p:custDataLst>
          </p:nvPr>
        </p:nvGrpSpPr>
        <p:grpSpPr>
          <a:xfrm>
            <a:off x="12294668" y="0"/>
            <a:ext cx="390144" cy="390144"/>
            <a:chOff x="0" y="0"/>
            <a:chExt cx="914400" cy="914400"/>
          </a:xfrm>
          <a:solidFill>
            <a:schemeClr val="tx2"/>
          </a:solidFill>
        </p:grpSpPr>
        <p:sp>
          <p:nvSpPr>
            <p:cNvPr id="28" name="Harvey 0/3 [0]">
              <a:extLst>
                <a:ext uri="{FF2B5EF4-FFF2-40B4-BE49-F238E27FC236}">
                  <a16:creationId xmlns:a16="http://schemas.microsoft.com/office/drawing/2014/main" id="{BF13D4D1-38BB-47B1-918E-B24CD24C6794}"/>
                </a:ext>
              </a:extLst>
            </p:cNvPr>
            <p:cNvSpPr>
              <a:spLocks noChangeAspect="1"/>
            </p:cNvSpPr>
            <p:nvPr>
              <p:custDataLst>
                <p:tags r:id="rId4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Harvey 1/3 [1]">
              <a:extLst>
                <a:ext uri="{FF2B5EF4-FFF2-40B4-BE49-F238E27FC236}">
                  <a16:creationId xmlns:a16="http://schemas.microsoft.com/office/drawing/2014/main" id="{9B1A069F-AC5A-4A39-9A08-0B08F9DA5B68}"/>
                </a:ext>
              </a:extLst>
            </p:cNvPr>
            <p:cNvSpPr>
              <a:spLocks noChangeAspect="1"/>
            </p:cNvSpPr>
            <p:nvPr>
              <p:custDataLst>
                <p:tags r:id="rId43"/>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Harvey 2/3 [2]">
              <a:extLst>
                <a:ext uri="{FF2B5EF4-FFF2-40B4-BE49-F238E27FC236}">
                  <a16:creationId xmlns:a16="http://schemas.microsoft.com/office/drawing/2014/main" id="{A727ACA9-73A3-4AC8-BFEF-EB8A2373640A}"/>
                </a:ext>
              </a:extLst>
            </p:cNvPr>
            <p:cNvSpPr>
              <a:spLocks noChangeAspect="1"/>
            </p:cNvSpPr>
            <p:nvPr>
              <p:custDataLst>
                <p:tags r:id="rId44"/>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Harvey 3/3 [3]">
              <a:extLst>
                <a:ext uri="{FF2B5EF4-FFF2-40B4-BE49-F238E27FC236}">
                  <a16:creationId xmlns:a16="http://schemas.microsoft.com/office/drawing/2014/main" id="{30F9E70B-9B8F-455C-A9B1-FA09C6044BFF}"/>
                </a:ext>
              </a:extLst>
            </p:cNvPr>
            <p:cNvSpPr>
              <a:spLocks noChangeAspect="1"/>
            </p:cNvSpPr>
            <p:nvPr>
              <p:custDataLst>
                <p:tags r:id="rId4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1" name="Traffic lights Red" hidden="1">
            <a:extLst>
              <a:ext uri="{FF2B5EF4-FFF2-40B4-BE49-F238E27FC236}">
                <a16:creationId xmlns:a16="http://schemas.microsoft.com/office/drawing/2014/main" id="{D60F9D9B-EC56-49F4-8772-2D0653904A04}"/>
              </a:ext>
            </a:extLst>
          </p:cNvPr>
          <p:cNvSpPr>
            <a:spLocks noChangeAspect="1"/>
          </p:cNvSpPr>
          <p:nvPr userDrawn="1"/>
        </p:nvSpPr>
        <p:spPr>
          <a:xfrm>
            <a:off x="12294669" y="1"/>
            <a:ext cx="520700" cy="520700"/>
          </a:xfrm>
          <a:prstGeom prst="ellipse">
            <a:avLst/>
          </a:prstGeom>
          <a:solidFill>
            <a:srgbClr val="E85757"/>
          </a:solidFill>
          <a:ln>
            <a:solidFill>
              <a:srgbClr val="E8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GB" sz="1733" noProof="0" dirty="0"/>
          </a:p>
        </p:txBody>
      </p:sp>
      <p:sp>
        <p:nvSpPr>
          <p:cNvPr id="42" name="Traffic lights Yellow" hidden="1">
            <a:extLst>
              <a:ext uri="{FF2B5EF4-FFF2-40B4-BE49-F238E27FC236}">
                <a16:creationId xmlns:a16="http://schemas.microsoft.com/office/drawing/2014/main" id="{AA0C3F70-A9D3-45D8-B045-61F08EAB5310}"/>
              </a:ext>
            </a:extLst>
          </p:cNvPr>
          <p:cNvSpPr>
            <a:spLocks noChangeAspect="1"/>
          </p:cNvSpPr>
          <p:nvPr userDrawn="1"/>
        </p:nvSpPr>
        <p:spPr>
          <a:xfrm>
            <a:off x="12294669" y="1"/>
            <a:ext cx="520700" cy="520700"/>
          </a:xfrm>
          <a:prstGeom prst="ellipse">
            <a:avLst/>
          </a:prstGeom>
          <a:solidFill>
            <a:srgbClr val="F3D779"/>
          </a:solidFill>
          <a:ln>
            <a:solidFill>
              <a:srgbClr val="F3D7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GB" sz="1733" noProof="0" dirty="0"/>
          </a:p>
        </p:txBody>
      </p:sp>
      <p:sp>
        <p:nvSpPr>
          <p:cNvPr id="43" name="Traffic lights Green" hidden="1">
            <a:extLst>
              <a:ext uri="{FF2B5EF4-FFF2-40B4-BE49-F238E27FC236}">
                <a16:creationId xmlns:a16="http://schemas.microsoft.com/office/drawing/2014/main" id="{C90A57ED-36FE-46E1-AE9B-434A19EB85D6}"/>
              </a:ext>
            </a:extLst>
          </p:cNvPr>
          <p:cNvSpPr>
            <a:spLocks noChangeAspect="1"/>
          </p:cNvSpPr>
          <p:nvPr userDrawn="1"/>
        </p:nvSpPr>
        <p:spPr>
          <a:xfrm>
            <a:off x="12294669" y="1"/>
            <a:ext cx="520700" cy="520700"/>
          </a:xfrm>
          <a:prstGeom prst="ellipse">
            <a:avLst/>
          </a:prstGeom>
          <a:solidFill>
            <a:srgbClr val="8ECDC8"/>
          </a:solidFill>
          <a:ln>
            <a:solidFill>
              <a:srgbClr val="8E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GB" sz="1733" noProof="0" dirty="0"/>
          </a:p>
        </p:txBody>
      </p:sp>
      <p:sp>
        <p:nvSpPr>
          <p:cNvPr id="32" name="Call out 1 [Sticker]" hidden="1">
            <a:extLst>
              <a:ext uri="{FF2B5EF4-FFF2-40B4-BE49-F238E27FC236}">
                <a16:creationId xmlns:a16="http://schemas.microsoft.com/office/drawing/2014/main" id="{B7DA51AC-55CB-4274-99F5-F4F49314FD0A}"/>
              </a:ext>
            </a:extLst>
          </p:cNvPr>
          <p:cNvSpPr>
            <a:spLocks/>
          </p:cNvSpPr>
          <p:nvPr userDrawn="1"/>
        </p:nvSpPr>
        <p:spPr bwMode="auto">
          <a:xfrm>
            <a:off x="12286228" y="-40110"/>
            <a:ext cx="938589" cy="699060"/>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00" tIns="96000" rIns="96000" bIns="192000" numCol="1" anchor="ctr" anchorCtr="0" compatLnSpc="1">
            <a:prstTxWarp prst="textNoShape">
              <a:avLst/>
            </a:prstTxWarp>
          </a:bodyPr>
          <a:lstStyle/>
          <a:p>
            <a:pPr algn="ctr"/>
            <a:r>
              <a:rPr lang="en-GB" sz="1333" b="1" dirty="0">
                <a:solidFill>
                  <a:schemeClr val="bg1"/>
                </a:solidFill>
              </a:rPr>
              <a:t>Text</a:t>
            </a:r>
          </a:p>
        </p:txBody>
      </p:sp>
      <p:sp>
        <p:nvSpPr>
          <p:cNvPr id="33" name="Call out 2 [Sticker]" hidden="1">
            <a:extLst>
              <a:ext uri="{FF2B5EF4-FFF2-40B4-BE49-F238E27FC236}">
                <a16:creationId xmlns:a16="http://schemas.microsoft.com/office/drawing/2014/main" id="{60D09F83-F724-4FAB-B781-E8292AEF07B4}"/>
              </a:ext>
            </a:extLst>
          </p:cNvPr>
          <p:cNvSpPr>
            <a:spLocks/>
          </p:cNvSpPr>
          <p:nvPr userDrawn="1"/>
        </p:nvSpPr>
        <p:spPr bwMode="auto">
          <a:xfrm>
            <a:off x="12286229" y="-40110"/>
            <a:ext cx="1962737" cy="1326839"/>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0" rIns="96000" bIns="192000" numCol="1" anchor="ctr" anchorCtr="0" compatLnSpc="1">
            <a:prstTxWarp prst="textNoShape">
              <a:avLst/>
            </a:prstTxWarp>
          </a:bodyPr>
          <a:lstStyle/>
          <a:p>
            <a:pPr>
              <a:lnSpc>
                <a:spcPct val="96000"/>
              </a:lnSpc>
            </a:pPr>
            <a:r>
              <a:rPr lang="en-GB" sz="1333" b="1" dirty="0">
                <a:solidFill>
                  <a:schemeClr val="bg1"/>
                </a:solidFill>
              </a:rPr>
              <a:t>Click to add text</a:t>
            </a:r>
          </a:p>
        </p:txBody>
      </p:sp>
      <p:sp>
        <p:nvSpPr>
          <p:cNvPr id="34" name="Call out 3 [Sticker]" hidden="1">
            <a:extLst>
              <a:ext uri="{FF2B5EF4-FFF2-40B4-BE49-F238E27FC236}">
                <a16:creationId xmlns:a16="http://schemas.microsoft.com/office/drawing/2014/main" id="{97B57B16-C10A-4201-8AC7-D97E350A6AFF}"/>
              </a:ext>
            </a:extLst>
          </p:cNvPr>
          <p:cNvSpPr>
            <a:spLocks/>
          </p:cNvSpPr>
          <p:nvPr userDrawn="1"/>
        </p:nvSpPr>
        <p:spPr bwMode="auto">
          <a:xfrm>
            <a:off x="12286228" y="-40110"/>
            <a:ext cx="2334275" cy="1578004"/>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0" rIns="96000" bIns="192000" numCol="1" anchor="ctr" anchorCtr="0" compatLnSpc="1">
            <a:prstTxWarp prst="textNoShape">
              <a:avLst/>
            </a:prstTxWarp>
          </a:bodyPr>
          <a:lstStyle/>
          <a:p>
            <a:pPr>
              <a:lnSpc>
                <a:spcPct val="96000"/>
              </a:lnSpc>
            </a:pPr>
            <a:r>
              <a:rPr lang="en-GB" sz="1333" b="1" dirty="0">
                <a:solidFill>
                  <a:schemeClr val="bg1"/>
                </a:solidFill>
              </a:rPr>
              <a:t>Click to add text</a:t>
            </a:r>
          </a:p>
        </p:txBody>
      </p:sp>
      <p:sp>
        <p:nvSpPr>
          <p:cNvPr id="35" name="Call out 4 [Sticker]" hidden="1">
            <a:extLst>
              <a:ext uri="{FF2B5EF4-FFF2-40B4-BE49-F238E27FC236}">
                <a16:creationId xmlns:a16="http://schemas.microsoft.com/office/drawing/2014/main" id="{79ECB79A-60F9-4A61-AC9F-6FA204806232}"/>
              </a:ext>
            </a:extLst>
          </p:cNvPr>
          <p:cNvSpPr>
            <a:spLocks/>
          </p:cNvSpPr>
          <p:nvPr userDrawn="1"/>
        </p:nvSpPr>
        <p:spPr bwMode="auto">
          <a:xfrm>
            <a:off x="12286229" y="-40110"/>
            <a:ext cx="3265772" cy="2123505"/>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6000" tIns="0" rIns="96000" bIns="192000" numCol="1" anchor="ctr" anchorCtr="0" compatLnSpc="1">
            <a:prstTxWarp prst="textNoShape">
              <a:avLst/>
            </a:prstTxWarp>
          </a:bodyPr>
          <a:lstStyle/>
          <a:p>
            <a:pPr>
              <a:lnSpc>
                <a:spcPct val="96000"/>
              </a:lnSpc>
            </a:pPr>
            <a:r>
              <a:rPr lang="en-GB" sz="1333" b="1" dirty="0">
                <a:solidFill>
                  <a:schemeClr val="bg1"/>
                </a:solidFill>
              </a:rPr>
              <a:t>Click to add text</a:t>
            </a:r>
          </a:p>
        </p:txBody>
      </p:sp>
      <p:sp>
        <p:nvSpPr>
          <p:cNvPr id="36" name="Call out 5 [Sticker]" hidden="1">
            <a:extLst>
              <a:ext uri="{FF2B5EF4-FFF2-40B4-BE49-F238E27FC236}">
                <a16:creationId xmlns:a16="http://schemas.microsoft.com/office/drawing/2014/main" id="{EA30F7B7-8A62-4C5C-ABE3-57A7E8C4269E}"/>
              </a:ext>
            </a:extLst>
          </p:cNvPr>
          <p:cNvSpPr>
            <a:spLocks/>
          </p:cNvSpPr>
          <p:nvPr userDrawn="1"/>
        </p:nvSpPr>
        <p:spPr bwMode="auto">
          <a:xfrm>
            <a:off x="12286229" y="-40111"/>
            <a:ext cx="6014481" cy="1920275"/>
          </a:xfrm>
          <a:custGeom>
            <a:avLst/>
            <a:gdLst>
              <a:gd name="connsiteX0" fmla="*/ 1428011 w 1642145"/>
              <a:gd name="connsiteY0" fmla="*/ 0 h 524296"/>
              <a:gd name="connsiteX1" fmla="*/ 1642145 w 1642145"/>
              <a:gd name="connsiteY1" fmla="*/ 215977 h 524296"/>
              <a:gd name="connsiteX2" fmla="*/ 1471167 w 1642145"/>
              <a:gd name="connsiteY2" fmla="*/ 427566 h 524296"/>
              <a:gd name="connsiteX3" fmla="*/ 1428657 w 1642145"/>
              <a:gd name="connsiteY3" fmla="*/ 431889 h 524296"/>
              <a:gd name="connsiteX4" fmla="*/ 1428657 w 1642145"/>
              <a:gd name="connsiteY4" fmla="*/ 431955 h 524296"/>
              <a:gd name="connsiteX5" fmla="*/ 492663 w 1642145"/>
              <a:gd name="connsiteY5" fmla="*/ 431955 h 524296"/>
              <a:gd name="connsiteX6" fmla="*/ 487573 w 1642145"/>
              <a:gd name="connsiteY6" fmla="*/ 432471 h 524296"/>
              <a:gd name="connsiteX7" fmla="*/ 237118 w 1642145"/>
              <a:gd name="connsiteY7" fmla="*/ 432471 h 524296"/>
              <a:gd name="connsiteX8" fmla="*/ 237118 w 1642145"/>
              <a:gd name="connsiteY8" fmla="*/ 524296 h 524296"/>
              <a:gd name="connsiteX9" fmla="*/ 0 w 1642145"/>
              <a:gd name="connsiteY9" fmla="*/ 262149 h 524296"/>
              <a:gd name="connsiteX10" fmla="*/ 237118 w 1642145"/>
              <a:gd name="connsiteY10" fmla="*/ 1 h 524296"/>
              <a:gd name="connsiteX11" fmla="*/ 487573 w 1642145"/>
              <a:gd name="connsiteY11" fmla="*/ 1 h 524296"/>
              <a:gd name="connsiteX12" fmla="*/ 493340 w 1642145"/>
              <a:gd name="connsiteY12" fmla="*/ 577 h 524296"/>
              <a:gd name="connsiteX13" fmla="*/ 1422336 w 1642145"/>
              <a:gd name="connsiteY13" fmla="*/ 577 h 52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2145" h="524296">
                <a:moveTo>
                  <a:pt x="1428011" y="0"/>
                </a:moveTo>
                <a:cubicBezTo>
                  <a:pt x="1546274" y="0"/>
                  <a:pt x="1642145" y="96696"/>
                  <a:pt x="1642145" y="215977"/>
                </a:cubicBezTo>
                <a:cubicBezTo>
                  <a:pt x="1642145" y="320348"/>
                  <a:pt x="1568744" y="407427"/>
                  <a:pt x="1471167" y="427566"/>
                </a:cubicBezTo>
                <a:lnTo>
                  <a:pt x="1428657" y="431889"/>
                </a:lnTo>
                <a:lnTo>
                  <a:pt x="1428657" y="431955"/>
                </a:lnTo>
                <a:lnTo>
                  <a:pt x="492663" y="431955"/>
                </a:lnTo>
                <a:lnTo>
                  <a:pt x="487573" y="432471"/>
                </a:lnTo>
                <a:cubicBezTo>
                  <a:pt x="487573" y="432471"/>
                  <a:pt x="487573" y="432471"/>
                  <a:pt x="237118" y="432471"/>
                </a:cubicBezTo>
                <a:cubicBezTo>
                  <a:pt x="237118" y="432471"/>
                  <a:pt x="237118" y="432471"/>
                  <a:pt x="237118" y="524296"/>
                </a:cubicBezTo>
                <a:cubicBezTo>
                  <a:pt x="105221" y="524296"/>
                  <a:pt x="0" y="407293"/>
                  <a:pt x="0" y="262149"/>
                </a:cubicBezTo>
                <a:cubicBezTo>
                  <a:pt x="0" y="117005"/>
                  <a:pt x="105221" y="1"/>
                  <a:pt x="237118" y="1"/>
                </a:cubicBezTo>
                <a:cubicBezTo>
                  <a:pt x="237118" y="1"/>
                  <a:pt x="237118" y="1"/>
                  <a:pt x="487573" y="1"/>
                </a:cubicBezTo>
                <a:lnTo>
                  <a:pt x="493340" y="577"/>
                </a:lnTo>
                <a:lnTo>
                  <a:pt x="1422336" y="577"/>
                </a:lnTo>
                <a:close/>
              </a:path>
            </a:pathLst>
          </a:custGeom>
          <a:solidFill>
            <a:schemeClr val="accent3"/>
          </a:solidFill>
          <a:ln>
            <a:noFill/>
          </a:ln>
        </p:spPr>
        <p:txBody>
          <a:bodyPr vert="horz" wrap="square" lIns="96000" tIns="96000" rIns="96000" bIns="480000" numCol="1" anchor="ctr" anchorCtr="0" compatLnSpc="1">
            <a:prstTxWarp prst="textNoShape">
              <a:avLst/>
            </a:prstTxWarp>
            <a:noAutofit/>
          </a:bodyPr>
          <a:lstStyle/>
          <a:p>
            <a:pPr marL="0" marR="0" lvl="0" indent="0" algn="ctr" defTabSz="829377" rtl="0" eaLnBrk="1" fontAlgn="auto" latinLnBrk="0" hangingPunct="1">
              <a:lnSpc>
                <a:spcPct val="96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ea typeface="+mn-ea"/>
                <a:cs typeface="+mn-cs"/>
              </a:rPr>
              <a:t>Click to add text</a:t>
            </a:r>
          </a:p>
        </p:txBody>
      </p:sp>
      <p:sp>
        <p:nvSpPr>
          <p:cNvPr id="37" name="Comment box [Sticker]" hidden="1">
            <a:extLst>
              <a:ext uri="{FF2B5EF4-FFF2-40B4-BE49-F238E27FC236}">
                <a16:creationId xmlns:a16="http://schemas.microsoft.com/office/drawing/2014/main" id="{E2D24638-2C59-445A-A356-D83768687C04}"/>
              </a:ext>
            </a:extLst>
          </p:cNvPr>
          <p:cNvSpPr/>
          <p:nvPr userDrawn="1"/>
        </p:nvSpPr>
        <p:spPr>
          <a:xfrm>
            <a:off x="12286228" y="-40111"/>
            <a:ext cx="2249675" cy="768000"/>
          </a:xfrm>
          <a:prstGeom prst="roundRect">
            <a:avLst>
              <a:gd name="adj" fmla="val 0"/>
            </a:avLst>
          </a:prstGeom>
          <a:solidFill>
            <a:srgbClr val="FDD779">
              <a:alpha val="9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rgbClr val="FF0000"/>
                </a:solidFill>
              </a:rPr>
              <a:t>Comment box</a:t>
            </a:r>
            <a:endParaRPr lang="en-GB" sz="1333" noProof="0" dirty="0">
              <a:solidFill>
                <a:srgbClr val="FF0000"/>
              </a:solidFill>
            </a:endParaRPr>
          </a:p>
        </p:txBody>
      </p:sp>
      <p:sp>
        <p:nvSpPr>
          <p:cNvPr id="38" name="Preliminary [Sticker]" hidden="1">
            <a:extLst>
              <a:ext uri="{FF2B5EF4-FFF2-40B4-BE49-F238E27FC236}">
                <a16:creationId xmlns:a16="http://schemas.microsoft.com/office/drawing/2014/main" id="{E5C38300-1B57-4EFA-A738-56C162EEB378}"/>
              </a:ext>
            </a:extLst>
          </p:cNvPr>
          <p:cNvSpPr/>
          <p:nvPr userDrawn="1"/>
        </p:nvSpPr>
        <p:spPr>
          <a:xfrm>
            <a:off x="12286229" y="-40111"/>
            <a:ext cx="1911607" cy="360000"/>
          </a:xfrm>
          <a:prstGeom prst="roundRect">
            <a:avLst>
              <a:gd name="adj" fmla="val 0"/>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chemeClr val="bg1"/>
                </a:solidFill>
              </a:rPr>
              <a:t>Preliminary</a:t>
            </a:r>
            <a:endParaRPr lang="en-GB" sz="1333" noProof="0" dirty="0">
              <a:solidFill>
                <a:schemeClr val="bg1"/>
              </a:solidFill>
            </a:endParaRPr>
          </a:p>
        </p:txBody>
      </p:sp>
      <p:sp>
        <p:nvSpPr>
          <p:cNvPr id="39" name="For discussion [Sticker]" hidden="1">
            <a:extLst>
              <a:ext uri="{FF2B5EF4-FFF2-40B4-BE49-F238E27FC236}">
                <a16:creationId xmlns:a16="http://schemas.microsoft.com/office/drawing/2014/main" id="{ACC6C9F8-91DF-4DB0-8B38-437B2CABBB16}"/>
              </a:ext>
            </a:extLst>
          </p:cNvPr>
          <p:cNvSpPr/>
          <p:nvPr userDrawn="1"/>
        </p:nvSpPr>
        <p:spPr>
          <a:xfrm>
            <a:off x="12286229" y="-40111"/>
            <a:ext cx="1911607" cy="360000"/>
          </a:xfrm>
          <a:prstGeom prst="roundRect">
            <a:avLst>
              <a:gd name="adj" fmla="val 0"/>
            </a:avLst>
          </a:prstGeom>
          <a:solidFill>
            <a:srgbClr val="E8575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chemeClr val="bg1"/>
                </a:solidFill>
              </a:rPr>
              <a:t>For discussion</a:t>
            </a:r>
            <a:endParaRPr lang="en-GB" sz="1333" noProof="0" dirty="0">
              <a:solidFill>
                <a:schemeClr val="bg1"/>
              </a:solidFill>
            </a:endParaRPr>
          </a:p>
        </p:txBody>
      </p:sp>
      <p:sp>
        <p:nvSpPr>
          <p:cNvPr id="40" name="Illustrative [Sticker]" hidden="1">
            <a:extLst>
              <a:ext uri="{FF2B5EF4-FFF2-40B4-BE49-F238E27FC236}">
                <a16:creationId xmlns:a16="http://schemas.microsoft.com/office/drawing/2014/main" id="{08668850-F042-468B-9813-9A5B3CC938C5}"/>
              </a:ext>
            </a:extLst>
          </p:cNvPr>
          <p:cNvSpPr/>
          <p:nvPr userDrawn="1"/>
        </p:nvSpPr>
        <p:spPr>
          <a:xfrm>
            <a:off x="12286229" y="-40111"/>
            <a:ext cx="1911607" cy="360000"/>
          </a:xfrm>
          <a:prstGeom prst="roundRect">
            <a:avLst>
              <a:gd name="adj" fmla="val 0"/>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chemeClr val="bg1"/>
                </a:solidFill>
              </a:rPr>
              <a:t>Illustrative</a:t>
            </a:r>
            <a:endParaRPr lang="en-GB" sz="1333" noProof="0" dirty="0">
              <a:solidFill>
                <a:schemeClr val="bg1"/>
              </a:solidFill>
            </a:endParaRPr>
          </a:p>
        </p:txBody>
      </p:sp>
      <p:pic>
        <p:nvPicPr>
          <p:cNvPr id="44" name="Picture 43" descr="Text&#10;&#10;Description automatically generated">
            <a:extLst>
              <a:ext uri="{FF2B5EF4-FFF2-40B4-BE49-F238E27FC236}">
                <a16:creationId xmlns:a16="http://schemas.microsoft.com/office/drawing/2014/main" id="{297D47F8-DD04-4FD7-A8AE-5C50443388B8}"/>
              </a:ext>
            </a:extLst>
          </p:cNvPr>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10668030" y="6081185"/>
            <a:ext cx="1048801" cy="567612"/>
          </a:xfrm>
          <a:prstGeom prst="rect">
            <a:avLst/>
          </a:prstGeom>
        </p:spPr>
      </p:pic>
    </p:spTree>
    <p:extLst>
      <p:ext uri="{BB962C8B-B14F-4D97-AF65-F5344CB8AC3E}">
        <p14:creationId xmlns:p14="http://schemas.microsoft.com/office/powerpoint/2010/main" val="244703235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Lst>
  <p:hf sldNum="0" hdr="0" ftr="0"/>
  <p:txStyles>
    <p:titleStyle>
      <a:lvl1pPr algn="l" defTabSz="914382" rtl="0" eaLnBrk="1" latinLnBrk="0" hangingPunct="1">
        <a:lnSpc>
          <a:spcPct val="95000"/>
        </a:lnSpc>
        <a:spcBef>
          <a:spcPct val="0"/>
        </a:spcBef>
        <a:buNone/>
        <a:defRPr sz="2667" b="1" i="0" kern="1200">
          <a:solidFill>
            <a:schemeClr val="accent1"/>
          </a:solidFill>
          <a:latin typeface="+mj-lt"/>
          <a:ea typeface="+mj-ea"/>
          <a:cs typeface="Arial" panose="020B0604020202020204" pitchFamily="34" charset="0"/>
          <a:sym typeface="Orsted Sans Office" panose="00000500000000000000" pitchFamily="2" charset="0"/>
        </a:defRPr>
      </a:lvl1pPr>
    </p:titleStyle>
    <p:bodyStyle>
      <a:lvl1pPr marL="287993" indent="-287993" algn="l" defTabSz="914382" rtl="0" eaLnBrk="1" latinLnBrk="0" hangingPunct="1">
        <a:lnSpc>
          <a:spcPct val="100000"/>
        </a:lnSpc>
        <a:spcBef>
          <a:spcPts val="0"/>
        </a:spcBef>
        <a:spcAft>
          <a:spcPts val="400"/>
        </a:spcAft>
        <a:buFont typeface="Arial" panose="020B0604020202020204" pitchFamily="34" charset="0"/>
        <a:buChar char="•"/>
        <a:defRPr sz="1333" b="0" kern="1200">
          <a:solidFill>
            <a:schemeClr val="tx2"/>
          </a:solidFill>
          <a:latin typeface="+mn-lt"/>
          <a:ea typeface="+mn-ea"/>
          <a:cs typeface="Arial" panose="020B0604020202020204" pitchFamily="34" charset="0"/>
          <a:sym typeface="Orsted Sans Office" panose="00000500000000000000" pitchFamily="2" charset="0"/>
        </a:defRPr>
      </a:lvl1pPr>
      <a:lvl2pPr marL="575986" indent="-287993" algn="l" defTabSz="914382"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2pPr>
      <a:lvl3pPr marL="863978" indent="-287993" algn="l" defTabSz="914382"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3pPr>
      <a:lvl4pPr marL="1151971" indent="-287993" algn="l" defTabSz="914382"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4pPr>
      <a:lvl5pPr marL="1439964" indent="-287993" algn="l" defTabSz="914382"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5pPr>
      <a:lvl6pPr marL="1439964" indent="-287993" algn="l" defTabSz="914382" rtl="0" eaLnBrk="1" latinLnBrk="0" hangingPunct="1">
        <a:lnSpc>
          <a:spcPct val="100000"/>
        </a:lnSpc>
        <a:spcBef>
          <a:spcPts val="0"/>
        </a:spcBef>
        <a:spcAft>
          <a:spcPts val="400"/>
        </a:spcAft>
        <a:buFont typeface="Arial" panose="020B0604020202020204" pitchFamily="34" charset="0"/>
        <a:buChar char="•"/>
        <a:defRPr lang="en-GB" sz="1333" kern="1200" noProof="0" dirty="0">
          <a:solidFill>
            <a:schemeClr val="tx2"/>
          </a:solidFill>
          <a:latin typeface="+mn-lt"/>
          <a:ea typeface="+mn-ea"/>
          <a:cs typeface="Arial" panose="020B0604020202020204" pitchFamily="34" charset="0"/>
          <a:sym typeface="Arial" panose="020B0604020202020204" pitchFamily="34" charset="0"/>
        </a:defRPr>
      </a:lvl6pPr>
      <a:lvl7pPr marL="1439964" indent="-287993" algn="l" defTabSz="914382" rtl="0" eaLnBrk="1" latinLnBrk="0" hangingPunct="1">
        <a:lnSpc>
          <a:spcPct val="100000"/>
        </a:lnSpc>
        <a:spcBef>
          <a:spcPts val="0"/>
        </a:spcBef>
        <a:spcAft>
          <a:spcPts val="400"/>
        </a:spcAft>
        <a:buFont typeface="Arial" panose="020B0604020202020204" pitchFamily="34" charset="0"/>
        <a:buChar char="•"/>
        <a:defRPr lang="en-GB" sz="1333"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439964" indent="-287993" algn="l" defTabSz="914382"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mn-cs"/>
        </a:defRPr>
      </a:lvl8pPr>
      <a:lvl9pPr marL="1439964" indent="-287993" algn="l" defTabSz="914382" rtl="0" eaLnBrk="1" latinLnBrk="0" hangingPunct="1">
        <a:lnSpc>
          <a:spcPct val="100000"/>
        </a:lnSpc>
        <a:spcBef>
          <a:spcPts val="0"/>
        </a:spcBef>
        <a:spcAft>
          <a:spcPts val="400"/>
        </a:spcAft>
        <a:buFont typeface="Arial" panose="020B0604020202020204" pitchFamily="34" charset="0"/>
        <a:buChar char="•"/>
        <a:defRPr sz="1333" kern="1200" baseline="0">
          <a:solidFill>
            <a:schemeClr val="tx2"/>
          </a:solidFill>
          <a:latin typeface="+mn-lt"/>
          <a:ea typeface="+mn-ea"/>
          <a:cs typeface="+mn-cs"/>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3"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5" algn="l" defTabSz="914382" rtl="0" eaLnBrk="1" latinLnBrk="0" hangingPunct="1">
        <a:defRPr sz="1800" kern="1200">
          <a:solidFill>
            <a:schemeClr val="tx1"/>
          </a:solidFill>
          <a:latin typeface="+mn-lt"/>
          <a:ea typeface="+mn-ea"/>
          <a:cs typeface="+mn-cs"/>
        </a:defRPr>
      </a:lvl4pPr>
      <a:lvl5pPr marL="1828766" algn="l" defTabSz="914382" rtl="0" eaLnBrk="1" latinLnBrk="0" hangingPunct="1">
        <a:defRPr sz="1800" kern="1200">
          <a:solidFill>
            <a:schemeClr val="tx1"/>
          </a:solidFill>
          <a:latin typeface="+mn-lt"/>
          <a:ea typeface="+mn-ea"/>
          <a:cs typeface="+mn-cs"/>
        </a:defRPr>
      </a:lvl5pPr>
      <a:lvl6pPr marL="2285958" algn="l" defTabSz="914382" rtl="0" eaLnBrk="1" latinLnBrk="0" hangingPunct="1">
        <a:defRPr sz="1800" kern="1200">
          <a:solidFill>
            <a:schemeClr val="tx1"/>
          </a:solidFill>
          <a:latin typeface="+mn-lt"/>
          <a:ea typeface="+mn-ea"/>
          <a:cs typeface="+mn-cs"/>
        </a:defRPr>
      </a:lvl6pPr>
      <a:lvl7pPr marL="2743149" algn="l" defTabSz="914382" rtl="0" eaLnBrk="1" latinLnBrk="0" hangingPunct="1">
        <a:defRPr sz="1800" kern="1200">
          <a:solidFill>
            <a:schemeClr val="tx1"/>
          </a:solidFill>
          <a:latin typeface="+mn-lt"/>
          <a:ea typeface="+mn-ea"/>
          <a:cs typeface="+mn-cs"/>
        </a:defRPr>
      </a:lvl7pPr>
      <a:lvl8pPr marL="3200341" algn="l" defTabSz="914382" rtl="0" eaLnBrk="1" latinLnBrk="0" hangingPunct="1">
        <a:defRPr sz="1800" kern="1200">
          <a:solidFill>
            <a:schemeClr val="tx1"/>
          </a:solidFill>
          <a:latin typeface="+mn-lt"/>
          <a:ea typeface="+mn-ea"/>
          <a:cs typeface="+mn-cs"/>
        </a:defRPr>
      </a:lvl8pPr>
      <a:lvl9pPr marL="3657533" algn="l" defTabSz="9143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73">
          <p15:clr>
            <a:srgbClr val="F26B43"/>
          </p15:clr>
        </p15:guide>
        <p15:guide id="4" orient="horz" pos="3104">
          <p15:clr>
            <a:srgbClr val="F26B43"/>
          </p15:clr>
        </p15:guide>
        <p15:guide id="5" pos="272">
          <p15:clr>
            <a:srgbClr val="F26B43"/>
          </p15:clr>
        </p15:guide>
        <p15:guide id="7" orient="horz" pos="647">
          <p15:clr>
            <a:srgbClr val="F26B43"/>
          </p15:clr>
        </p15:guide>
        <p15:guide id="8" orient="horz" pos="2803">
          <p15:clr>
            <a:srgbClr val="F26B43"/>
          </p15:clr>
        </p15:guide>
        <p15:guide id="9" pos="5487">
          <p15:clr>
            <a:srgbClr val="F26B43"/>
          </p15:clr>
        </p15:guide>
        <p15:guide id="10" orient="horz" pos="158">
          <p15:clr>
            <a:srgbClr val="F26B43"/>
          </p15:clr>
        </p15:guide>
        <p15:guide id="11" orient="horz" pos="52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xmlns=""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4/1/2022</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xmlns=""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450779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3" descr="C:\Users\Chris.Neff\Pictures\NJA_logo_4C_1000dpi (1).jpg"/>
          <p:cNvPicPr>
            <a:picLocks noChangeAspect="1" noChangeArrowheads="1"/>
          </p:cNvPicPr>
          <p:nvPr userDrawn="1"/>
        </p:nvPicPr>
        <p:blipFill rotWithShape="1">
          <a:blip r:embed="rId14" cstate="print">
            <a:duotone>
              <a:schemeClr val="bg2">
                <a:shade val="45000"/>
                <a:satMod val="135000"/>
              </a:schemeClr>
              <a:prstClr val="white"/>
            </a:duotone>
            <a:extLst>
              <a:ext uri="{BEBA8EAE-BF5A-486C-A8C5-ECC9F3942E4B}">
                <a14:imgProps xmlns:a14="http://schemas.microsoft.com/office/drawing/2010/main">
                  <a14:imgLayer r:embed="rId15">
                    <a14:imgEffect>
                      <a14:colorTemperature colorTemp="4700"/>
                    </a14:imgEffect>
                    <a14:imgEffect>
                      <a14:saturation sat="0"/>
                    </a14:imgEffect>
                    <a14:imgEffect>
                      <a14:brightnessContrast bright="15000"/>
                    </a14:imgEffect>
                  </a14:imgLayer>
                </a14:imgProps>
              </a:ext>
              <a:ext uri="{28A0092B-C50C-407E-A947-70E740481C1C}">
                <a14:useLocalDpi xmlns:a14="http://schemas.microsoft.com/office/drawing/2010/main" val="0"/>
              </a:ext>
            </a:extLst>
          </a:blip>
          <a:srcRect/>
          <a:stretch/>
        </p:blipFill>
        <p:spPr bwMode="auto">
          <a:xfrm>
            <a:off x="3281880" y="208922"/>
            <a:ext cx="8893613" cy="6642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a:t>njaudubon.org</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r>
              <a:rPr lang="en-US"/>
              <a:t>NJ Audubon | Proprietary and Confidential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4FE1BC4-F2B2-4D32-9A68-1D0592AE3D39}" type="slidenum">
              <a:rPr lang="en-US" smtClean="0"/>
              <a:t>‹#›</a:t>
            </a:fld>
            <a:endParaRPr lang="en-US"/>
          </a:p>
        </p:txBody>
      </p:sp>
      <p:pic>
        <p:nvPicPr>
          <p:cNvPr id="7" name="Picture 2" descr="C:\Users\Chris.Neff\Pictures\NJA_logo_4C_1000dpi.jpg"/>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a:stretch/>
        </p:blipFill>
        <p:spPr bwMode="auto">
          <a:xfrm>
            <a:off x="11176000" y="181663"/>
            <a:ext cx="817912" cy="112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00310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l" defTabSz="1219170" rtl="0" eaLnBrk="1" latinLnBrk="0" hangingPunct="1">
        <a:spcBef>
          <a:spcPct val="0"/>
        </a:spcBef>
        <a:buNone/>
        <a:defRPr sz="5867" kern="1200">
          <a:solidFill>
            <a:srgbClr val="6E99AC"/>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rgbClr val="686053"/>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rgbClr val="686053"/>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rgbClr val="686053"/>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rgbClr val="686053"/>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rgbClr val="686053"/>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44000">
              <a:srgbClr val="FFFFFF"/>
            </a:gs>
            <a:gs pos="100000">
              <a:schemeClr val="bg1"/>
            </a:gs>
          </a:gsLst>
          <a:lin ang="16200000" scaled="1"/>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609600" y="2133600"/>
            <a:ext cx="10972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8737600" y="647700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4D4D4D"/>
                </a:solidFill>
                <a:latin typeface="+mn-lt"/>
                <a:cs typeface="+mn-cs"/>
              </a:defRPr>
            </a:lvl1pPr>
          </a:lstStyle>
          <a:p>
            <a:pPr>
              <a:defRPr/>
            </a:pPr>
            <a:fld id="{541FDA6A-78BD-451D-A8B9-707376EFA517}" type="slidenum">
              <a:rPr lang="en-US"/>
              <a:pPr>
                <a:defRPr/>
              </a:pPr>
              <a:t>‹#›</a:t>
            </a:fld>
            <a:endParaRPr lang="en-US" dirty="0"/>
          </a:p>
        </p:txBody>
      </p:sp>
      <p:pic>
        <p:nvPicPr>
          <p:cNvPr id="9" name="Picture 6"/>
          <p:cNvPicPr>
            <a:picLocks noChangeAspect="1"/>
          </p:cNvPicPr>
          <p:nvPr userDrawn="1"/>
        </p:nvPicPr>
        <p:blipFill>
          <a:blip r:embed="rId10">
            <a:extLst>
              <a:ext uri="{28A0092B-C50C-407E-A947-70E740481C1C}">
                <a14:useLocalDpi xmlns:a14="http://schemas.microsoft.com/office/drawing/2010/main" val="0"/>
              </a:ext>
            </a:extLst>
          </a:blip>
          <a:srcRect b="6192"/>
          <a:stretch>
            <a:fillRect/>
          </a:stretch>
        </p:blipFill>
        <p:spPr bwMode="auto">
          <a:xfrm>
            <a:off x="0" y="4495800"/>
            <a:ext cx="11201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p:cNvPicPr>
            <a:picLocks noChangeAspect="1"/>
          </p:cNvPicPr>
          <p:nvPr/>
        </p:nvPicPr>
        <p:blipFill>
          <a:blip r:embed="rId10">
            <a:extLst>
              <a:ext uri="{28A0092B-C50C-407E-A947-70E740481C1C}">
                <a14:useLocalDpi xmlns:a14="http://schemas.microsoft.com/office/drawing/2010/main" val="0"/>
              </a:ext>
            </a:extLst>
          </a:blip>
          <a:srcRect b="6192"/>
          <a:stretch>
            <a:fillRect/>
          </a:stretch>
        </p:blipFill>
        <p:spPr bwMode="auto">
          <a:xfrm>
            <a:off x="1524000" y="4495801"/>
            <a:ext cx="10668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8"/>
          <p:cNvSpPr txBox="1">
            <a:spLocks noChangeArrowheads="1"/>
          </p:cNvSpPr>
          <p:nvPr/>
        </p:nvSpPr>
        <p:spPr bwMode="auto">
          <a:xfrm>
            <a:off x="609600" y="5821364"/>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1400">
                <a:solidFill>
                  <a:schemeClr val="bg1"/>
                </a:solidFill>
                <a:latin typeface="Arial Black" pitchFamily="34" charset="0"/>
              </a:rPr>
              <a:t>www.nj.gov/bpu</a:t>
            </a:r>
          </a:p>
        </p:txBody>
      </p:sp>
      <p:sp>
        <p:nvSpPr>
          <p:cNvPr id="8" name="Date Placeholder 3"/>
          <p:cNvSpPr>
            <a:spLocks noGrp="1"/>
          </p:cNvSpPr>
          <p:nvPr>
            <p:ph type="dt" sz="half" idx="2"/>
          </p:nvPr>
        </p:nvSpPr>
        <p:spPr>
          <a:xfrm>
            <a:off x="609600" y="6356351"/>
            <a:ext cx="2844800" cy="365125"/>
          </a:xfrm>
          <a:prstGeom prst="rect">
            <a:avLst/>
          </a:prstGeom>
        </p:spPr>
        <p:txBody>
          <a:bodyPr anchor="ctr"/>
          <a:lstStyle>
            <a:lvl1pPr>
              <a:defRPr sz="1200">
                <a:solidFill>
                  <a:srgbClr val="898FBA"/>
                </a:solidFill>
              </a:defRPr>
            </a:lvl1pPr>
          </a:lstStyle>
          <a:p>
            <a:pPr>
              <a:defRPr/>
            </a:pPr>
            <a:fld id="{0CB309AB-9A01-4236-9511-B96D35C17FB1}" type="datetime1">
              <a:rPr lang="en-US" smtClean="0"/>
              <a:t>4/1/2022</a:t>
            </a:fld>
            <a:endParaRPr lang="en-US" dirty="0"/>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30" r:id="rId6"/>
    <p:sldLayoutId id="2147483831" r:id="rId7"/>
    <p:sldLayoutId id="2147483832" r:id="rId8"/>
  </p:sldLayoutIdLst>
  <p:hf hdr="0"/>
  <p:txStyles>
    <p:titleStyle>
      <a:lvl1pPr algn="l" rtl="0" fontAlgn="base">
        <a:spcBef>
          <a:spcPct val="0"/>
        </a:spcBef>
        <a:spcAft>
          <a:spcPct val="0"/>
        </a:spcAft>
        <a:defRPr sz="3600" kern="1200">
          <a:solidFill>
            <a:srgbClr val="003399"/>
          </a:solidFill>
          <a:latin typeface="+mj-lt"/>
          <a:ea typeface="+mj-ea"/>
          <a:cs typeface="+mj-cs"/>
        </a:defRPr>
      </a:lvl1pPr>
      <a:lvl2pPr algn="l" rtl="0" fontAlgn="base">
        <a:spcBef>
          <a:spcPct val="0"/>
        </a:spcBef>
        <a:spcAft>
          <a:spcPct val="0"/>
        </a:spcAft>
        <a:defRPr sz="3600">
          <a:solidFill>
            <a:srgbClr val="003399"/>
          </a:solidFill>
          <a:latin typeface="Arial Black" pitchFamily="34" charset="0"/>
        </a:defRPr>
      </a:lvl2pPr>
      <a:lvl3pPr algn="l" rtl="0" fontAlgn="base">
        <a:spcBef>
          <a:spcPct val="0"/>
        </a:spcBef>
        <a:spcAft>
          <a:spcPct val="0"/>
        </a:spcAft>
        <a:defRPr sz="3600">
          <a:solidFill>
            <a:srgbClr val="003399"/>
          </a:solidFill>
          <a:latin typeface="Arial Black" pitchFamily="34" charset="0"/>
        </a:defRPr>
      </a:lvl3pPr>
      <a:lvl4pPr algn="l" rtl="0" fontAlgn="base">
        <a:spcBef>
          <a:spcPct val="0"/>
        </a:spcBef>
        <a:spcAft>
          <a:spcPct val="0"/>
        </a:spcAft>
        <a:defRPr sz="3600">
          <a:solidFill>
            <a:srgbClr val="003399"/>
          </a:solidFill>
          <a:latin typeface="Arial Black" pitchFamily="34" charset="0"/>
        </a:defRPr>
      </a:lvl4pPr>
      <a:lvl5pPr algn="l" rtl="0" fontAlgn="base">
        <a:spcBef>
          <a:spcPct val="0"/>
        </a:spcBef>
        <a:spcAft>
          <a:spcPct val="0"/>
        </a:spcAft>
        <a:defRPr sz="3600">
          <a:solidFill>
            <a:srgbClr val="003399"/>
          </a:solidFill>
          <a:latin typeface="Arial Black" pitchFamily="34" charset="0"/>
        </a:defRPr>
      </a:lvl5pPr>
      <a:lvl6pPr marL="457200" algn="l" rtl="0" fontAlgn="base">
        <a:spcBef>
          <a:spcPct val="0"/>
        </a:spcBef>
        <a:spcAft>
          <a:spcPct val="0"/>
        </a:spcAft>
        <a:defRPr sz="3600">
          <a:solidFill>
            <a:srgbClr val="003399"/>
          </a:solidFill>
          <a:latin typeface="Arial Black" pitchFamily="34" charset="0"/>
        </a:defRPr>
      </a:lvl6pPr>
      <a:lvl7pPr marL="914400" algn="l" rtl="0" fontAlgn="base">
        <a:spcBef>
          <a:spcPct val="0"/>
        </a:spcBef>
        <a:spcAft>
          <a:spcPct val="0"/>
        </a:spcAft>
        <a:defRPr sz="3600">
          <a:solidFill>
            <a:srgbClr val="003399"/>
          </a:solidFill>
          <a:latin typeface="Arial Black" pitchFamily="34" charset="0"/>
        </a:defRPr>
      </a:lvl7pPr>
      <a:lvl8pPr marL="1371600" algn="l" rtl="0" fontAlgn="base">
        <a:spcBef>
          <a:spcPct val="0"/>
        </a:spcBef>
        <a:spcAft>
          <a:spcPct val="0"/>
        </a:spcAft>
        <a:defRPr sz="3600">
          <a:solidFill>
            <a:srgbClr val="003399"/>
          </a:solidFill>
          <a:latin typeface="Arial Black" pitchFamily="34" charset="0"/>
        </a:defRPr>
      </a:lvl8pPr>
      <a:lvl9pPr marL="1828800" algn="l" rtl="0" fontAlgn="base">
        <a:spcBef>
          <a:spcPct val="0"/>
        </a:spcBef>
        <a:spcAft>
          <a:spcPct val="0"/>
        </a:spcAft>
        <a:defRPr sz="3600">
          <a:solidFill>
            <a:srgbClr val="003399"/>
          </a:solidFill>
          <a:latin typeface="Arial Black" pitchFamily="34" charset="0"/>
        </a:defRPr>
      </a:lvl9pPr>
    </p:titleStyle>
    <p:body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44000">
              <a:srgbClr val="FFFFFF"/>
            </a:gs>
            <a:gs pos="100000">
              <a:schemeClr val="bg1"/>
            </a:gs>
          </a:gsLst>
          <a:lin ang="16200000" scaled="1"/>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417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Text Placeholder 2"/>
          <p:cNvSpPr>
            <a:spLocks noGrp="1"/>
          </p:cNvSpPr>
          <p:nvPr>
            <p:ph type="body" idx="1"/>
          </p:nvPr>
        </p:nvSpPr>
        <p:spPr bwMode="auto">
          <a:xfrm>
            <a:off x="609600" y="2133600"/>
            <a:ext cx="10972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898FBA"/>
                </a:solidFill>
                <a:latin typeface="+mn-lt"/>
                <a:cs typeface="+mn-cs"/>
              </a:defRPr>
            </a:lvl1pPr>
          </a:lstStyle>
          <a:p>
            <a:pPr>
              <a:defRPr/>
            </a:pPr>
            <a:fld id="{1C54C9FF-D323-4475-8B1F-14DCFDE6B878}" type="datetime1">
              <a:rPr lang="en-US" smtClean="0"/>
              <a:t>4/1/2022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r>
              <a:rPr lang="en-US" dirty="0"/>
              <a:t>www.nj.gov/bpu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8694FD9-317F-4207-8BC5-DAE50D0DE6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Lst>
  <p:hf hdr="0"/>
  <p:txStyles>
    <p:titleStyle>
      <a:lvl1pPr algn="ctr" rtl="0" fontAlgn="base">
        <a:spcBef>
          <a:spcPct val="0"/>
        </a:spcBef>
        <a:spcAft>
          <a:spcPct val="0"/>
        </a:spcAft>
        <a:defRPr sz="3600" kern="1200">
          <a:solidFill>
            <a:srgbClr val="001F5B"/>
          </a:solidFill>
          <a:latin typeface="+mj-lt"/>
          <a:ea typeface="+mj-ea"/>
          <a:cs typeface="+mj-cs"/>
        </a:defRPr>
      </a:lvl1pPr>
      <a:lvl2pPr algn="ctr" rtl="0" fontAlgn="base">
        <a:spcBef>
          <a:spcPct val="0"/>
        </a:spcBef>
        <a:spcAft>
          <a:spcPct val="0"/>
        </a:spcAft>
        <a:defRPr sz="3600">
          <a:solidFill>
            <a:srgbClr val="001F5B"/>
          </a:solidFill>
          <a:latin typeface="Arial Black" pitchFamily="34" charset="0"/>
        </a:defRPr>
      </a:lvl2pPr>
      <a:lvl3pPr algn="ctr" rtl="0" fontAlgn="base">
        <a:spcBef>
          <a:spcPct val="0"/>
        </a:spcBef>
        <a:spcAft>
          <a:spcPct val="0"/>
        </a:spcAft>
        <a:defRPr sz="3600">
          <a:solidFill>
            <a:srgbClr val="001F5B"/>
          </a:solidFill>
          <a:latin typeface="Arial Black" pitchFamily="34" charset="0"/>
        </a:defRPr>
      </a:lvl3pPr>
      <a:lvl4pPr algn="ctr" rtl="0" fontAlgn="base">
        <a:spcBef>
          <a:spcPct val="0"/>
        </a:spcBef>
        <a:spcAft>
          <a:spcPct val="0"/>
        </a:spcAft>
        <a:defRPr sz="3600">
          <a:solidFill>
            <a:srgbClr val="001F5B"/>
          </a:solidFill>
          <a:latin typeface="Arial Black" pitchFamily="34" charset="0"/>
        </a:defRPr>
      </a:lvl4pPr>
      <a:lvl5pPr algn="ctr" rtl="0" fontAlgn="base">
        <a:spcBef>
          <a:spcPct val="0"/>
        </a:spcBef>
        <a:spcAft>
          <a:spcPct val="0"/>
        </a:spcAft>
        <a:defRPr sz="3600">
          <a:solidFill>
            <a:srgbClr val="001F5B"/>
          </a:solidFill>
          <a:latin typeface="Arial Black" pitchFamily="34" charset="0"/>
        </a:defRPr>
      </a:lvl5pPr>
      <a:lvl6pPr marL="457200" algn="ctr" rtl="0" fontAlgn="base">
        <a:spcBef>
          <a:spcPct val="0"/>
        </a:spcBef>
        <a:spcAft>
          <a:spcPct val="0"/>
        </a:spcAft>
        <a:defRPr sz="3600">
          <a:solidFill>
            <a:srgbClr val="001F5B"/>
          </a:solidFill>
          <a:latin typeface="Arial Black" pitchFamily="34" charset="0"/>
        </a:defRPr>
      </a:lvl6pPr>
      <a:lvl7pPr marL="914400" algn="ctr" rtl="0" fontAlgn="base">
        <a:spcBef>
          <a:spcPct val="0"/>
        </a:spcBef>
        <a:spcAft>
          <a:spcPct val="0"/>
        </a:spcAft>
        <a:defRPr sz="3600">
          <a:solidFill>
            <a:srgbClr val="001F5B"/>
          </a:solidFill>
          <a:latin typeface="Arial Black" pitchFamily="34" charset="0"/>
        </a:defRPr>
      </a:lvl7pPr>
      <a:lvl8pPr marL="1371600" algn="ctr" rtl="0" fontAlgn="base">
        <a:spcBef>
          <a:spcPct val="0"/>
        </a:spcBef>
        <a:spcAft>
          <a:spcPct val="0"/>
        </a:spcAft>
        <a:defRPr sz="3600">
          <a:solidFill>
            <a:srgbClr val="001F5B"/>
          </a:solidFill>
          <a:latin typeface="Arial Black" pitchFamily="34" charset="0"/>
        </a:defRPr>
      </a:lvl8pPr>
      <a:lvl9pPr marL="1828800" algn="ctr" rtl="0" fontAlgn="base">
        <a:spcBef>
          <a:spcPct val="0"/>
        </a:spcBef>
        <a:spcAft>
          <a:spcPct val="0"/>
        </a:spcAft>
        <a:defRPr sz="3600">
          <a:solidFill>
            <a:srgbClr val="001F5B"/>
          </a:solidFill>
          <a:latin typeface="Arial Black" pitchFamily="34" charset="0"/>
        </a:defRPr>
      </a:lvl9pPr>
    </p:titleStyle>
    <p:body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5486400" y="533400"/>
            <a:ext cx="64008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3B85539-4EE7-4811-B9EB-ED2243C7E6DA}" type="slidenum">
              <a:rPr lang="en-US"/>
              <a:pPr>
                <a:defRPr/>
              </a:pPr>
              <a:t>‹#›</a:t>
            </a:fld>
            <a:endParaRPr lang="en-US"/>
          </a:p>
        </p:txBody>
      </p:sp>
      <p:sp>
        <p:nvSpPr>
          <p:cNvPr id="7" name="Rectangle 6"/>
          <p:cNvSpPr/>
          <p:nvPr/>
        </p:nvSpPr>
        <p:spPr>
          <a:xfrm>
            <a:off x="289984" y="533400"/>
            <a:ext cx="4775200" cy="611505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101" name="Group 10"/>
          <p:cNvGrpSpPr>
            <a:grpSpLocks/>
          </p:cNvGrpSpPr>
          <p:nvPr/>
        </p:nvGrpSpPr>
        <p:grpSpPr bwMode="auto">
          <a:xfrm>
            <a:off x="711200" y="84139"/>
            <a:ext cx="1574800" cy="1495425"/>
            <a:chOff x="964157" y="43410"/>
            <a:chExt cx="1931443" cy="1957366"/>
          </a:xfrm>
        </p:grpSpPr>
        <p:sp>
          <p:nvSpPr>
            <p:cNvPr id="10" name="Oval 9"/>
            <p:cNvSpPr/>
            <p:nvPr/>
          </p:nvSpPr>
          <p:spPr>
            <a:xfrm>
              <a:off x="964157" y="43410"/>
              <a:ext cx="1931443" cy="19573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569" y="152784"/>
              <a:ext cx="1738618" cy="1738618"/>
            </a:xfrm>
            <a:prstGeom prst="ellipse">
              <a:avLst/>
            </a:prstGeom>
          </p:spPr>
        </p:pic>
      </p:grpSp>
      <p:sp>
        <p:nvSpPr>
          <p:cNvPr id="4102" name="Text Placeholder 2"/>
          <p:cNvSpPr>
            <a:spLocks noGrp="1"/>
          </p:cNvSpPr>
          <p:nvPr>
            <p:ph type="body" idx="1"/>
          </p:nvPr>
        </p:nvSpPr>
        <p:spPr bwMode="auto">
          <a:xfrm>
            <a:off x="535517" y="1828801"/>
            <a:ext cx="42820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4"/>
          <p:cNvSpPr>
            <a:spLocks noGrp="1"/>
          </p:cNvSpPr>
          <p:nvPr>
            <p:ph type="ftr" sz="quarter" idx="3"/>
          </p:nvPr>
        </p:nvSpPr>
        <p:spPr>
          <a:xfrm>
            <a:off x="4165600" y="6356351"/>
            <a:ext cx="3860800" cy="365125"/>
          </a:xfrm>
          <a:prstGeom prst="rect">
            <a:avLst/>
          </a:prstGeom>
        </p:spPr>
        <p:txBody>
          <a:bodyPr anchor="ctr"/>
          <a:lstStyle>
            <a:lvl1pPr algn="ctr">
              <a:defRPr sz="1200">
                <a:solidFill>
                  <a:srgbClr val="898FBA"/>
                </a:solidFill>
              </a:defRPr>
            </a:lvl1pPr>
          </a:lstStyle>
          <a:p>
            <a:pPr>
              <a:defRPr/>
            </a:pPr>
            <a:r>
              <a:rPr lang="en-US" dirty="0"/>
              <a:t>www.nj.gov/bpu</a:t>
            </a:r>
          </a:p>
        </p:txBody>
      </p:sp>
    </p:spTree>
  </p:cSld>
  <p:clrMap bg1="lt1" tx1="dk1" bg2="lt2" tx2="dk2" accent1="accent1" accent2="accent2" accent3="accent3" accent4="accent4" accent5="accent5" accent6="accent6" hlink="hlink" folHlink="folHlink"/>
  <p:sldLayoutIdLst>
    <p:sldLayoutId id="2147483833" r:id="rId1"/>
    <p:sldLayoutId id="2147483845" r:id="rId2"/>
    <p:sldLayoutId id="2147483834" r:id="rId3"/>
  </p:sldLayoutIdLst>
  <p:hf hdr="0"/>
  <p:txStyles>
    <p:titleStyle>
      <a:lvl1pPr algn="ctr" rtl="0" fontAlgn="base">
        <a:spcBef>
          <a:spcPct val="0"/>
        </a:spcBef>
        <a:spcAft>
          <a:spcPct val="0"/>
        </a:spcAft>
        <a:defRPr sz="3600" kern="1200">
          <a:solidFill>
            <a:srgbClr val="003399"/>
          </a:solidFill>
          <a:latin typeface="Arial Black" panose="020B0A04020102020204" pitchFamily="34" charset="0"/>
          <a:ea typeface="+mj-ea"/>
          <a:cs typeface="Arial" panose="020B0604020202020204" pitchFamily="34" charset="0"/>
        </a:defRPr>
      </a:lvl1pPr>
      <a:lvl2pPr algn="ctr" rtl="0" fontAlgn="base">
        <a:spcBef>
          <a:spcPct val="0"/>
        </a:spcBef>
        <a:spcAft>
          <a:spcPct val="0"/>
        </a:spcAft>
        <a:defRPr sz="3600">
          <a:solidFill>
            <a:srgbClr val="003399"/>
          </a:solidFill>
          <a:latin typeface="Arial Black" pitchFamily="34" charset="0"/>
          <a:cs typeface="Arial" pitchFamily="34" charset="0"/>
        </a:defRPr>
      </a:lvl2pPr>
      <a:lvl3pPr algn="ctr" rtl="0" fontAlgn="base">
        <a:spcBef>
          <a:spcPct val="0"/>
        </a:spcBef>
        <a:spcAft>
          <a:spcPct val="0"/>
        </a:spcAft>
        <a:defRPr sz="3600">
          <a:solidFill>
            <a:srgbClr val="003399"/>
          </a:solidFill>
          <a:latin typeface="Arial Black" pitchFamily="34" charset="0"/>
          <a:cs typeface="Arial" pitchFamily="34" charset="0"/>
        </a:defRPr>
      </a:lvl3pPr>
      <a:lvl4pPr algn="ctr" rtl="0" fontAlgn="base">
        <a:spcBef>
          <a:spcPct val="0"/>
        </a:spcBef>
        <a:spcAft>
          <a:spcPct val="0"/>
        </a:spcAft>
        <a:defRPr sz="3600">
          <a:solidFill>
            <a:srgbClr val="003399"/>
          </a:solidFill>
          <a:latin typeface="Arial Black" pitchFamily="34" charset="0"/>
          <a:cs typeface="Arial" pitchFamily="34" charset="0"/>
        </a:defRPr>
      </a:lvl4pPr>
      <a:lvl5pPr algn="ctr" rtl="0" fontAlgn="base">
        <a:spcBef>
          <a:spcPct val="0"/>
        </a:spcBef>
        <a:spcAft>
          <a:spcPct val="0"/>
        </a:spcAft>
        <a:defRPr sz="3600">
          <a:solidFill>
            <a:srgbClr val="003399"/>
          </a:solidFill>
          <a:latin typeface="Arial Black" pitchFamily="34" charset="0"/>
          <a:cs typeface="Arial" pitchFamily="34" charset="0"/>
        </a:defRPr>
      </a:lvl5pPr>
      <a:lvl6pPr marL="457200" algn="ctr" rtl="0" fontAlgn="base">
        <a:spcBef>
          <a:spcPct val="0"/>
        </a:spcBef>
        <a:spcAft>
          <a:spcPct val="0"/>
        </a:spcAft>
        <a:defRPr sz="3600">
          <a:solidFill>
            <a:srgbClr val="003399"/>
          </a:solidFill>
          <a:latin typeface="Arial Black" pitchFamily="34" charset="0"/>
          <a:cs typeface="Arial" pitchFamily="34" charset="0"/>
        </a:defRPr>
      </a:lvl6pPr>
      <a:lvl7pPr marL="914400" algn="ctr" rtl="0" fontAlgn="base">
        <a:spcBef>
          <a:spcPct val="0"/>
        </a:spcBef>
        <a:spcAft>
          <a:spcPct val="0"/>
        </a:spcAft>
        <a:defRPr sz="3600">
          <a:solidFill>
            <a:srgbClr val="003399"/>
          </a:solidFill>
          <a:latin typeface="Arial Black" pitchFamily="34" charset="0"/>
          <a:cs typeface="Arial" pitchFamily="34" charset="0"/>
        </a:defRPr>
      </a:lvl7pPr>
      <a:lvl8pPr marL="1371600" algn="ctr" rtl="0" fontAlgn="base">
        <a:spcBef>
          <a:spcPct val="0"/>
        </a:spcBef>
        <a:spcAft>
          <a:spcPct val="0"/>
        </a:spcAft>
        <a:defRPr sz="3600">
          <a:solidFill>
            <a:srgbClr val="003399"/>
          </a:solidFill>
          <a:latin typeface="Arial Black" pitchFamily="34" charset="0"/>
          <a:cs typeface="Arial" pitchFamily="34" charset="0"/>
        </a:defRPr>
      </a:lvl8pPr>
      <a:lvl9pPr marL="1828800" algn="ctr" rtl="0" fontAlgn="base">
        <a:spcBef>
          <a:spcPct val="0"/>
        </a:spcBef>
        <a:spcAft>
          <a:spcPct val="0"/>
        </a:spcAft>
        <a:defRPr sz="3600">
          <a:solidFill>
            <a:srgbClr val="003399"/>
          </a:solidFill>
          <a:latin typeface="Arial Black" pitchFamily="34" charset="0"/>
          <a:cs typeface="Arial"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Arial (body)"/>
          <a:ea typeface="+mn-ea"/>
          <a:cs typeface="+mn-cs"/>
        </a:defRPr>
      </a:lvl1pPr>
      <a:lvl2pPr marL="742950" indent="-285750" algn="l" rtl="0" fontAlgn="base">
        <a:spcBef>
          <a:spcPct val="20000"/>
        </a:spcBef>
        <a:spcAft>
          <a:spcPct val="0"/>
        </a:spcAft>
        <a:buFont typeface="Arial" pitchFamily="34" charset="0"/>
        <a:buChar char="–"/>
        <a:defRPr sz="2800" kern="1200">
          <a:solidFill>
            <a:schemeClr val="bg1"/>
          </a:solidFill>
          <a:latin typeface="Arial (body)"/>
          <a:ea typeface="+mn-ea"/>
          <a:cs typeface="+mn-cs"/>
        </a:defRPr>
      </a:lvl2pPr>
      <a:lvl3pPr marL="1143000" indent="-228600" algn="l" rtl="0" fontAlgn="base">
        <a:spcBef>
          <a:spcPct val="20000"/>
        </a:spcBef>
        <a:spcAft>
          <a:spcPct val="0"/>
        </a:spcAft>
        <a:buFont typeface="Arial" pitchFamily="34" charset="0"/>
        <a:buChar char="•"/>
        <a:defRPr sz="2400" kern="1200">
          <a:solidFill>
            <a:schemeClr val="bg1"/>
          </a:solidFill>
          <a:latin typeface="Arial (body)"/>
          <a:ea typeface="+mn-ea"/>
          <a:cs typeface="+mn-cs"/>
        </a:defRPr>
      </a:lvl3pPr>
      <a:lvl4pPr marL="1600200" indent="-228600" algn="l" rtl="0" fontAlgn="base">
        <a:spcBef>
          <a:spcPct val="20000"/>
        </a:spcBef>
        <a:spcAft>
          <a:spcPct val="0"/>
        </a:spcAft>
        <a:buFont typeface="Arial" pitchFamily="34" charset="0"/>
        <a:buChar char="–"/>
        <a:defRPr sz="2000" kern="1200">
          <a:solidFill>
            <a:schemeClr val="bg1"/>
          </a:solidFill>
          <a:latin typeface="Arial (body)"/>
          <a:ea typeface="+mn-ea"/>
          <a:cs typeface="+mn-cs"/>
        </a:defRPr>
      </a:lvl4pPr>
      <a:lvl5pPr marL="2057400" indent="-228600" algn="l" rtl="0" fontAlgn="base">
        <a:spcBef>
          <a:spcPct val="20000"/>
        </a:spcBef>
        <a:spcAft>
          <a:spcPct val="0"/>
        </a:spcAft>
        <a:buFont typeface="Arial" pitchFamily="34" charset="0"/>
        <a:buChar char="»"/>
        <a:defRPr sz="2000" kern="1200">
          <a:solidFill>
            <a:schemeClr val="bg1"/>
          </a:solidFill>
          <a:latin typeface="Arial (body)"/>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3"/>
          <a:stretch>
            <a:fillRect/>
          </a:stretch>
        </p:blipFill>
        <p:spPr>
          <a:xfrm>
            <a:off x="-95328" y="0"/>
            <a:ext cx="12382656" cy="6965244"/>
          </a:xfrm>
          <a:prstGeom prst="rect">
            <a:avLst/>
          </a:prstGeom>
        </p:spPr>
      </p:pic>
    </p:spTree>
    <p:extLst>
      <p:ext uri="{BB962C8B-B14F-4D97-AF65-F5344CB8AC3E}">
        <p14:creationId xmlns:p14="http://schemas.microsoft.com/office/powerpoint/2010/main" val="1611009631"/>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439" y="6381211"/>
            <a:ext cx="2851266"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38959" y="5826683"/>
            <a:ext cx="847747" cy="1097085"/>
          </a:xfrm>
          <a:prstGeom prst="rect">
            <a:avLst/>
          </a:prstGeom>
        </p:spPr>
      </p:pic>
    </p:spTree>
    <p:extLst>
      <p:ext uri="{BB962C8B-B14F-4D97-AF65-F5344CB8AC3E}">
        <p14:creationId xmlns:p14="http://schemas.microsoft.com/office/powerpoint/2010/main" val="19835969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21859-61DA-214E-9A20-088466A210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375445325"/>
      </p:ext>
    </p:extLst>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79423" y="2478785"/>
            <a:ext cx="9833152" cy="1013460"/>
          </a:xfrm>
          <a:prstGeom prst="rect">
            <a:avLst/>
          </a:prstGeom>
        </p:spPr>
        <p:txBody>
          <a:bodyPr wrap="square" lIns="0" tIns="0" rIns="0" bIns="0">
            <a:spAutoFit/>
          </a:bodyPr>
          <a:lstStyle>
            <a:lvl1pPr>
              <a:defRPr sz="36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424815" y="2326589"/>
            <a:ext cx="11342369" cy="336042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245717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119359" y="6173058"/>
            <a:ext cx="1641028" cy="582956"/>
          </a:xfrm>
          <a:prstGeom prst="rect">
            <a:avLst/>
          </a:prstGeom>
        </p:spPr>
      </p:pic>
      <p:sp>
        <p:nvSpPr>
          <p:cNvPr id="2" name="Holder 2"/>
          <p:cNvSpPr>
            <a:spLocks noGrp="1"/>
          </p:cNvSpPr>
          <p:nvPr>
            <p:ph type="title"/>
          </p:nvPr>
        </p:nvSpPr>
        <p:spPr>
          <a:xfrm>
            <a:off x="736574" y="2206173"/>
            <a:ext cx="10718850" cy="1489710"/>
          </a:xfrm>
          <a:prstGeom prst="rect">
            <a:avLst/>
          </a:prstGeom>
        </p:spPr>
        <p:txBody>
          <a:bodyPr wrap="square" lIns="0" tIns="0" rIns="0" bIns="0">
            <a:spAutoFit/>
          </a:bodyPr>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a:xfrm>
            <a:off x="774903" y="1417446"/>
            <a:ext cx="10642193" cy="42335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4/1/2022</a:t>
            </a:fld>
            <a:endParaRPr lang="en-US"/>
          </a:p>
        </p:txBody>
      </p:sp>
      <p:sp>
        <p:nvSpPr>
          <p:cNvPr id="6" name="Holder 6"/>
          <p:cNvSpPr>
            <a:spLocks noGrp="1"/>
          </p:cNvSpPr>
          <p:nvPr>
            <p:ph type="sldNum" sz="quarter" idx="7"/>
          </p:nvPr>
        </p:nvSpPr>
        <p:spPr>
          <a:xfrm>
            <a:off x="537057" y="6576561"/>
            <a:ext cx="159384" cy="167004"/>
          </a:xfrm>
          <a:prstGeom prst="rect">
            <a:avLst/>
          </a:prstGeom>
        </p:spPr>
        <p:txBody>
          <a:bodyPr wrap="square" lIns="0" tIns="0" rIns="0" bIns="0">
            <a:spAutoFit/>
          </a:bodyPr>
          <a:lstStyle>
            <a:lvl1pPr>
              <a:defRPr sz="1000" b="0" i="0">
                <a:solidFill>
                  <a:srgbClr val="0047B8"/>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70458908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9.xml"/><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6.jp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g"/><Relationship Id="rId1" Type="http://schemas.openxmlformats.org/officeDocument/2006/relationships/slideLayout" Target="../slideLayouts/slideLayout35.xml"/><Relationship Id="rId6" Type="http://schemas.openxmlformats.org/officeDocument/2006/relationships/image" Target="../media/image86.jp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4.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38.xml"/><Relationship Id="rId7" Type="http://schemas.openxmlformats.org/officeDocument/2006/relationships/image" Target="../media/image27.emf"/><Relationship Id="rId2" Type="http://schemas.openxmlformats.org/officeDocument/2006/relationships/tags" Target="../tags/tag2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95.png"/><Relationship Id="rId4"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tags" Target="../tags/tag50.xml"/><Relationship Id="rId21" Type="http://schemas.openxmlformats.org/officeDocument/2006/relationships/tags" Target="../tags/tag45.xml"/><Relationship Id="rId34" Type="http://schemas.openxmlformats.org/officeDocument/2006/relationships/image" Target="../media/image98.pn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33" Type="http://schemas.microsoft.com/office/2007/relationships/hdphoto" Target="../media/hdphoto2.wdp"/><Relationship Id="rId38" Type="http://schemas.microsoft.com/office/2007/relationships/hdphoto" Target="../media/hdphoto3.wdp"/><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29" Type="http://schemas.openxmlformats.org/officeDocument/2006/relationships/notesSlide" Target="../notesSlides/notesSlide12.xml"/><Relationship Id="rId1" Type="http://schemas.openxmlformats.org/officeDocument/2006/relationships/vmlDrawing" Target="../drawings/vmlDrawing5.v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32" Type="http://schemas.openxmlformats.org/officeDocument/2006/relationships/image" Target="../media/image97.png"/><Relationship Id="rId37" Type="http://schemas.openxmlformats.org/officeDocument/2006/relationships/image" Target="../media/image99.png"/><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slideLayout" Target="../slideLayouts/slideLayout72.xml"/><Relationship Id="rId36" Type="http://schemas.openxmlformats.org/officeDocument/2006/relationships/chart" Target="../charts/chart2.xml"/><Relationship Id="rId10" Type="http://schemas.openxmlformats.org/officeDocument/2006/relationships/tags" Target="../tags/tag34.xml"/><Relationship Id="rId19" Type="http://schemas.openxmlformats.org/officeDocument/2006/relationships/tags" Target="../tags/tag43.xml"/><Relationship Id="rId31" Type="http://schemas.openxmlformats.org/officeDocument/2006/relationships/image" Target="../media/image19.emf"/><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openxmlformats.org/officeDocument/2006/relationships/oleObject" Target="../embeddings/oleObject5.bin"/><Relationship Id="rId35" Type="http://schemas.openxmlformats.org/officeDocument/2006/relationships/chart" Target="../charts/chart1.xml"/><Relationship Id="rId8" Type="http://schemas.openxmlformats.org/officeDocument/2006/relationships/tags" Target="../tags/tag32.xml"/><Relationship Id="rId3" Type="http://schemas.openxmlformats.org/officeDocument/2006/relationships/tags" Target="../tags/tag27.xml"/></Relationships>
</file>

<file path=ppt/slides/_rels/slide5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jpeg"/><Relationship Id="rId3" Type="http://schemas.openxmlformats.org/officeDocument/2006/relationships/slideLayout" Target="../slideLayouts/slideLayout48.xml"/><Relationship Id="rId7" Type="http://schemas.openxmlformats.org/officeDocument/2006/relationships/image" Target="../media/image100.png"/><Relationship Id="rId12" Type="http://schemas.openxmlformats.org/officeDocument/2006/relationships/image" Target="../media/image18.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image" Target="../media/image19.emf"/><Relationship Id="rId11" Type="http://schemas.openxmlformats.org/officeDocument/2006/relationships/image" Target="../media/image104.jpeg"/><Relationship Id="rId5" Type="http://schemas.openxmlformats.org/officeDocument/2006/relationships/oleObject" Target="../embeddings/oleObject6.bin"/><Relationship Id="rId10" Type="http://schemas.openxmlformats.org/officeDocument/2006/relationships/image" Target="../media/image103.png"/><Relationship Id="rId4" Type="http://schemas.openxmlformats.org/officeDocument/2006/relationships/notesSlide" Target="../notesSlides/notesSlide13.xml"/><Relationship Id="rId9" Type="http://schemas.openxmlformats.org/officeDocument/2006/relationships/image" Target="../media/image102.png"/><Relationship Id="rId1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8" Type="http://schemas.openxmlformats.org/officeDocument/2006/relationships/image" Target="../media/image108.bin"/><Relationship Id="rId3" Type="http://schemas.openxmlformats.org/officeDocument/2006/relationships/tags" Target="../tags/tag54.xml"/><Relationship Id="rId7" Type="http://schemas.openxmlformats.org/officeDocument/2006/relationships/image" Target="../media/image107.emf"/><Relationship Id="rId2" Type="http://schemas.openxmlformats.org/officeDocument/2006/relationships/tags" Target="../tags/tag53.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14.xml"/><Relationship Id="rId10" Type="http://schemas.openxmlformats.org/officeDocument/2006/relationships/image" Target="../media/image40.svg"/><Relationship Id="rId4" Type="http://schemas.openxmlformats.org/officeDocument/2006/relationships/slideLayout" Target="../slideLayouts/slideLayout66.xml"/><Relationship Id="rId9"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png"/><Relationship Id="rId1" Type="http://schemas.openxmlformats.org/officeDocument/2006/relationships/slideLayout" Target="../slideLayouts/slideLayout73.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9.xml"/><Relationship Id="rId4" Type="http://schemas.openxmlformats.org/officeDocument/2006/relationships/image" Target="../media/image118.jpg"/></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9.xml"/><Relationship Id="rId5" Type="http://schemas.openxmlformats.org/officeDocument/2006/relationships/image" Target="../media/image122.jpg"/><Relationship Id="rId4" Type="http://schemas.openxmlformats.org/officeDocument/2006/relationships/image" Target="../media/image12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79.xml"/><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9.xml"/><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18.jpg"/><Relationship Id="rId1" Type="http://schemas.openxmlformats.org/officeDocument/2006/relationships/slideLayout" Target="../slideLayouts/slideLayout79.xml"/><Relationship Id="rId5" Type="http://schemas.openxmlformats.org/officeDocument/2006/relationships/image" Target="../media/image131.png"/><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95.xml"/><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85.xml"/><Relationship Id="rId5" Type="http://schemas.openxmlformats.org/officeDocument/2006/relationships/image" Target="../media/image139.png"/><Relationship Id="rId4" Type="http://schemas.openxmlformats.org/officeDocument/2006/relationships/image" Target="../media/image138.png"/></Relationships>
</file>

<file path=ppt/slides/_rels/slide6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828801"/>
            <a:ext cx="10363200" cy="2971800"/>
          </a:xfrm>
        </p:spPr>
        <p:txBody>
          <a:bodyPr/>
          <a:lstStyle/>
          <a:p>
            <a:r>
              <a:rPr lang="en-US" dirty="0"/>
              <a:t>New Jersey Offshore Wind Transmission State Agreement </a:t>
            </a:r>
            <a:r>
              <a:rPr lang="en-US" dirty="0" smtClean="0"/>
              <a:t>Approach</a:t>
            </a:r>
            <a:br>
              <a:rPr lang="en-US" dirty="0" smtClean="0"/>
            </a:br>
            <a:r>
              <a:rPr lang="en-US" sz="2000" dirty="0" smtClean="0"/>
              <a:t> </a:t>
            </a:r>
            <a:r>
              <a:rPr lang="en-US" dirty="0" smtClean="0"/>
              <a:t/>
            </a:r>
            <a:br>
              <a:rPr lang="en-US" dirty="0" smtClean="0"/>
            </a:br>
            <a:r>
              <a:rPr lang="en-US" i="1" dirty="0" smtClean="0"/>
              <a:t>Environmental and Permitting Issues</a:t>
            </a:r>
            <a:endParaRPr lang="en-US" i="1" dirty="0"/>
          </a:p>
        </p:txBody>
      </p:sp>
      <p:sp>
        <p:nvSpPr>
          <p:cNvPr id="5" name="Subtitle 4"/>
          <p:cNvSpPr>
            <a:spLocks noGrp="1"/>
          </p:cNvSpPr>
          <p:nvPr>
            <p:ph type="subTitle" idx="1"/>
          </p:nvPr>
        </p:nvSpPr>
        <p:spPr>
          <a:xfrm>
            <a:off x="1295400" y="4800600"/>
            <a:ext cx="9829800" cy="1371600"/>
          </a:xfrm>
        </p:spPr>
        <p:txBody>
          <a:bodyPr/>
          <a:lstStyle/>
          <a:p>
            <a:r>
              <a:rPr lang="en-US" sz="2200" dirty="0" smtClean="0"/>
              <a:t>In the Matter of Declaring </a:t>
            </a:r>
            <a:r>
              <a:rPr lang="en-US" sz="2200" dirty="0"/>
              <a:t>T</a:t>
            </a:r>
            <a:r>
              <a:rPr lang="en-US" sz="2200" dirty="0" smtClean="0"/>
              <a:t>ransmission </a:t>
            </a:r>
            <a:r>
              <a:rPr lang="en-US" sz="2200" dirty="0"/>
              <a:t>T</a:t>
            </a:r>
            <a:r>
              <a:rPr lang="en-US" sz="2200" dirty="0" smtClean="0"/>
              <a:t>o </a:t>
            </a:r>
            <a:r>
              <a:rPr lang="en-US" sz="2200" dirty="0"/>
              <a:t>S</a:t>
            </a:r>
            <a:r>
              <a:rPr lang="en-US" sz="2200" dirty="0" smtClean="0"/>
              <a:t>upport </a:t>
            </a:r>
            <a:r>
              <a:rPr lang="en-US" sz="2200" dirty="0"/>
              <a:t>O</a:t>
            </a:r>
            <a:r>
              <a:rPr lang="en-US" sz="2200" dirty="0" smtClean="0"/>
              <a:t>ffshore </a:t>
            </a:r>
            <a:r>
              <a:rPr lang="en-US" sz="2200" dirty="0"/>
              <a:t>W</a:t>
            </a:r>
            <a:r>
              <a:rPr lang="en-US" sz="2200" dirty="0" smtClean="0"/>
              <a:t>ind a Public </a:t>
            </a:r>
            <a:r>
              <a:rPr lang="en-US" sz="2200" dirty="0"/>
              <a:t>P</a:t>
            </a:r>
            <a:r>
              <a:rPr lang="en-US" sz="2200" dirty="0" smtClean="0"/>
              <a:t>olicy of the State of New Jersey </a:t>
            </a:r>
          </a:p>
          <a:p>
            <a:r>
              <a:rPr lang="en-US" sz="2200" dirty="0"/>
              <a:t>Docket number QO20100630</a:t>
            </a:r>
          </a:p>
          <a:p>
            <a:endParaRPr lang="en-US" b="1" dirty="0" smtClean="0"/>
          </a:p>
          <a:p>
            <a:endParaRPr lang="en-US" dirty="0"/>
          </a:p>
        </p:txBody>
      </p:sp>
      <p:sp>
        <p:nvSpPr>
          <p:cNvPr id="7" name="Footer Placeholder 6"/>
          <p:cNvSpPr>
            <a:spLocks noGrp="1"/>
          </p:cNvSpPr>
          <p:nvPr>
            <p:ph type="ftr" sz="quarter" idx="11"/>
          </p:nvPr>
        </p:nvSpPr>
        <p:spPr/>
        <p:txBody>
          <a:bodyPr/>
          <a:lstStyle/>
          <a:p>
            <a:pPr>
              <a:defRPr/>
            </a:pPr>
            <a:r>
              <a:rPr lang="en-US"/>
              <a:t>www.nj.gov/bpu</a:t>
            </a:r>
            <a:endParaRPr lang="en-US" dirty="0"/>
          </a:p>
        </p:txBody>
      </p:sp>
      <p:sp>
        <p:nvSpPr>
          <p:cNvPr id="8" name="Slide Number Placeholder 7"/>
          <p:cNvSpPr>
            <a:spLocks noGrp="1"/>
          </p:cNvSpPr>
          <p:nvPr>
            <p:ph type="sldNum" sz="quarter" idx="12"/>
          </p:nvPr>
        </p:nvSpPr>
        <p:spPr/>
        <p:txBody>
          <a:bodyPr/>
          <a:lstStyle/>
          <a:p>
            <a:pPr>
              <a:defRPr/>
            </a:pPr>
            <a:fld id="{6394E1E7-201A-475B-BC54-138A97EDB787}" type="slidenum">
              <a:rPr lang="en-US" smtClean="0"/>
              <a:pPr>
                <a:defRPr/>
              </a:pPr>
              <a:t>1</a:t>
            </a:fld>
            <a:endParaRPr lang="en-US" dirty="0"/>
          </a:p>
        </p:txBody>
      </p:sp>
    </p:spTree>
    <p:extLst>
      <p:ext uri="{BB962C8B-B14F-4D97-AF65-F5344CB8AC3E}">
        <p14:creationId xmlns:p14="http://schemas.microsoft.com/office/powerpoint/2010/main" val="2992643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and Permitting Issues</a:t>
            </a:r>
          </a:p>
        </p:txBody>
      </p:sp>
      <p:sp>
        <p:nvSpPr>
          <p:cNvPr id="3" name="Content Placeholder 2"/>
          <p:cNvSpPr>
            <a:spLocks noGrp="1"/>
          </p:cNvSpPr>
          <p:nvPr>
            <p:ph idx="1"/>
          </p:nvPr>
        </p:nvSpPr>
        <p:spPr>
          <a:xfrm>
            <a:off x="609600" y="1676401"/>
            <a:ext cx="10668000" cy="3867943"/>
          </a:xfrm>
        </p:spPr>
        <p:txBody>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A71B-8B25-4844-9CF6-8ED832BD3C9B}" type="slidenum">
              <a:rPr kumimoji="0" lang="en-US" sz="1200" b="0" i="0" u="none" strike="noStrike" kern="1200" cap="none" spc="0" normalizeH="0" baseline="0" noProof="0" smtClean="0">
                <a:ln>
                  <a:noFill/>
                </a:ln>
                <a:solidFill>
                  <a:srgbClr val="4D4D4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D4D4D"/>
              </a:solidFill>
              <a:effectLst/>
              <a:uLnTx/>
              <a:uFillTx/>
              <a:latin typeface="Arial"/>
              <a:ea typeface="+mn-ea"/>
              <a:cs typeface="+mn-cs"/>
            </a:endParaRPr>
          </a:p>
        </p:txBody>
      </p:sp>
      <p:sp>
        <p:nvSpPr>
          <p:cNvPr id="5" name="Content Placeholder 2"/>
          <p:cNvSpPr txBox="1">
            <a:spLocks/>
          </p:cNvSpPr>
          <p:nvPr/>
        </p:nvSpPr>
        <p:spPr bwMode="auto">
          <a:xfrm>
            <a:off x="762000" y="1676401"/>
            <a:ext cx="10668000" cy="386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003399"/>
              </a:buClr>
              <a:buSzPct val="110000"/>
              <a:buFont typeface="Arial" pitchFamily="34" charset="0"/>
              <a:buNone/>
              <a:tabLst/>
              <a:defRPr/>
            </a:pPr>
            <a:r>
              <a:rPr kumimoji="0" lang="en-US" sz="3200" b="0" i="0" u="none" strike="noStrike" kern="1200" cap="none" spc="0" normalizeH="0" baseline="0" noProof="0" dirty="0">
                <a:ln>
                  <a:noFill/>
                </a:ln>
                <a:solidFill>
                  <a:srgbClr val="001F5B"/>
                </a:solidFill>
                <a:effectLst/>
                <a:uLnTx/>
                <a:uFillTx/>
                <a:latin typeface="Arial"/>
                <a:ea typeface="+mn-ea"/>
                <a:cs typeface="+mn-cs"/>
              </a:rPr>
              <a:t> </a:t>
            </a:r>
            <a:r>
              <a:rPr kumimoji="0" lang="en-US" sz="3200" b="0" i="0" u="none" strike="noStrike" kern="1200" cap="none" spc="0" normalizeH="0" baseline="0" noProof="0" dirty="0" smtClean="0">
                <a:ln>
                  <a:noFill/>
                </a:ln>
                <a:solidFill>
                  <a:srgbClr val="001F5B"/>
                </a:solidFill>
                <a:effectLst/>
                <a:uLnTx/>
                <a:uFillTx/>
                <a:latin typeface="Arial"/>
                <a:ea typeface="+mn-ea"/>
                <a:cs typeface="+mn-cs"/>
              </a:rPr>
              <a:t>Topics for Today’s Discussion (continued):</a:t>
            </a:r>
            <a:endParaRPr kumimoji="0" lang="en-US" sz="3200" b="0" i="0" u="none" strike="noStrike" kern="1200" cap="none" spc="0" normalizeH="0" baseline="0" noProof="0" dirty="0">
              <a:ln>
                <a:noFill/>
              </a:ln>
              <a:solidFill>
                <a:srgbClr val="001F5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003399"/>
              </a:buClr>
              <a:buSzPct val="110000"/>
              <a:buFont typeface="Arial" pitchFamily="34" charset="0"/>
              <a:buNone/>
              <a:tabLst/>
              <a:defRPr/>
            </a:pPr>
            <a:r>
              <a:rPr kumimoji="0" lang="en-US" sz="2800" b="0" i="0" u="none" strike="noStrike" kern="1200" cap="none" spc="0" normalizeH="0" baseline="0" noProof="0" dirty="0" smtClean="0">
                <a:ln>
                  <a:noFill/>
                </a:ln>
                <a:solidFill>
                  <a:srgbClr val="001F5B"/>
                </a:solidFill>
                <a:effectLst/>
                <a:uLnTx/>
                <a:uFillTx/>
                <a:latin typeface="Arial"/>
                <a:ea typeface="+mn-ea"/>
                <a:cs typeface="+mn-cs"/>
              </a:rPr>
              <a:t>5.</a:t>
            </a:r>
            <a:r>
              <a:rPr kumimoji="0" lang="en-US" sz="2800" b="0" i="0" u="none" strike="noStrike" kern="1200" cap="none" spc="0" normalizeH="0" baseline="0" noProof="0" dirty="0">
                <a:ln>
                  <a:noFill/>
                </a:ln>
                <a:solidFill>
                  <a:srgbClr val="001F5B"/>
                </a:solidFill>
                <a:effectLst/>
                <a:uLnTx/>
                <a:uFillTx/>
                <a:latin typeface="Arial"/>
                <a:ea typeface="+mn-ea"/>
                <a:cs typeface="+mn-cs"/>
              </a:rPr>
              <a:t> Location of SAA facilities </a:t>
            </a:r>
          </a:p>
          <a:p>
            <a:pPr marL="0" marR="0" lvl="0" indent="0" algn="l" defTabSz="914400" rtl="0" eaLnBrk="1" fontAlgn="base" latinLnBrk="0" hangingPunct="1">
              <a:lnSpc>
                <a:spcPct val="100000"/>
              </a:lnSpc>
              <a:spcBef>
                <a:spcPct val="20000"/>
              </a:spcBef>
              <a:spcAft>
                <a:spcPct val="0"/>
              </a:spcAft>
              <a:buClr>
                <a:srgbClr val="003399"/>
              </a:buClr>
              <a:buSzPct val="110000"/>
              <a:buFont typeface="Arial" pitchFamily="34" charset="0"/>
              <a:buNone/>
              <a:tabLst/>
              <a:defRPr/>
            </a:pPr>
            <a:r>
              <a:rPr kumimoji="0" lang="en-US" sz="2800" b="0" i="0" u="none" strike="noStrike" kern="1200" cap="none" spc="0" normalizeH="0" baseline="0" noProof="0" dirty="0" smtClean="0">
                <a:ln>
                  <a:noFill/>
                </a:ln>
                <a:solidFill>
                  <a:srgbClr val="001F5B"/>
                </a:solidFill>
                <a:effectLst/>
                <a:uLnTx/>
                <a:uFillTx/>
                <a:latin typeface="Arial"/>
                <a:ea typeface="+mn-ea"/>
                <a:cs typeface="+mn-cs"/>
              </a:rPr>
              <a:t>6. </a:t>
            </a:r>
            <a:r>
              <a:rPr kumimoji="0" lang="en-US" sz="2800" b="0" i="0" u="none" strike="noStrike" kern="1200" cap="none" spc="0" normalizeH="0" baseline="0" noProof="0" dirty="0">
                <a:ln>
                  <a:noFill/>
                </a:ln>
                <a:solidFill>
                  <a:srgbClr val="001F5B"/>
                </a:solidFill>
                <a:effectLst/>
                <a:uLnTx/>
                <a:uFillTx/>
                <a:latin typeface="Arial"/>
                <a:ea typeface="+mn-ea"/>
                <a:cs typeface="+mn-cs"/>
              </a:rPr>
              <a:t>C</a:t>
            </a:r>
            <a:r>
              <a:rPr kumimoji="0" lang="en-US" sz="2800" b="0" i="0" u="none" strike="noStrike" kern="1200" cap="none" spc="0" normalizeH="0" baseline="0" noProof="0" dirty="0" smtClean="0">
                <a:ln>
                  <a:noFill/>
                </a:ln>
                <a:solidFill>
                  <a:srgbClr val="001F5B"/>
                </a:solidFill>
                <a:effectLst/>
                <a:uLnTx/>
                <a:uFillTx/>
                <a:latin typeface="Arial"/>
                <a:ea typeface="+mn-ea"/>
                <a:cs typeface="+mn-cs"/>
              </a:rPr>
              <a:t>umulative </a:t>
            </a:r>
            <a:r>
              <a:rPr kumimoji="0" lang="en-US" sz="2800" b="0" i="0" u="none" strike="noStrike" kern="1200" cap="none" spc="0" normalizeH="0" baseline="0" noProof="0" dirty="0">
                <a:ln>
                  <a:noFill/>
                </a:ln>
                <a:solidFill>
                  <a:srgbClr val="001F5B"/>
                </a:solidFill>
                <a:effectLst/>
                <a:uLnTx/>
                <a:uFillTx/>
                <a:latin typeface="Arial"/>
                <a:ea typeface="+mn-ea"/>
                <a:cs typeface="+mn-cs"/>
              </a:rPr>
              <a:t>impacts of OSW transmission </a:t>
            </a:r>
            <a:endParaRPr kumimoji="0" lang="en-US" sz="2800" b="0" i="0" u="none" strike="noStrike" kern="1200" cap="none" spc="0" normalizeH="0" baseline="0" noProof="0" dirty="0" smtClean="0">
              <a:ln>
                <a:noFill/>
              </a:ln>
              <a:solidFill>
                <a:srgbClr val="001F5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003399"/>
              </a:buClr>
              <a:buSzPct val="110000"/>
              <a:buFont typeface="Arial" pitchFamily="34" charset="0"/>
              <a:buNone/>
              <a:tabLst/>
              <a:defRPr/>
            </a:pPr>
            <a:r>
              <a:rPr kumimoji="0" lang="en-US" sz="2800" b="0" i="0" u="none" strike="noStrike" kern="1200" cap="none" spc="0" normalizeH="0" baseline="0" noProof="0" dirty="0" smtClean="0">
                <a:ln>
                  <a:noFill/>
                </a:ln>
                <a:solidFill>
                  <a:srgbClr val="001F5B"/>
                </a:solidFill>
                <a:effectLst/>
                <a:uLnTx/>
                <a:uFillTx/>
                <a:latin typeface="Arial"/>
                <a:ea typeface="+mn-ea"/>
                <a:cs typeface="+mn-cs"/>
              </a:rPr>
              <a:t>7. </a:t>
            </a:r>
            <a:r>
              <a:rPr kumimoji="0" lang="en-US" sz="2800" b="0" i="0" u="none" strike="noStrike" kern="1200" cap="none" spc="0" normalizeH="0" baseline="0" noProof="0" dirty="0">
                <a:ln>
                  <a:noFill/>
                </a:ln>
                <a:solidFill>
                  <a:srgbClr val="001F5B"/>
                </a:solidFill>
                <a:effectLst/>
                <a:uLnTx/>
                <a:uFillTx/>
                <a:latin typeface="Arial"/>
                <a:ea typeface="+mn-ea"/>
                <a:cs typeface="+mn-cs"/>
              </a:rPr>
              <a:t>Others</a:t>
            </a:r>
          </a:p>
          <a:p>
            <a:pPr marL="514350" marR="0" lvl="0" indent="-514350" algn="l" defTabSz="914400" rtl="0" eaLnBrk="1" fontAlgn="base" latinLnBrk="0" hangingPunct="1">
              <a:lnSpc>
                <a:spcPct val="100000"/>
              </a:lnSpc>
              <a:spcBef>
                <a:spcPct val="20000"/>
              </a:spcBef>
              <a:spcAft>
                <a:spcPct val="0"/>
              </a:spcAft>
              <a:buClr>
                <a:srgbClr val="003399"/>
              </a:buClr>
              <a:buSzPct val="110000"/>
              <a:buFont typeface="Arial" pitchFamily="34" charset="0"/>
              <a:buAutoNum type="arabicPeriod" startAt="6"/>
              <a:tabLst/>
              <a:defRPr/>
            </a:pPr>
            <a:endParaRPr kumimoji="0" lang="en-US" sz="2800" b="0" i="0" u="none" strike="noStrike" kern="1200" cap="none" spc="0" normalizeH="0" baseline="0" noProof="0" dirty="0">
              <a:ln>
                <a:noFill/>
              </a:ln>
              <a:solidFill>
                <a:srgbClr val="001F5B"/>
              </a:solidFill>
              <a:effectLst/>
              <a:uLnTx/>
              <a:uFillTx/>
              <a:latin typeface="Arial"/>
              <a:ea typeface="+mn-ea"/>
              <a:cs typeface="+mn-cs"/>
            </a:endParaRPr>
          </a:p>
          <a:p>
            <a:pPr marL="514350" marR="0" lvl="0" indent="-514350" algn="l" defTabSz="914400" rtl="0" eaLnBrk="1" fontAlgn="base" latinLnBrk="0" hangingPunct="1">
              <a:lnSpc>
                <a:spcPct val="100000"/>
              </a:lnSpc>
              <a:spcBef>
                <a:spcPct val="20000"/>
              </a:spcBef>
              <a:spcAft>
                <a:spcPct val="0"/>
              </a:spcAft>
              <a:buClr>
                <a:srgbClr val="003399"/>
              </a:buClr>
              <a:buSzPct val="110000"/>
              <a:buFont typeface="+mj-lt"/>
              <a:buAutoNum type="arabicPeriod"/>
              <a:tabLst/>
              <a:defRPr/>
            </a:pPr>
            <a:endParaRPr kumimoji="0" lang="en-US" sz="2800" b="0" i="0" u="none" strike="noStrike" kern="1200" cap="none" spc="0" normalizeH="0" baseline="0" noProof="0" dirty="0">
              <a:ln>
                <a:noFill/>
              </a:ln>
              <a:solidFill>
                <a:srgbClr val="001F5B"/>
              </a:solidFill>
              <a:effectLst/>
              <a:uLnTx/>
              <a:uFillTx/>
              <a:latin typeface="Arial"/>
              <a:ea typeface="+mn-ea"/>
              <a:cs typeface="+mn-cs"/>
            </a:endParaRPr>
          </a:p>
        </p:txBody>
      </p:sp>
    </p:spTree>
    <p:extLst>
      <p:ext uri="{BB962C8B-B14F-4D97-AF65-F5344CB8AC3E}">
        <p14:creationId xmlns:p14="http://schemas.microsoft.com/office/powerpoint/2010/main" val="84556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50DCC8-3867-0649-B838-BCFBCFE7A75B}"/>
              </a:ext>
            </a:extLst>
          </p:cNvPr>
          <p:cNvSpPr>
            <a:spLocks noGrp="1"/>
          </p:cNvSpPr>
          <p:nvPr>
            <p:ph type="body" sz="quarter" idx="11"/>
          </p:nvPr>
        </p:nvSpPr>
        <p:spPr>
          <a:xfrm>
            <a:off x="-109330" y="2196548"/>
            <a:ext cx="12384156" cy="510793"/>
          </a:xfrm>
        </p:spPr>
        <p:txBody>
          <a:bodyPr/>
          <a:lstStyle/>
          <a:p>
            <a:r>
              <a:rPr lang="en-US" dirty="0"/>
              <a:t>Offshore Wind Transmission Framework</a:t>
            </a:r>
          </a:p>
        </p:txBody>
      </p:sp>
      <p:sp>
        <p:nvSpPr>
          <p:cNvPr id="3" name="Text Placeholder 2">
            <a:extLst>
              <a:ext uri="{FF2B5EF4-FFF2-40B4-BE49-F238E27FC236}">
                <a16:creationId xmlns:a16="http://schemas.microsoft.com/office/drawing/2014/main" id="{E7E735BA-A7B3-3D43-B850-C0A1DF87C79C}"/>
              </a:ext>
            </a:extLst>
          </p:cNvPr>
          <p:cNvSpPr>
            <a:spLocks noGrp="1"/>
          </p:cNvSpPr>
          <p:nvPr>
            <p:ph type="body" sz="quarter" idx="12"/>
          </p:nvPr>
        </p:nvSpPr>
        <p:spPr/>
        <p:txBody>
          <a:bodyPr/>
          <a:lstStyle/>
          <a:p>
            <a:r>
              <a:rPr lang="en-US"/>
              <a:t>April 4, 2022</a:t>
            </a:r>
            <a:endParaRPr lang="en-US" dirty="0"/>
          </a:p>
        </p:txBody>
      </p:sp>
      <p:sp>
        <p:nvSpPr>
          <p:cNvPr id="4" name="Text Placeholder 3">
            <a:extLst>
              <a:ext uri="{FF2B5EF4-FFF2-40B4-BE49-F238E27FC236}">
                <a16:creationId xmlns:a16="http://schemas.microsoft.com/office/drawing/2014/main" id="{D5268F44-C7B2-6A41-996B-01254684B7D6}"/>
              </a:ext>
            </a:extLst>
          </p:cNvPr>
          <p:cNvSpPr>
            <a:spLocks noGrp="1"/>
          </p:cNvSpPr>
          <p:nvPr>
            <p:ph type="body" sz="quarter" idx="13"/>
          </p:nvPr>
        </p:nvSpPr>
        <p:spPr>
          <a:xfrm>
            <a:off x="0" y="5919192"/>
            <a:ext cx="12192000" cy="353422"/>
          </a:xfrm>
        </p:spPr>
        <p:txBody>
          <a:bodyPr/>
          <a:lstStyle/>
          <a:p>
            <a:r>
              <a:rPr lang="en-US" dirty="0"/>
              <a:t>Josh </a:t>
            </a:r>
            <a:r>
              <a:rPr lang="en-US" dirty="0" err="1"/>
              <a:t>Gange</a:t>
            </a:r>
            <a:r>
              <a:rPr lang="en-US" dirty="0"/>
              <a:t>, Office of Renewable Energy Programs</a:t>
            </a:r>
          </a:p>
        </p:txBody>
      </p:sp>
    </p:spTree>
    <p:extLst>
      <p:ext uri="{BB962C8B-B14F-4D97-AF65-F5344CB8AC3E}">
        <p14:creationId xmlns:p14="http://schemas.microsoft.com/office/powerpoint/2010/main" val="12419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Federal Regulatory Framework	</a:t>
            </a:r>
          </a:p>
        </p:txBody>
      </p:sp>
      <p:sp>
        <p:nvSpPr>
          <p:cNvPr id="3" name="Text Placeholder 2"/>
          <p:cNvSpPr>
            <a:spLocks noGrp="1"/>
          </p:cNvSpPr>
          <p:nvPr>
            <p:ph type="body" sz="quarter" idx="11"/>
          </p:nvPr>
        </p:nvSpPr>
        <p:spPr/>
        <p:txBody>
          <a:bodyPr/>
          <a:lstStyle/>
          <a:p>
            <a:r>
              <a:rPr lang="en-US" sz="2200" dirty="0">
                <a:ea typeface="Times New Roman"/>
                <a:cs typeface="Calibri"/>
              </a:rPr>
              <a:t>Under OCSLA §1337(p)(1)(C), the Secretary may grant a lease, easement, or ROW on the OCS for activities that produce or support production, transportation, or </a:t>
            </a:r>
            <a:r>
              <a:rPr lang="en-US" sz="2200" dirty="0">
                <a:ea typeface="Calibri"/>
                <a:cs typeface="Times New Roman"/>
              </a:rPr>
              <a:t>transmission of energy sources other than oil and gas</a:t>
            </a:r>
            <a:r>
              <a:rPr lang="en-US" sz="2200" dirty="0">
                <a:ea typeface="Times New Roman"/>
                <a:cs typeface="Calibri"/>
              </a:rPr>
              <a:t>.  </a:t>
            </a:r>
            <a:endParaRPr lang="en-US" sz="2200" dirty="0">
              <a:ea typeface="Calibri"/>
              <a:cs typeface="Times New Roman"/>
            </a:endParaRPr>
          </a:p>
          <a:p>
            <a:endParaRPr lang="en-US" sz="2200" dirty="0">
              <a:ea typeface="Times New Roman"/>
              <a:cs typeface="Calibri"/>
            </a:endParaRPr>
          </a:p>
          <a:p>
            <a:r>
              <a:rPr lang="en-US" sz="2200" dirty="0">
                <a:ea typeface="Times New Roman"/>
                <a:cs typeface="Calibri"/>
              </a:rPr>
              <a:t>§585.104 states that except as otherwise authorized by law, it will be unlawful for any person to construct, operate, or maintain any facility to produce, transport, or support generation of electricity or other energy product derived from a renewable energy resource on any part of the OCS, except under and in accordance with the terms of a lease, easement, or ROW issued pursuant to the OCS Lands Act.</a:t>
            </a:r>
          </a:p>
          <a:p>
            <a:endParaRPr lang="en-US" sz="2200" dirty="0"/>
          </a:p>
        </p:txBody>
      </p:sp>
    </p:spTree>
    <p:extLst>
      <p:ext uri="{BB962C8B-B14F-4D97-AF65-F5344CB8AC3E}">
        <p14:creationId xmlns:p14="http://schemas.microsoft.com/office/powerpoint/2010/main" val="68913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12FD0F-522D-4A12-AA49-47ADBCEB14E9}"/>
              </a:ext>
            </a:extLst>
          </p:cNvPr>
          <p:cNvSpPr>
            <a:spLocks noGrp="1"/>
          </p:cNvSpPr>
          <p:nvPr>
            <p:ph type="body" sz="quarter" idx="10"/>
          </p:nvPr>
        </p:nvSpPr>
        <p:spPr/>
        <p:txBody>
          <a:bodyPr/>
          <a:lstStyle/>
          <a:p>
            <a:r>
              <a:rPr lang="en-US" dirty="0"/>
              <a:t>Roles in Transmission Planning</a:t>
            </a:r>
          </a:p>
        </p:txBody>
      </p:sp>
      <p:sp>
        <p:nvSpPr>
          <p:cNvPr id="3" name="Text Placeholder 2">
            <a:extLst>
              <a:ext uri="{FF2B5EF4-FFF2-40B4-BE49-F238E27FC236}">
                <a16:creationId xmlns:a16="http://schemas.microsoft.com/office/drawing/2014/main" id="{FA841ED3-E476-47B7-930F-4F582FCAA333}"/>
              </a:ext>
            </a:extLst>
          </p:cNvPr>
          <p:cNvSpPr>
            <a:spLocks noGrp="1"/>
          </p:cNvSpPr>
          <p:nvPr>
            <p:ph type="body" sz="quarter" idx="11"/>
          </p:nvPr>
        </p:nvSpPr>
        <p:spPr/>
        <p:txBody>
          <a:bodyPr lIns="91440" tIns="45720" rIns="91440" bIns="45720" anchor="t"/>
          <a:lstStyle/>
          <a:p>
            <a:pPr marL="457200" indent="-457200">
              <a:buFont typeface="+mj-lt"/>
              <a:buAutoNum type="arabicPeriod"/>
            </a:pPr>
            <a:r>
              <a:rPr lang="en-US">
                <a:latin typeface="Arial"/>
                <a:cs typeface="Arial"/>
              </a:rPr>
              <a:t>Federal Government</a:t>
            </a:r>
          </a:p>
          <a:p>
            <a:pPr marL="914400" lvl="1" indent="-457200">
              <a:buFont typeface="+mj-lt"/>
              <a:buAutoNum type="arabicPeriod"/>
            </a:pPr>
            <a:r>
              <a:rPr lang="en-US">
                <a:latin typeface="Arial"/>
                <a:cs typeface="Arial"/>
              </a:rPr>
              <a:t>BOEM</a:t>
            </a:r>
          </a:p>
          <a:p>
            <a:pPr marL="914400" lvl="1" indent="-457200">
              <a:buFont typeface="+mj-lt"/>
              <a:buAutoNum type="arabicPeriod"/>
            </a:pPr>
            <a:r>
              <a:rPr lang="en-US">
                <a:latin typeface="Arial"/>
                <a:cs typeface="Arial"/>
              </a:rPr>
              <a:t>FERC</a:t>
            </a:r>
          </a:p>
          <a:p>
            <a:pPr marL="914400" lvl="1" indent="-457200">
              <a:buFont typeface="+mj-lt"/>
              <a:buAutoNum type="arabicPeriod"/>
            </a:pPr>
            <a:r>
              <a:rPr lang="en-US">
                <a:latin typeface="Arial"/>
                <a:cs typeface="Arial"/>
              </a:rPr>
              <a:t>Permitting Agencies – Natural Resources, etc.</a:t>
            </a:r>
            <a:endParaRPr lang="en-US"/>
          </a:p>
          <a:p>
            <a:pPr marL="457200" indent="-457200">
              <a:buFont typeface="+mj-lt"/>
              <a:buAutoNum type="arabicPeriod"/>
            </a:pPr>
            <a:r>
              <a:rPr lang="en-US">
                <a:latin typeface="Arial"/>
                <a:cs typeface="Arial"/>
              </a:rPr>
              <a:t>Grid Operators </a:t>
            </a:r>
            <a:endParaRPr lang="en-US"/>
          </a:p>
          <a:p>
            <a:pPr marL="914400" lvl="1" indent="-457200">
              <a:buFont typeface="+mj-lt"/>
              <a:buAutoNum type="arabicPeriod"/>
            </a:pPr>
            <a:r>
              <a:rPr lang="en-US">
                <a:latin typeface="Arial"/>
                <a:cs typeface="Arial"/>
              </a:rPr>
              <a:t>Independent System Operators/Regional Transmission Operators</a:t>
            </a:r>
          </a:p>
          <a:p>
            <a:pPr marL="457200" indent="-457200">
              <a:buFont typeface="+mj-lt"/>
              <a:buAutoNum type="arabicPeriod"/>
            </a:pPr>
            <a:r>
              <a:rPr lang="en-US">
                <a:latin typeface="Arial"/>
                <a:cs typeface="Arial"/>
              </a:rPr>
              <a:t>State Role</a:t>
            </a:r>
          </a:p>
          <a:p>
            <a:pPr marL="914400" lvl="1" indent="-457200">
              <a:buFont typeface="+mj-lt"/>
              <a:buAutoNum type="arabicPeriod"/>
            </a:pPr>
            <a:r>
              <a:rPr lang="en-US">
                <a:latin typeface="Arial"/>
                <a:cs typeface="Arial"/>
              </a:rPr>
              <a:t>Renewable Energy Goals/Legislation</a:t>
            </a:r>
          </a:p>
          <a:p>
            <a:pPr marL="914400" lvl="1" indent="-457200">
              <a:buFont typeface="+mj-lt"/>
              <a:buAutoNum type="arabicPeriod"/>
            </a:pPr>
            <a:r>
              <a:rPr lang="en-US">
                <a:latin typeface="Arial"/>
                <a:cs typeface="Arial"/>
              </a:rPr>
              <a:t>Conditions in Offtake Agreements</a:t>
            </a:r>
          </a:p>
          <a:p>
            <a:pPr marL="914400" lvl="1" indent="-457200">
              <a:buFont typeface="+mj-lt"/>
              <a:buAutoNum type="arabicPeriod"/>
            </a:pPr>
            <a:r>
              <a:rPr lang="en-US">
                <a:latin typeface="Arial"/>
                <a:cs typeface="Arial"/>
              </a:rPr>
              <a:t>State Utilities</a:t>
            </a:r>
          </a:p>
          <a:p>
            <a:pPr marL="914400" lvl="1" indent="-457200">
              <a:buFont typeface="+mj-lt"/>
              <a:buAutoNum type="arabicPeriod"/>
            </a:pPr>
            <a:r>
              <a:rPr lang="en-US">
                <a:latin typeface="Arial"/>
                <a:cs typeface="Arial"/>
              </a:rPr>
              <a:t>Property Interests in Landfall Connection Points</a:t>
            </a:r>
          </a:p>
        </p:txBody>
      </p:sp>
    </p:spTree>
    <p:extLst>
      <p:ext uri="{BB962C8B-B14F-4D97-AF65-F5344CB8AC3E}">
        <p14:creationId xmlns:p14="http://schemas.microsoft.com/office/powerpoint/2010/main" val="8735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C03F3-D6CE-4F17-9BE0-3F6D64769ABB}"/>
              </a:ext>
            </a:extLst>
          </p:cNvPr>
          <p:cNvSpPr>
            <a:spLocks noGrp="1"/>
          </p:cNvSpPr>
          <p:nvPr>
            <p:ph type="body" sz="quarter" idx="10"/>
          </p:nvPr>
        </p:nvSpPr>
        <p:spPr/>
        <p:txBody>
          <a:bodyPr/>
          <a:lstStyle/>
          <a:p>
            <a:r>
              <a:rPr lang="en-US" dirty="0"/>
              <a:t>Two Paths</a:t>
            </a:r>
          </a:p>
        </p:txBody>
      </p:sp>
      <p:sp>
        <p:nvSpPr>
          <p:cNvPr id="3" name="Text Placeholder 2">
            <a:extLst>
              <a:ext uri="{FF2B5EF4-FFF2-40B4-BE49-F238E27FC236}">
                <a16:creationId xmlns:a16="http://schemas.microsoft.com/office/drawing/2014/main" id="{760045ED-55C7-45B2-95E4-49B97782DF3D}"/>
              </a:ext>
            </a:extLst>
          </p:cNvPr>
          <p:cNvSpPr>
            <a:spLocks noGrp="1"/>
          </p:cNvSpPr>
          <p:nvPr>
            <p:ph type="body" sz="quarter" idx="11"/>
          </p:nvPr>
        </p:nvSpPr>
        <p:spPr/>
        <p:txBody>
          <a:bodyPr/>
          <a:lstStyle/>
          <a:p>
            <a:pPr marL="457200" indent="-457200">
              <a:buFont typeface="+mj-lt"/>
              <a:buAutoNum type="arabicPeriod"/>
            </a:pPr>
            <a:r>
              <a:rPr lang="en-US" dirty="0"/>
              <a:t>Transmission as part of an offshore wind lease</a:t>
            </a:r>
          </a:p>
          <a:p>
            <a:pPr lvl="1"/>
            <a:r>
              <a:rPr lang="en-US" dirty="0"/>
              <a:t>585.200(b) - a lease confers the right to one or more project easements without further competition for transmission</a:t>
            </a:r>
          </a:p>
          <a:p>
            <a:pPr marL="457200" indent="-457200">
              <a:buFont typeface="+mj-lt"/>
              <a:buAutoNum type="arabicPeriod"/>
            </a:pPr>
            <a:endParaRPr lang="en-US" dirty="0"/>
          </a:p>
          <a:p>
            <a:pPr marL="457200" indent="-457200">
              <a:buFont typeface="+mj-lt"/>
              <a:buAutoNum type="arabicPeriod"/>
            </a:pPr>
            <a:r>
              <a:rPr lang="en-US" dirty="0"/>
              <a:t>Transmission under a Right of Way Grant</a:t>
            </a:r>
          </a:p>
          <a:p>
            <a:pPr lvl="1"/>
            <a:r>
              <a:rPr lang="en-US" dirty="0">
                <a:ea typeface="Times New Roman"/>
                <a:cs typeface="Calibri"/>
              </a:rPr>
              <a:t>585.300 - an ROW grant authorizes the holder to install on the OCS cables, pipelines, and associated facilities that involve the transportation or transmission of electricity or other energy product from renewable energy projects.</a:t>
            </a:r>
            <a:endParaRPr lang="en-US" dirty="0"/>
          </a:p>
          <a:p>
            <a:pPr lvl="1"/>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51243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45E74C-34C4-4D3A-8D6C-F7FFD416FC37}"/>
              </a:ext>
            </a:extLst>
          </p:cNvPr>
          <p:cNvSpPr>
            <a:spLocks noGrp="1"/>
          </p:cNvSpPr>
          <p:nvPr>
            <p:ph type="body" sz="quarter" idx="10"/>
          </p:nvPr>
        </p:nvSpPr>
        <p:spPr/>
        <p:txBody>
          <a:bodyPr/>
          <a:lstStyle/>
          <a:p>
            <a:r>
              <a:rPr lang="en-US" dirty="0"/>
              <a:t>Transmission	as Part of a Lease</a:t>
            </a:r>
          </a:p>
        </p:txBody>
      </p:sp>
      <p:sp>
        <p:nvSpPr>
          <p:cNvPr id="3" name="Text Placeholder 2">
            <a:extLst>
              <a:ext uri="{FF2B5EF4-FFF2-40B4-BE49-F238E27FC236}">
                <a16:creationId xmlns:a16="http://schemas.microsoft.com/office/drawing/2014/main" id="{D7F31E80-C05F-4154-88B6-2CA639DC40A5}"/>
              </a:ext>
            </a:extLst>
          </p:cNvPr>
          <p:cNvSpPr>
            <a:spLocks noGrp="1"/>
          </p:cNvSpPr>
          <p:nvPr>
            <p:ph type="body" sz="quarter" idx="11"/>
          </p:nvPr>
        </p:nvSpPr>
        <p:spPr/>
        <p:txBody>
          <a:bodyPr/>
          <a:lstStyle/>
          <a:p>
            <a:pPr marL="457200" indent="-457200">
              <a:buFont typeface="+mj-lt"/>
              <a:buAutoNum type="arabicPeriod"/>
            </a:pPr>
            <a:r>
              <a:rPr lang="en-US" dirty="0"/>
              <a:t>A lessee negotiates with state entities and utilities to determine appropriate landfall and grid connections points</a:t>
            </a:r>
          </a:p>
          <a:p>
            <a:pPr lvl="1"/>
            <a:r>
              <a:rPr lang="en-US" dirty="0"/>
              <a:t>Grid connection study with the appropriate ISO</a:t>
            </a:r>
          </a:p>
          <a:p>
            <a:pPr lvl="1"/>
            <a:r>
              <a:rPr lang="en-US" dirty="0"/>
              <a:t>BOEM does not have jurisdiction over landfall sites, nor state waters</a:t>
            </a:r>
          </a:p>
          <a:p>
            <a:pPr marL="457200" indent="-457200">
              <a:buFont typeface="+mj-lt"/>
              <a:buAutoNum type="arabicPeriod"/>
            </a:pPr>
            <a:r>
              <a:rPr lang="en-US" dirty="0"/>
              <a:t>An easement to shore is granted with a lease</a:t>
            </a:r>
          </a:p>
          <a:p>
            <a:pPr lvl="1"/>
            <a:r>
              <a:rPr lang="en-US" dirty="0"/>
              <a:t>The details of the easement(s) are provided as part of the COP</a:t>
            </a:r>
          </a:p>
          <a:p>
            <a:pPr marL="457200" indent="-457200">
              <a:buFont typeface="+mj-lt"/>
              <a:buAutoNum type="arabicPeriod"/>
            </a:pPr>
            <a:r>
              <a:rPr lang="en-US" dirty="0"/>
              <a:t>Easement may be presented in COP as options under a Project Design Envelope</a:t>
            </a:r>
          </a:p>
          <a:p>
            <a:pPr lvl="1"/>
            <a:r>
              <a:rPr lang="en-US" dirty="0"/>
              <a:t>Allows for more than one option to be considered</a:t>
            </a:r>
          </a:p>
          <a:p>
            <a:endParaRPr lang="en-US" dirty="0"/>
          </a:p>
          <a:p>
            <a:pPr lvl="1"/>
            <a:endParaRPr lang="en-US" dirty="0"/>
          </a:p>
        </p:txBody>
      </p:sp>
    </p:spTree>
    <p:extLst>
      <p:ext uri="{BB962C8B-B14F-4D97-AF65-F5344CB8AC3E}">
        <p14:creationId xmlns:p14="http://schemas.microsoft.com/office/powerpoint/2010/main" val="194689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p:txBody>
          <a:bodyPr/>
          <a:lstStyle/>
          <a:p>
            <a:r>
              <a:rPr lang="en-US" dirty="0"/>
              <a:t>Right of Way Grant Process 	</a:t>
            </a:r>
          </a:p>
        </p:txBody>
      </p:sp>
      <p:sp>
        <p:nvSpPr>
          <p:cNvPr id="5" name="Text Placeholder 4">
            <a:extLst>
              <a:ext uri="{FF2B5EF4-FFF2-40B4-BE49-F238E27FC236}">
                <a16:creationId xmlns:a16="http://schemas.microsoft.com/office/drawing/2014/main" id="{E7C9836C-7A8B-254E-A552-869C2A8E5EED}"/>
              </a:ext>
            </a:extLst>
          </p:cNvPr>
          <p:cNvSpPr>
            <a:spLocks noGrp="1"/>
          </p:cNvSpPr>
          <p:nvPr>
            <p:ph type="body" sz="quarter" idx="11"/>
          </p:nvPr>
        </p:nvSpPr>
        <p:spPr>
          <a:xfrm>
            <a:off x="755289" y="1381370"/>
            <a:ext cx="10679424" cy="4796256"/>
          </a:xfrm>
        </p:spPr>
        <p:txBody>
          <a:bodyPr/>
          <a:lstStyle/>
          <a:p>
            <a:pPr marL="514350" indent="-514350">
              <a:buClrTx/>
              <a:buFont typeface="+mj-lt"/>
              <a:buAutoNum type="arabicPeriod"/>
            </a:pPr>
            <a:r>
              <a:rPr lang="en-US" sz="2800" dirty="0"/>
              <a:t>OCSLA requires a competitive process unless BOEM determines there is competitive interest (585.307)</a:t>
            </a:r>
          </a:p>
          <a:p>
            <a:pPr lvl="1">
              <a:buClrTx/>
            </a:pPr>
            <a:r>
              <a:rPr lang="en-US" sz="2800" dirty="0"/>
              <a:t>BOEM likely issues a Request for Competitive Interest</a:t>
            </a:r>
          </a:p>
          <a:p>
            <a:pPr lvl="2">
              <a:buClrTx/>
            </a:pPr>
            <a:r>
              <a:rPr lang="en-US" sz="2800" dirty="0"/>
              <a:t>Also solicits information about the area proposed</a:t>
            </a:r>
          </a:p>
          <a:p>
            <a:pPr marL="514350" indent="-514350">
              <a:buClrTx/>
              <a:buFont typeface="+mj-lt"/>
              <a:buAutoNum type="arabicPeriod"/>
            </a:pPr>
            <a:endParaRPr lang="en-US" sz="2800" dirty="0"/>
          </a:p>
          <a:p>
            <a:pPr marL="514350" indent="-514350">
              <a:buClrTx/>
              <a:buFont typeface="+mj-lt"/>
              <a:buAutoNum type="arabicPeriod"/>
            </a:pPr>
            <a:r>
              <a:rPr lang="en-US" sz="2800" dirty="0"/>
              <a:t>If competition exists, BOEM will utilize a competitive process to award the ROW Grant (e.g., auction) </a:t>
            </a:r>
          </a:p>
          <a:p>
            <a:pPr marL="971550" lvl="1" indent="-514350">
              <a:buClrTx/>
              <a:buFont typeface="+mj-lt"/>
              <a:buAutoNum type="arabicPeriod"/>
            </a:pPr>
            <a:endParaRPr lang="en-US" sz="2800" dirty="0"/>
          </a:p>
          <a:p>
            <a:pPr marL="514350" indent="-514350">
              <a:buClrTx/>
              <a:buFont typeface="+mj-lt"/>
              <a:buAutoNum type="arabicPeriod"/>
            </a:pPr>
            <a:r>
              <a:rPr lang="en-US" sz="2800" dirty="0"/>
              <a:t>BOEM will conduct an environmental analysis and assess multiple use conflicts prior to making a decision on whether to issue a ROW Grant</a:t>
            </a:r>
          </a:p>
          <a:p>
            <a:pPr marL="0" indent="0">
              <a:buClrTx/>
              <a:buNone/>
            </a:pPr>
            <a:endParaRPr lang="en-US" dirty="0"/>
          </a:p>
        </p:txBody>
      </p:sp>
    </p:spTree>
    <p:extLst>
      <p:ext uri="{BB962C8B-B14F-4D97-AF65-F5344CB8AC3E}">
        <p14:creationId xmlns:p14="http://schemas.microsoft.com/office/powerpoint/2010/main" val="376065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3A8679-FB58-44FF-9243-1BDF7BE3B688}"/>
              </a:ext>
            </a:extLst>
          </p:cNvPr>
          <p:cNvSpPr>
            <a:spLocks noGrp="1"/>
          </p:cNvSpPr>
          <p:nvPr>
            <p:ph type="body" sz="quarter" idx="10"/>
          </p:nvPr>
        </p:nvSpPr>
        <p:spPr/>
        <p:txBody>
          <a:bodyPr/>
          <a:lstStyle/>
          <a:p>
            <a:r>
              <a:rPr lang="en-US" dirty="0"/>
              <a:t>ROW Process Continued</a:t>
            </a:r>
          </a:p>
        </p:txBody>
      </p:sp>
      <p:sp>
        <p:nvSpPr>
          <p:cNvPr id="3" name="Text Placeholder 2">
            <a:extLst>
              <a:ext uri="{FF2B5EF4-FFF2-40B4-BE49-F238E27FC236}">
                <a16:creationId xmlns:a16="http://schemas.microsoft.com/office/drawing/2014/main" id="{A6E246A2-9B17-4F10-A44B-3A66ED0FE3CF}"/>
              </a:ext>
            </a:extLst>
          </p:cNvPr>
          <p:cNvSpPr>
            <a:spLocks noGrp="1"/>
          </p:cNvSpPr>
          <p:nvPr>
            <p:ph type="body" sz="quarter" idx="11"/>
          </p:nvPr>
        </p:nvSpPr>
        <p:spPr/>
        <p:txBody>
          <a:bodyPr/>
          <a:lstStyle/>
          <a:p>
            <a:pPr marL="514350" indent="-514350">
              <a:buClrTx/>
              <a:buFont typeface="+mj-lt"/>
              <a:buAutoNum type="arabicPeriod" startAt="4"/>
            </a:pPr>
            <a:r>
              <a:rPr lang="en-US" sz="2800" dirty="0"/>
              <a:t>The Grant holder will propose the project within one year of issuance of the ROW in the form of a General Activities Plan (GAP)</a:t>
            </a:r>
          </a:p>
          <a:p>
            <a:pPr lvl="1">
              <a:buClrTx/>
            </a:pPr>
            <a:r>
              <a:rPr lang="en-US" sz="2800" dirty="0"/>
              <a:t>Grantee conducts survey work to identify any hazards, cultural resources, and to optimize the route</a:t>
            </a:r>
          </a:p>
          <a:p>
            <a:pPr lvl="1">
              <a:buClrTx/>
            </a:pPr>
            <a:r>
              <a:rPr lang="en-US" sz="2800" dirty="0"/>
              <a:t>Discusses methods and equipment to be utilized</a:t>
            </a:r>
          </a:p>
          <a:p>
            <a:pPr marL="514350" indent="-514350">
              <a:buClrTx/>
              <a:buFont typeface="+mj-lt"/>
              <a:buAutoNum type="arabicPeriod" startAt="4"/>
            </a:pPr>
            <a:r>
              <a:rPr lang="en-US" sz="2800" dirty="0"/>
              <a:t>The GAP will trigger additional NEPA process and consultations with other agencies prior to any approval and installation, or denial</a:t>
            </a:r>
          </a:p>
          <a:p>
            <a:pPr marL="457200" lvl="1" indent="0">
              <a:buClrTx/>
              <a:buNone/>
            </a:pPr>
            <a:endParaRPr lang="en-US" sz="2800" dirty="0"/>
          </a:p>
          <a:p>
            <a:endParaRPr lang="en-US" dirty="0"/>
          </a:p>
        </p:txBody>
      </p:sp>
    </p:spTree>
    <p:extLst>
      <p:ext uri="{BB962C8B-B14F-4D97-AF65-F5344CB8AC3E}">
        <p14:creationId xmlns:p14="http://schemas.microsoft.com/office/powerpoint/2010/main" val="283554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BA289E-BDD3-4D35-9237-F63DB1D81805}"/>
              </a:ext>
            </a:extLst>
          </p:cNvPr>
          <p:cNvSpPr>
            <a:spLocks noGrp="1"/>
          </p:cNvSpPr>
          <p:nvPr>
            <p:ph type="body" sz="quarter" idx="10"/>
          </p:nvPr>
        </p:nvSpPr>
        <p:spPr/>
        <p:txBody>
          <a:bodyPr/>
          <a:lstStyle/>
          <a:p>
            <a:r>
              <a:rPr lang="en-US" dirty="0"/>
              <a:t>Regional Transmission Options	</a:t>
            </a:r>
          </a:p>
        </p:txBody>
      </p:sp>
      <p:sp>
        <p:nvSpPr>
          <p:cNvPr id="3" name="Text Placeholder 2">
            <a:extLst>
              <a:ext uri="{FF2B5EF4-FFF2-40B4-BE49-F238E27FC236}">
                <a16:creationId xmlns:a16="http://schemas.microsoft.com/office/drawing/2014/main" id="{EDC56E1F-BF15-49B4-8EC5-1F5428620C9E}"/>
              </a:ext>
            </a:extLst>
          </p:cNvPr>
          <p:cNvSpPr>
            <a:spLocks noGrp="1"/>
          </p:cNvSpPr>
          <p:nvPr>
            <p:ph type="body" sz="quarter" idx="11"/>
          </p:nvPr>
        </p:nvSpPr>
        <p:spPr/>
        <p:txBody>
          <a:bodyPr/>
          <a:lstStyle/>
          <a:p>
            <a:r>
              <a:rPr lang="en-US" dirty="0"/>
              <a:t>Likely proposed under a ROW Grant</a:t>
            </a:r>
          </a:p>
          <a:p>
            <a:pPr lvl="1"/>
            <a:r>
              <a:rPr lang="en-US" dirty="0"/>
              <a:t>BOEM would analyze the impacts of any proposed system through the NEPA process</a:t>
            </a:r>
          </a:p>
          <a:p>
            <a:r>
              <a:rPr lang="en-US" dirty="0"/>
              <a:t>BOEM is likely unable to require use of an unbuilt system</a:t>
            </a:r>
          </a:p>
          <a:p>
            <a:r>
              <a:rPr lang="en-US" dirty="0"/>
              <a:t>A lessee proposing to use a regional transmission system could be granted an easement to the system</a:t>
            </a:r>
          </a:p>
          <a:p>
            <a:r>
              <a:rPr lang="en-US" dirty="0"/>
              <a:t>A state could mandate use of such a system through an offtake mechanism</a:t>
            </a:r>
          </a:p>
        </p:txBody>
      </p:sp>
    </p:spTree>
    <p:extLst>
      <p:ext uri="{BB962C8B-B14F-4D97-AF65-F5344CB8AC3E}">
        <p14:creationId xmlns:p14="http://schemas.microsoft.com/office/powerpoint/2010/main" val="2494426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B5ECD-CA94-4149-845F-8EFB7C049E0F}"/>
              </a:ext>
            </a:extLst>
          </p:cNvPr>
          <p:cNvSpPr>
            <a:spLocks noGrp="1"/>
          </p:cNvSpPr>
          <p:nvPr>
            <p:ph type="body" sz="quarter" idx="10"/>
          </p:nvPr>
        </p:nvSpPr>
        <p:spPr/>
        <p:txBody>
          <a:bodyPr/>
          <a:lstStyle/>
          <a:p>
            <a:r>
              <a:rPr lang="en-US" dirty="0"/>
              <a:t>ROW Details	</a:t>
            </a:r>
          </a:p>
        </p:txBody>
      </p:sp>
      <p:sp>
        <p:nvSpPr>
          <p:cNvPr id="3" name="Text Placeholder 2">
            <a:extLst>
              <a:ext uri="{FF2B5EF4-FFF2-40B4-BE49-F238E27FC236}">
                <a16:creationId xmlns:a16="http://schemas.microsoft.com/office/drawing/2014/main" id="{4D142BB9-F9A4-49A0-8C03-6EE2A1DA9888}"/>
              </a:ext>
            </a:extLst>
          </p:cNvPr>
          <p:cNvSpPr>
            <a:spLocks noGrp="1"/>
          </p:cNvSpPr>
          <p:nvPr>
            <p:ph type="body" sz="quarter" idx="11"/>
          </p:nvPr>
        </p:nvSpPr>
        <p:spPr/>
        <p:txBody>
          <a:bodyPr/>
          <a:lstStyle/>
          <a:p>
            <a:r>
              <a:rPr lang="en-US" dirty="0"/>
              <a:t>Any ROW Grant holder must first be qualified by BOEM</a:t>
            </a:r>
          </a:p>
          <a:p>
            <a:r>
              <a:rPr lang="en-US" dirty="0"/>
              <a:t>An ROW is 200 ft in width centered on the cable</a:t>
            </a:r>
          </a:p>
          <a:p>
            <a:pPr lvl="1"/>
            <a:r>
              <a:rPr lang="en-US" dirty="0"/>
              <a:t>Greater widths available for demonstrated safety or environmental issues</a:t>
            </a:r>
          </a:p>
          <a:p>
            <a:r>
              <a:rPr lang="en-US" dirty="0"/>
              <a:t>A Grant does not prevent the granting of other rights by the US either before or after issuance</a:t>
            </a:r>
          </a:p>
          <a:p>
            <a:r>
              <a:rPr lang="en-US" dirty="0"/>
              <a:t>Activities may not unreasonably interfere with other approved activities or existing operations</a:t>
            </a:r>
          </a:p>
          <a:p>
            <a:r>
              <a:rPr lang="en-US" dirty="0"/>
              <a:t>The holder agrees that other users may use or occupy any part of the ROW not actually used </a:t>
            </a:r>
          </a:p>
          <a:p>
            <a:r>
              <a:rPr lang="en-US" dirty="0"/>
              <a:t>BOEM requires financial assurance for decommissioning </a:t>
            </a:r>
          </a:p>
          <a:p>
            <a:pPr marL="0" indent="0">
              <a:buNone/>
            </a:pPr>
            <a:endParaRPr lang="en-US" dirty="0"/>
          </a:p>
        </p:txBody>
      </p:sp>
    </p:spTree>
    <p:extLst>
      <p:ext uri="{BB962C8B-B14F-4D97-AF65-F5344CB8AC3E}">
        <p14:creationId xmlns:p14="http://schemas.microsoft.com/office/powerpoint/2010/main" val="315737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Environmental and Permitting Issues</a:t>
            </a:r>
            <a:endParaRPr lang="en-US" dirty="0"/>
          </a:p>
        </p:txBody>
      </p:sp>
      <p:sp>
        <p:nvSpPr>
          <p:cNvPr id="4" name="Slide Number Placeholder 3"/>
          <p:cNvSpPr>
            <a:spLocks noGrp="1"/>
          </p:cNvSpPr>
          <p:nvPr>
            <p:ph type="sldNum" sz="quarter" idx="10"/>
          </p:nvPr>
        </p:nvSpPr>
        <p:spPr/>
        <p:txBody>
          <a:bodyPr/>
          <a:lstStyle/>
          <a:p>
            <a:pPr>
              <a:defRPr/>
            </a:pPr>
            <a:fld id="{C439A71B-8B25-4844-9CF6-8ED832BD3C9B}" type="slidenum">
              <a:rPr lang="en-US" smtClean="0"/>
              <a:pPr>
                <a:defRPr/>
              </a:pPr>
              <a:t>2</a:t>
            </a:fld>
            <a:endParaRPr lang="en-US"/>
          </a:p>
        </p:txBody>
      </p:sp>
      <p:sp>
        <p:nvSpPr>
          <p:cNvPr id="7" name="Content Placeholder 4"/>
          <p:cNvSpPr>
            <a:spLocks noGrp="1"/>
          </p:cNvSpPr>
          <p:nvPr>
            <p:ph idx="1"/>
            <p:extLst>
              <p:ext uri="{D42A27DB-BD31-4B8C-83A1-F6EECF244321}">
                <p14:modId xmlns:p14="http://schemas.microsoft.com/office/powerpoint/2010/main" val="1932297115"/>
              </p:ext>
            </p:extLst>
          </p:nvPr>
        </p:nvSpPr>
        <p:spPr>
          <a:xfrm>
            <a:off x="609600" y="1676401"/>
            <a:ext cx="10210800" cy="3867943"/>
          </a:xfrm>
        </p:spPr>
        <p:txBody>
          <a:bodyPr/>
          <a:lstStyle/>
          <a:p>
            <a:pPr marL="0" indent="0">
              <a:buNone/>
            </a:pPr>
            <a:r>
              <a:rPr lang="en-US" sz="2400" dirty="0" smtClean="0">
                <a:cs typeface="Arial"/>
              </a:rPr>
              <a:t>Potential impacts that SAA projects may have on wildlife, recreational and commercial fisheries, and natural resources. </a:t>
            </a:r>
          </a:p>
          <a:p>
            <a:pPr marL="0" indent="0">
              <a:buNone/>
            </a:pPr>
            <a:endParaRPr lang="en-US" sz="2400" dirty="0">
              <a:cs typeface="Arial"/>
            </a:endParaRPr>
          </a:p>
          <a:p>
            <a:pPr marL="0" indent="0">
              <a:buNone/>
            </a:pPr>
            <a:r>
              <a:rPr lang="en-US" sz="2400" dirty="0" smtClean="0">
                <a:cs typeface="Arial"/>
              </a:rPr>
              <a:t>Potential issues with federal, state and local permitting. </a:t>
            </a:r>
          </a:p>
          <a:p>
            <a:pPr marL="0" indent="0">
              <a:buNone/>
            </a:pPr>
            <a:endParaRPr lang="en-US" sz="2400" dirty="0" smtClean="0">
              <a:cs typeface="Arial"/>
            </a:endParaRPr>
          </a:p>
        </p:txBody>
      </p:sp>
    </p:spTree>
    <p:extLst>
      <p:ext uri="{BB962C8B-B14F-4D97-AF65-F5344CB8AC3E}">
        <p14:creationId xmlns:p14="http://schemas.microsoft.com/office/powerpoint/2010/main" val="2272900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5EE04-94C4-B34F-A578-7BB926646F11}"/>
              </a:ext>
            </a:extLst>
          </p:cNvPr>
          <p:cNvSpPr>
            <a:spLocks noGrp="1"/>
          </p:cNvSpPr>
          <p:nvPr>
            <p:ph type="body" sz="quarter" idx="15"/>
          </p:nvPr>
        </p:nvSpPr>
        <p:spPr/>
        <p:txBody>
          <a:bodyPr/>
          <a:lstStyle/>
          <a:p>
            <a:r>
              <a:rPr lang="en-US" dirty="0"/>
              <a:t>Josh </a:t>
            </a:r>
            <a:r>
              <a:rPr lang="en-US" dirty="0" err="1"/>
              <a:t>Gange</a:t>
            </a:r>
            <a:r>
              <a:rPr lang="en-US" dirty="0"/>
              <a:t>, Office of Renewable Energy Programs</a:t>
            </a:r>
          </a:p>
        </p:txBody>
      </p:sp>
    </p:spTree>
    <p:extLst>
      <p:ext uri="{BB962C8B-B14F-4D97-AF65-F5344CB8AC3E}">
        <p14:creationId xmlns:p14="http://schemas.microsoft.com/office/powerpoint/2010/main" val="3842279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7" y="3657600"/>
            <a:ext cx="12189460" cy="1828800"/>
          </a:xfrm>
          <a:custGeom>
            <a:avLst/>
            <a:gdLst/>
            <a:ahLst/>
            <a:cxnLst/>
            <a:rect l="l" t="t" r="r" b="b"/>
            <a:pathLst>
              <a:path w="12189460" h="1828800">
                <a:moveTo>
                  <a:pt x="12188952" y="0"/>
                </a:moveTo>
                <a:lnTo>
                  <a:pt x="0" y="0"/>
                </a:lnTo>
                <a:lnTo>
                  <a:pt x="0" y="1828800"/>
                </a:lnTo>
                <a:lnTo>
                  <a:pt x="12188952" y="1828800"/>
                </a:lnTo>
                <a:lnTo>
                  <a:pt x="12188952" y="0"/>
                </a:lnTo>
                <a:close/>
              </a:path>
            </a:pathLst>
          </a:custGeom>
          <a:solidFill>
            <a:srgbClr val="234F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p:nvPr/>
        </p:nvSpPr>
        <p:spPr>
          <a:xfrm>
            <a:off x="623722" y="3817061"/>
            <a:ext cx="10931525" cy="1507490"/>
          </a:xfrm>
          <a:prstGeom prst="rect">
            <a:avLst/>
          </a:prstGeom>
        </p:spPr>
        <p:txBody>
          <a:bodyPr vert="horz" wrap="square" lIns="0" tIns="171450" rIns="0" bIns="0" rtlCol="0">
            <a:spAutoFit/>
          </a:bodyPr>
          <a:lstStyle/>
          <a:p>
            <a:pPr marL="292735" marR="5080" lvl="0" indent="-280670" defTabSz="914400" eaLnBrk="1" fontAlgn="auto" latinLnBrk="0" hangingPunct="1">
              <a:lnSpc>
                <a:spcPts val="5190"/>
              </a:lnSpc>
              <a:spcBef>
                <a:spcPts val="1350"/>
              </a:spcBef>
              <a:spcAft>
                <a:spcPts val="0"/>
              </a:spcAft>
              <a:buClrTx/>
              <a:buSzTx/>
              <a:buFontTx/>
              <a:buNone/>
              <a:tabLst/>
              <a:defRPr/>
            </a:pPr>
            <a:r>
              <a:rPr kumimoji="0" sz="5400" b="1" i="0" u="none" strike="noStrike" kern="0" cap="none" spc="135" normalizeH="0" baseline="0" noProof="0" dirty="0">
                <a:ln>
                  <a:noFill/>
                </a:ln>
                <a:solidFill>
                  <a:srgbClr val="E7E6E6"/>
                </a:solidFill>
                <a:effectLst/>
                <a:uLnTx/>
                <a:uFillTx/>
                <a:latin typeface="Century Gothic"/>
                <a:cs typeface="Century Gothic"/>
              </a:rPr>
              <a:t>OFFSHORE</a:t>
            </a:r>
            <a:r>
              <a:rPr kumimoji="0" sz="5400" b="1" i="0" u="none" strike="noStrike" kern="0" cap="none" spc="265" normalizeH="0" baseline="0" noProof="0" dirty="0">
                <a:ln>
                  <a:noFill/>
                </a:ln>
                <a:solidFill>
                  <a:srgbClr val="E7E6E6"/>
                </a:solidFill>
                <a:effectLst/>
                <a:uLnTx/>
                <a:uFillTx/>
                <a:latin typeface="Century Gothic"/>
                <a:cs typeface="Century Gothic"/>
              </a:rPr>
              <a:t> </a:t>
            </a:r>
            <a:r>
              <a:rPr kumimoji="0" sz="5400" b="1" i="0" u="none" strike="noStrike" kern="0" cap="none" spc="110" normalizeH="0" baseline="0" noProof="0" dirty="0">
                <a:ln>
                  <a:noFill/>
                </a:ln>
                <a:solidFill>
                  <a:srgbClr val="E7E6E6"/>
                </a:solidFill>
                <a:effectLst/>
                <a:uLnTx/>
                <a:uFillTx/>
                <a:latin typeface="Century Gothic"/>
                <a:cs typeface="Century Gothic"/>
              </a:rPr>
              <a:t>WIND</a:t>
            </a:r>
            <a:r>
              <a:rPr kumimoji="0" sz="5400" b="1" i="0" u="none" strike="noStrike" kern="0" cap="none" spc="295" normalizeH="0" baseline="0" noProof="0" dirty="0">
                <a:ln>
                  <a:noFill/>
                </a:ln>
                <a:solidFill>
                  <a:srgbClr val="E7E6E6"/>
                </a:solidFill>
                <a:effectLst/>
                <a:uLnTx/>
                <a:uFillTx/>
                <a:latin typeface="Century Gothic"/>
                <a:cs typeface="Century Gothic"/>
              </a:rPr>
              <a:t> </a:t>
            </a:r>
            <a:r>
              <a:rPr kumimoji="0" sz="5400" b="1" i="0" u="none" strike="noStrike" kern="0" cap="none" spc="125" normalizeH="0" baseline="0" noProof="0" dirty="0">
                <a:ln>
                  <a:noFill/>
                </a:ln>
                <a:solidFill>
                  <a:srgbClr val="E7E6E6"/>
                </a:solidFill>
                <a:effectLst/>
                <a:uLnTx/>
                <a:uFillTx/>
                <a:latin typeface="Century Gothic"/>
                <a:cs typeface="Century Gothic"/>
              </a:rPr>
              <a:t>TRANSMISSION </a:t>
            </a:r>
            <a:r>
              <a:rPr kumimoji="0" sz="5400" b="1" i="0" u="none" strike="noStrike" kern="0" cap="none" spc="120" normalizeH="0" baseline="0" noProof="0" dirty="0">
                <a:ln>
                  <a:noFill/>
                </a:ln>
                <a:solidFill>
                  <a:srgbClr val="E7E6E6"/>
                </a:solidFill>
                <a:effectLst/>
                <a:uLnTx/>
                <a:uFillTx/>
                <a:latin typeface="Century Gothic"/>
                <a:cs typeface="Century Gothic"/>
              </a:rPr>
              <a:t>STATE</a:t>
            </a:r>
            <a:r>
              <a:rPr kumimoji="0" sz="5400" b="1" i="0" u="none" strike="noStrike" kern="0" cap="none" spc="290" normalizeH="0" baseline="0" noProof="0" dirty="0">
                <a:ln>
                  <a:noFill/>
                </a:ln>
                <a:solidFill>
                  <a:srgbClr val="E7E6E6"/>
                </a:solidFill>
                <a:effectLst/>
                <a:uLnTx/>
                <a:uFillTx/>
                <a:latin typeface="Century Gothic"/>
                <a:cs typeface="Century Gothic"/>
              </a:rPr>
              <a:t> </a:t>
            </a:r>
            <a:r>
              <a:rPr kumimoji="0" sz="5400" b="1" i="0" u="none" strike="noStrike" kern="0" cap="none" spc="135" normalizeH="0" baseline="0" noProof="0" dirty="0">
                <a:ln>
                  <a:noFill/>
                </a:ln>
                <a:solidFill>
                  <a:srgbClr val="E7E6E6"/>
                </a:solidFill>
                <a:effectLst/>
                <a:uLnTx/>
                <a:uFillTx/>
                <a:latin typeface="Century Gothic"/>
                <a:cs typeface="Century Gothic"/>
              </a:rPr>
              <a:t>AGREEMENT</a:t>
            </a:r>
            <a:r>
              <a:rPr kumimoji="0" sz="5400" b="1" i="0" u="none" strike="noStrike" kern="0" cap="none" spc="300" normalizeH="0" baseline="0" noProof="0" dirty="0">
                <a:ln>
                  <a:noFill/>
                </a:ln>
                <a:solidFill>
                  <a:srgbClr val="E7E6E6"/>
                </a:solidFill>
                <a:effectLst/>
                <a:uLnTx/>
                <a:uFillTx/>
                <a:latin typeface="Century Gothic"/>
                <a:cs typeface="Century Gothic"/>
              </a:rPr>
              <a:t> </a:t>
            </a:r>
            <a:r>
              <a:rPr kumimoji="0" sz="5400" b="1" i="0" u="none" strike="noStrike" kern="0" cap="none" spc="145" normalizeH="0" baseline="0" noProof="0" dirty="0">
                <a:ln>
                  <a:noFill/>
                </a:ln>
                <a:solidFill>
                  <a:srgbClr val="E7E6E6"/>
                </a:solidFill>
                <a:effectLst/>
                <a:uLnTx/>
                <a:uFillTx/>
                <a:latin typeface="Century Gothic"/>
                <a:cs typeface="Century Gothic"/>
              </a:rPr>
              <a:t>APPROACH</a:t>
            </a:r>
            <a:endParaRPr kumimoji="0" sz="5400" b="0" i="0" u="none" strike="noStrike" kern="0" cap="none" spc="0" normalizeH="0" baseline="0" noProof="0">
              <a:ln>
                <a:noFill/>
              </a:ln>
              <a:solidFill>
                <a:sysClr val="windowText" lastClr="000000"/>
              </a:solidFill>
              <a:effectLst/>
              <a:uLnTx/>
              <a:uFillTx/>
              <a:latin typeface="Century Gothic"/>
              <a:cs typeface="Century Gothic"/>
            </a:endParaRPr>
          </a:p>
        </p:txBody>
      </p:sp>
      <p:sp>
        <p:nvSpPr>
          <p:cNvPr id="4" name="object 4"/>
          <p:cNvSpPr txBox="1"/>
          <p:nvPr/>
        </p:nvSpPr>
        <p:spPr>
          <a:xfrm>
            <a:off x="4591050" y="5399445"/>
            <a:ext cx="3009900" cy="1149985"/>
          </a:xfrm>
          <a:prstGeom prst="rect">
            <a:avLst/>
          </a:prstGeom>
        </p:spPr>
        <p:txBody>
          <a:bodyPr vert="horz" wrap="square" lIns="0" tIns="12065" rIns="0" bIns="0" rtlCol="0">
            <a:spAutoFit/>
          </a:bodyPr>
          <a:lstStyle/>
          <a:p>
            <a:pPr marL="12700" marR="5080" lvl="0" indent="367030" defTabSz="914400" eaLnBrk="1" fontAlgn="auto" latinLnBrk="0" hangingPunct="1">
              <a:lnSpc>
                <a:spcPct val="131800"/>
              </a:lnSpc>
              <a:spcBef>
                <a:spcPts val="95"/>
              </a:spcBef>
              <a:spcAft>
                <a:spcPts val="0"/>
              </a:spcAft>
              <a:buClrTx/>
              <a:buSzTx/>
              <a:buFontTx/>
              <a:buNone/>
              <a:tabLst/>
              <a:defRPr/>
            </a:pPr>
            <a:r>
              <a:rPr kumimoji="0" sz="2800" b="0" i="0" u="none" strike="noStrike" kern="0" cap="none" spc="0" normalizeH="0" baseline="0" noProof="0" dirty="0">
                <a:ln>
                  <a:noFill/>
                </a:ln>
                <a:solidFill>
                  <a:srgbClr val="234F70"/>
                </a:solidFill>
                <a:effectLst/>
                <a:uLnTx/>
                <a:uFillTx/>
                <a:latin typeface="Calibri"/>
                <a:cs typeface="Calibri"/>
              </a:rPr>
              <a:t>Megan</a:t>
            </a:r>
            <a:r>
              <a:rPr kumimoji="0" sz="2800" b="0" i="0" u="none" strike="noStrike" kern="0" cap="none" spc="-135"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Brunatti </a:t>
            </a:r>
            <a:r>
              <a:rPr kumimoji="0" sz="2800" b="0" i="0" u="none" strike="noStrike" kern="0" cap="none" spc="0" normalizeH="0" baseline="0" noProof="0" dirty="0">
                <a:ln>
                  <a:noFill/>
                </a:ln>
                <a:solidFill>
                  <a:srgbClr val="234F70"/>
                </a:solidFill>
                <a:effectLst/>
                <a:uLnTx/>
                <a:uFillTx/>
                <a:latin typeface="Calibri"/>
                <a:cs typeface="Calibri"/>
              </a:rPr>
              <a:t>Deputy</a:t>
            </a:r>
            <a:r>
              <a:rPr kumimoji="0" sz="2800" b="0" i="0" u="none" strike="noStrike" kern="0" cap="none" spc="-7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Chief</a:t>
            </a:r>
            <a:r>
              <a:rPr kumimoji="0" sz="2800" b="0" i="0" u="none" strike="noStrike" kern="0" cap="none" spc="-9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of</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20" normalizeH="0" baseline="0" noProof="0" dirty="0">
                <a:ln>
                  <a:noFill/>
                </a:ln>
                <a:solidFill>
                  <a:srgbClr val="234F70"/>
                </a:solidFill>
                <a:effectLst/>
                <a:uLnTx/>
                <a:uFillTx/>
                <a:latin typeface="Calibri"/>
                <a:cs typeface="Calibri"/>
              </a:rPr>
              <a:t>Staff</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2" cstate="print"/>
          <a:stretch>
            <a:fillRect/>
          </a:stretch>
        </p:blipFill>
        <p:spPr>
          <a:xfrm>
            <a:off x="4491228" y="381000"/>
            <a:ext cx="3209544" cy="3208020"/>
          </a:xfrm>
          <a:prstGeom prst="rect">
            <a:avLst/>
          </a:prstGeom>
        </p:spPr>
      </p:pic>
    </p:spTree>
    <p:extLst>
      <p:ext uri="{BB962C8B-B14F-4D97-AF65-F5344CB8AC3E}">
        <p14:creationId xmlns:p14="http://schemas.microsoft.com/office/powerpoint/2010/main" val="171860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811" y="666064"/>
            <a:ext cx="5502910"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234F70"/>
                </a:solidFill>
              </a:rPr>
              <a:t>FINDING</a:t>
            </a:r>
            <a:r>
              <a:rPr sz="4000" spc="-80" dirty="0">
                <a:solidFill>
                  <a:srgbClr val="234F70"/>
                </a:solidFill>
              </a:rPr>
              <a:t> </a:t>
            </a:r>
            <a:r>
              <a:rPr sz="4000" dirty="0">
                <a:solidFill>
                  <a:srgbClr val="234F70"/>
                </a:solidFill>
              </a:rPr>
              <a:t>THE</a:t>
            </a:r>
            <a:r>
              <a:rPr sz="4000" spc="-120" dirty="0">
                <a:solidFill>
                  <a:srgbClr val="234F70"/>
                </a:solidFill>
              </a:rPr>
              <a:t> </a:t>
            </a:r>
            <a:r>
              <a:rPr sz="4000" spc="-10" dirty="0">
                <a:solidFill>
                  <a:srgbClr val="234F70"/>
                </a:solidFill>
              </a:rPr>
              <a:t>BALANCE</a:t>
            </a:r>
            <a:endParaRPr sz="4000"/>
          </a:p>
        </p:txBody>
      </p:sp>
      <p:sp>
        <p:nvSpPr>
          <p:cNvPr id="3" name="object 3"/>
          <p:cNvSpPr txBox="1"/>
          <p:nvPr/>
        </p:nvSpPr>
        <p:spPr>
          <a:xfrm>
            <a:off x="1281811" y="2134361"/>
            <a:ext cx="9533890" cy="3043555"/>
          </a:xfrm>
          <a:prstGeom prst="rect">
            <a:avLst/>
          </a:prstGeom>
        </p:spPr>
        <p:txBody>
          <a:bodyPr vert="horz" wrap="square" lIns="0" tIns="67310" rIns="0" bIns="0" rtlCol="0">
            <a:spAutoFit/>
          </a:bodyPr>
          <a:lstStyle/>
          <a:p>
            <a:pPr marL="194945" marR="5080" lvl="0" indent="-182880" defTabSz="914400" eaLnBrk="1" fontAlgn="auto" latinLnBrk="0" hangingPunct="1">
              <a:lnSpc>
                <a:spcPct val="90000"/>
              </a:lnSpc>
              <a:spcBef>
                <a:spcPts val="530"/>
              </a:spcBef>
              <a:spcAft>
                <a:spcPts val="0"/>
              </a:spcAft>
              <a:buClrTx/>
              <a:buSzTx/>
              <a:buFont typeface="Arial"/>
              <a:buChar char="•"/>
              <a:tabLst>
                <a:tab pos="195580" algn="l"/>
              </a:tabLst>
              <a:defRPr/>
            </a:pPr>
            <a:r>
              <a:rPr kumimoji="0" sz="3600" b="0" i="0" u="none" strike="noStrike" kern="0" cap="none" spc="0" normalizeH="0" baseline="0" noProof="0" dirty="0">
                <a:ln>
                  <a:noFill/>
                </a:ln>
                <a:solidFill>
                  <a:srgbClr val="FFFFFF"/>
                </a:solidFill>
                <a:effectLst/>
                <a:uLnTx/>
                <a:uFillTx/>
                <a:latin typeface="Calibri"/>
                <a:cs typeface="Calibri"/>
              </a:rPr>
              <a:t>As</a:t>
            </a:r>
            <a:r>
              <a:rPr kumimoji="0" sz="3600" b="0" i="0" u="none" strike="noStrike" kern="0" cap="none" spc="-5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the</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State</a:t>
            </a:r>
            <a:r>
              <a:rPr kumimoji="0" sz="3600" b="0" i="0" u="none" strike="noStrike" kern="0" cap="none" spc="-4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pursues</a:t>
            </a:r>
            <a:r>
              <a:rPr kumimoji="0" sz="3600" b="0" i="0" u="none" strike="noStrike" kern="0" cap="none" spc="-7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the</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responsible</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10" normalizeH="0" baseline="0" noProof="0" dirty="0">
                <a:ln>
                  <a:noFill/>
                </a:ln>
                <a:solidFill>
                  <a:srgbClr val="FFFFFF"/>
                </a:solidFill>
                <a:effectLst/>
                <a:uLnTx/>
                <a:uFillTx/>
                <a:latin typeface="Calibri"/>
                <a:cs typeface="Calibri"/>
              </a:rPr>
              <a:t>development </a:t>
            </a:r>
            <a:r>
              <a:rPr kumimoji="0" sz="3600" b="0" i="0" u="none" strike="noStrike" kern="0" cap="none" spc="0" normalizeH="0" baseline="0" noProof="0" dirty="0">
                <a:ln>
                  <a:noFill/>
                </a:ln>
                <a:solidFill>
                  <a:srgbClr val="FFFFFF"/>
                </a:solidFill>
                <a:effectLst/>
                <a:uLnTx/>
                <a:uFillTx/>
                <a:latin typeface="Calibri"/>
                <a:cs typeface="Calibri"/>
              </a:rPr>
              <a:t>of</a:t>
            </a:r>
            <a:r>
              <a:rPr kumimoji="0" sz="3600" b="0" i="0" u="none" strike="noStrike" kern="0" cap="none" spc="-70" normalizeH="0" baseline="0" noProof="0" dirty="0">
                <a:ln>
                  <a:noFill/>
                </a:ln>
                <a:solidFill>
                  <a:srgbClr val="FFFFFF"/>
                </a:solidFill>
                <a:effectLst/>
                <a:uLnTx/>
                <a:uFillTx/>
                <a:latin typeface="Calibri"/>
                <a:cs typeface="Calibri"/>
              </a:rPr>
              <a:t> OSW,</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the</a:t>
            </a:r>
            <a:r>
              <a:rPr kumimoji="0" sz="3600" b="0" i="0" u="none" strike="noStrike" kern="0" cap="none" spc="-7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NJDEP</a:t>
            </a:r>
            <a:r>
              <a:rPr kumimoji="0" sz="3600" b="0" i="0" u="none" strike="noStrike" kern="0" cap="none" spc="-7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is</a:t>
            </a:r>
            <a:r>
              <a:rPr kumimoji="0" sz="3600" b="0" i="0" u="none" strike="noStrike" kern="0" cap="none" spc="-5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obligated,</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pursuant</a:t>
            </a:r>
            <a:r>
              <a:rPr kumimoji="0" sz="3600" b="0" i="0" u="none" strike="noStrike" kern="0" cap="none" spc="-10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to</a:t>
            </a:r>
            <a:r>
              <a:rPr kumimoji="0" sz="3600" b="0" i="0" u="none" strike="noStrike" kern="0" cap="none" spc="-65" normalizeH="0" baseline="0" noProof="0" dirty="0">
                <a:ln>
                  <a:noFill/>
                </a:ln>
                <a:solidFill>
                  <a:srgbClr val="FFFFFF"/>
                </a:solidFill>
                <a:effectLst/>
                <a:uLnTx/>
                <a:uFillTx/>
                <a:latin typeface="Calibri"/>
                <a:cs typeface="Calibri"/>
              </a:rPr>
              <a:t> </a:t>
            </a:r>
            <a:r>
              <a:rPr kumimoji="0" sz="3600" b="0" i="0" u="none" strike="noStrike" kern="0" cap="none" spc="-25" normalizeH="0" baseline="0" noProof="0" dirty="0">
                <a:ln>
                  <a:noFill/>
                </a:ln>
                <a:solidFill>
                  <a:srgbClr val="FFFFFF"/>
                </a:solidFill>
                <a:effectLst/>
                <a:uLnTx/>
                <a:uFillTx/>
                <a:latin typeface="Calibri"/>
                <a:cs typeface="Calibri"/>
              </a:rPr>
              <a:t>the </a:t>
            </a:r>
            <a:r>
              <a:rPr kumimoji="0" sz="3600" b="0" i="0" u="none" strike="noStrike" kern="0" cap="none" spc="0" normalizeH="0" baseline="0" noProof="0" dirty="0">
                <a:ln>
                  <a:noFill/>
                </a:ln>
                <a:solidFill>
                  <a:srgbClr val="FFFFFF"/>
                </a:solidFill>
                <a:effectLst/>
                <a:uLnTx/>
                <a:uFillTx/>
                <a:latin typeface="Calibri"/>
                <a:cs typeface="Calibri"/>
              </a:rPr>
              <a:t>federal</a:t>
            </a:r>
            <a:r>
              <a:rPr kumimoji="0" sz="3600" b="0" i="0" u="none" strike="noStrike" kern="0" cap="none" spc="-114"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Coastal</a:t>
            </a:r>
            <a:r>
              <a:rPr kumimoji="0" sz="3600" b="0" i="0" u="none" strike="noStrike" kern="0" cap="none" spc="-8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Zone</a:t>
            </a:r>
            <a:r>
              <a:rPr kumimoji="0" sz="3600" b="0" i="0" u="none" strike="noStrike" kern="0" cap="none" spc="-8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Management</a:t>
            </a:r>
            <a:r>
              <a:rPr kumimoji="0" sz="3600" b="0" i="0" u="none" strike="noStrike" kern="0" cap="none" spc="-12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Act,</a:t>
            </a:r>
            <a:r>
              <a:rPr kumimoji="0" sz="3600" b="0" i="0" u="none" strike="noStrike" kern="0" cap="none" spc="-9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16</a:t>
            </a:r>
            <a:r>
              <a:rPr kumimoji="0" sz="3600" b="0" i="0" u="none" strike="noStrike" kern="0" cap="none" spc="-8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U.S.C.</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5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1451,</a:t>
            </a:r>
            <a:r>
              <a:rPr kumimoji="0" sz="3600" b="0" i="0" u="none" strike="noStrike" kern="0" cap="none" spc="-7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et</a:t>
            </a:r>
            <a:r>
              <a:rPr kumimoji="0" sz="3600" b="0" i="0" u="none" strike="noStrike" kern="0" cap="none" spc="-5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seq.,</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and</a:t>
            </a:r>
            <a:r>
              <a:rPr kumimoji="0" sz="3600" b="0" i="0" u="none" strike="noStrike" kern="0" cap="none" spc="-7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related</a:t>
            </a:r>
            <a:r>
              <a:rPr kumimoji="0" sz="3600" b="0" i="0" u="none" strike="noStrike" kern="0" cap="none" spc="-8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state</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laws,</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to</a:t>
            </a:r>
            <a:r>
              <a:rPr kumimoji="0" sz="3600" b="0" i="0" u="none" strike="noStrike" kern="0" cap="none" spc="-50" normalizeH="0" baseline="0" noProof="0" dirty="0">
                <a:ln>
                  <a:noFill/>
                </a:ln>
                <a:solidFill>
                  <a:srgbClr val="FFFFFF"/>
                </a:solidFill>
                <a:effectLst/>
                <a:uLnTx/>
                <a:uFillTx/>
                <a:latin typeface="Calibri"/>
                <a:cs typeface="Calibri"/>
              </a:rPr>
              <a:t> </a:t>
            </a:r>
            <a:r>
              <a:rPr kumimoji="0" sz="3600" b="0" i="0" u="none" strike="noStrike" kern="0" cap="none" spc="-10" normalizeH="0" baseline="0" noProof="0" dirty="0">
                <a:ln>
                  <a:noFill/>
                </a:ln>
                <a:solidFill>
                  <a:srgbClr val="FFFFFF"/>
                </a:solidFill>
                <a:effectLst/>
                <a:uLnTx/>
                <a:uFillTx/>
                <a:latin typeface="Calibri"/>
                <a:cs typeface="Calibri"/>
              </a:rPr>
              <a:t>preserve, </a:t>
            </a:r>
            <a:r>
              <a:rPr kumimoji="0" sz="3600" b="0" i="0" u="none" strike="noStrike" kern="0" cap="none" spc="0" normalizeH="0" baseline="0" noProof="0" dirty="0">
                <a:ln>
                  <a:noFill/>
                </a:ln>
                <a:solidFill>
                  <a:srgbClr val="FFFFFF"/>
                </a:solidFill>
                <a:effectLst/>
                <a:uLnTx/>
                <a:uFillTx/>
                <a:latin typeface="Calibri"/>
                <a:cs typeface="Calibri"/>
              </a:rPr>
              <a:t>protect,</a:t>
            </a:r>
            <a:r>
              <a:rPr kumimoji="0" sz="3600" b="0" i="0" u="none" strike="noStrike" kern="0" cap="none" spc="-70" normalizeH="0" baseline="0" noProof="0" dirty="0">
                <a:ln>
                  <a:noFill/>
                </a:ln>
                <a:solidFill>
                  <a:srgbClr val="FFFFFF"/>
                </a:solidFill>
                <a:effectLst/>
                <a:uLnTx/>
                <a:uFillTx/>
                <a:latin typeface="Calibri"/>
                <a:cs typeface="Calibri"/>
              </a:rPr>
              <a:t> </a:t>
            </a:r>
            <a:r>
              <a:rPr kumimoji="0" sz="3600" b="0" i="0" u="none" strike="noStrike" kern="0" cap="none" spc="-10" normalizeH="0" baseline="0" noProof="0" dirty="0">
                <a:ln>
                  <a:noFill/>
                </a:ln>
                <a:solidFill>
                  <a:srgbClr val="FFFFFF"/>
                </a:solidFill>
                <a:effectLst/>
                <a:uLnTx/>
                <a:uFillTx/>
                <a:latin typeface="Calibri"/>
                <a:cs typeface="Calibri"/>
              </a:rPr>
              <a:t>restore,</a:t>
            </a:r>
            <a:r>
              <a:rPr kumimoji="0" sz="3600" b="0" i="0" u="none" strike="noStrike" kern="0" cap="none" spc="-7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and</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enhance</a:t>
            </a:r>
            <a:r>
              <a:rPr kumimoji="0" sz="3600" b="0" i="0" u="none" strike="noStrike" kern="0" cap="none" spc="-7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the</a:t>
            </a:r>
            <a:r>
              <a:rPr kumimoji="0" sz="3600" b="0" i="0" u="none" strike="noStrike" kern="0" cap="none" spc="-60"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resources</a:t>
            </a:r>
            <a:r>
              <a:rPr kumimoji="0" sz="3600" b="0" i="0" u="none" strike="noStrike" kern="0" cap="none" spc="-7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of</a:t>
            </a:r>
            <a:r>
              <a:rPr kumimoji="0" sz="3600" b="0" i="0" u="none" strike="noStrike" kern="0" cap="none" spc="-50" normalizeH="0" baseline="0" noProof="0" dirty="0">
                <a:ln>
                  <a:noFill/>
                </a:ln>
                <a:solidFill>
                  <a:srgbClr val="FFFFFF"/>
                </a:solidFill>
                <a:effectLst/>
                <a:uLnTx/>
                <a:uFillTx/>
                <a:latin typeface="Calibri"/>
                <a:cs typeface="Calibri"/>
              </a:rPr>
              <a:t> </a:t>
            </a:r>
            <a:r>
              <a:rPr kumimoji="0" sz="3600" b="0" i="0" u="none" strike="noStrike" kern="0" cap="none" spc="-25" normalizeH="0" baseline="0" noProof="0" dirty="0">
                <a:ln>
                  <a:noFill/>
                </a:ln>
                <a:solidFill>
                  <a:srgbClr val="FFFFFF"/>
                </a:solidFill>
                <a:effectLst/>
                <a:uLnTx/>
                <a:uFillTx/>
                <a:latin typeface="Calibri"/>
                <a:cs typeface="Calibri"/>
              </a:rPr>
              <a:t>the </a:t>
            </a:r>
            <a:r>
              <a:rPr kumimoji="0" sz="3600" b="0" i="0" u="none" strike="noStrike" kern="0" cap="none" spc="-30" normalizeH="0" baseline="0" noProof="0" dirty="0">
                <a:ln>
                  <a:noFill/>
                </a:ln>
                <a:solidFill>
                  <a:srgbClr val="FFFFFF"/>
                </a:solidFill>
                <a:effectLst/>
                <a:uLnTx/>
                <a:uFillTx/>
                <a:latin typeface="Calibri"/>
                <a:cs typeface="Calibri"/>
              </a:rPr>
              <a:t>State’s</a:t>
            </a:r>
            <a:r>
              <a:rPr kumimoji="0" sz="3600" b="0" i="0" u="none" strike="noStrike" kern="0" cap="none" spc="-165" normalizeH="0" baseline="0" noProof="0" dirty="0">
                <a:ln>
                  <a:noFill/>
                </a:ln>
                <a:solidFill>
                  <a:srgbClr val="FFFFFF"/>
                </a:solidFill>
                <a:effectLst/>
                <a:uLnTx/>
                <a:uFillTx/>
                <a:latin typeface="Calibri"/>
                <a:cs typeface="Calibri"/>
              </a:rPr>
              <a:t> </a:t>
            </a:r>
            <a:r>
              <a:rPr kumimoji="0" sz="3600" b="0" i="0" u="none" strike="noStrike" kern="0" cap="none" spc="0" normalizeH="0" baseline="0" noProof="0" dirty="0">
                <a:ln>
                  <a:noFill/>
                </a:ln>
                <a:solidFill>
                  <a:srgbClr val="FFFFFF"/>
                </a:solidFill>
                <a:effectLst/>
                <a:uLnTx/>
                <a:uFillTx/>
                <a:latin typeface="Calibri"/>
                <a:cs typeface="Calibri"/>
              </a:rPr>
              <a:t>coastal</a:t>
            </a:r>
            <a:r>
              <a:rPr kumimoji="0" sz="3600" b="0" i="0" u="none" strike="noStrike" kern="0" cap="none" spc="-145" normalizeH="0" baseline="0" noProof="0" dirty="0">
                <a:ln>
                  <a:noFill/>
                </a:ln>
                <a:solidFill>
                  <a:srgbClr val="FFFFFF"/>
                </a:solidFill>
                <a:effectLst/>
                <a:uLnTx/>
                <a:uFillTx/>
                <a:latin typeface="Calibri"/>
                <a:cs typeface="Calibri"/>
              </a:rPr>
              <a:t> </a:t>
            </a:r>
            <a:r>
              <a:rPr kumimoji="0" sz="3600" b="0" i="0" u="none" strike="noStrike" kern="0" cap="none" spc="-10" normalizeH="0" baseline="0" noProof="0" dirty="0">
                <a:ln>
                  <a:noFill/>
                </a:ln>
                <a:solidFill>
                  <a:srgbClr val="FFFFFF"/>
                </a:solidFill>
                <a:effectLst/>
                <a:uLnTx/>
                <a:uFillTx/>
                <a:latin typeface="Calibri"/>
                <a:cs typeface="Calibri"/>
              </a:rPr>
              <a:t>zone.</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1228831" y="5888735"/>
            <a:ext cx="963168" cy="969263"/>
          </a:xfrm>
          <a:prstGeom prst="rect">
            <a:avLst/>
          </a:prstGeom>
        </p:spPr>
      </p:pic>
    </p:spTree>
    <p:extLst>
      <p:ext uri="{BB962C8B-B14F-4D97-AF65-F5344CB8AC3E}">
        <p14:creationId xmlns:p14="http://schemas.microsoft.com/office/powerpoint/2010/main" val="362009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811" y="666064"/>
            <a:ext cx="5981065"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234F70"/>
                </a:solidFill>
              </a:rPr>
              <a:t>DEP’S</a:t>
            </a:r>
            <a:r>
              <a:rPr sz="4000" spc="-85" dirty="0">
                <a:solidFill>
                  <a:srgbClr val="234F70"/>
                </a:solidFill>
              </a:rPr>
              <a:t> </a:t>
            </a:r>
            <a:r>
              <a:rPr sz="4000" dirty="0">
                <a:solidFill>
                  <a:srgbClr val="234F70"/>
                </a:solidFill>
              </a:rPr>
              <a:t>GOALS</a:t>
            </a:r>
            <a:r>
              <a:rPr sz="4000" spc="-80" dirty="0">
                <a:solidFill>
                  <a:srgbClr val="234F70"/>
                </a:solidFill>
              </a:rPr>
              <a:t> </a:t>
            </a:r>
            <a:r>
              <a:rPr sz="4000" dirty="0">
                <a:solidFill>
                  <a:srgbClr val="234F70"/>
                </a:solidFill>
              </a:rPr>
              <a:t>IN</a:t>
            </a:r>
            <a:r>
              <a:rPr sz="4000" spc="-95" dirty="0">
                <a:solidFill>
                  <a:srgbClr val="234F70"/>
                </a:solidFill>
              </a:rPr>
              <a:t> </a:t>
            </a:r>
            <a:r>
              <a:rPr sz="4000" dirty="0">
                <a:solidFill>
                  <a:srgbClr val="234F70"/>
                </a:solidFill>
              </a:rPr>
              <a:t>THE</a:t>
            </a:r>
            <a:r>
              <a:rPr sz="4000" spc="-75" dirty="0">
                <a:solidFill>
                  <a:srgbClr val="234F70"/>
                </a:solidFill>
              </a:rPr>
              <a:t> </a:t>
            </a:r>
            <a:r>
              <a:rPr sz="4000" spc="-25" dirty="0">
                <a:solidFill>
                  <a:srgbClr val="234F70"/>
                </a:solidFill>
              </a:rPr>
              <a:t>SAA</a:t>
            </a:r>
            <a:endParaRPr sz="4000"/>
          </a:p>
        </p:txBody>
      </p:sp>
      <p:sp>
        <p:nvSpPr>
          <p:cNvPr id="3" name="object 3"/>
          <p:cNvSpPr txBox="1">
            <a:spLocks noGrp="1"/>
          </p:cNvSpPr>
          <p:nvPr>
            <p:ph type="body" idx="1"/>
          </p:nvPr>
        </p:nvSpPr>
        <p:spPr>
          <a:prstGeom prst="rect">
            <a:avLst/>
          </a:prstGeom>
        </p:spPr>
        <p:txBody>
          <a:bodyPr vert="horz" wrap="square" lIns="0" tIns="31115" rIns="0" bIns="0" rtlCol="0">
            <a:spAutoFit/>
          </a:bodyPr>
          <a:lstStyle/>
          <a:p>
            <a:pPr marL="5839460" marR="24130" indent="-342900">
              <a:lnSpc>
                <a:spcPct val="95000"/>
              </a:lnSpc>
              <a:spcBef>
                <a:spcPts val="245"/>
              </a:spcBef>
              <a:buFont typeface="Arial"/>
              <a:buChar char="•"/>
              <a:tabLst>
                <a:tab pos="5838825" algn="l"/>
                <a:tab pos="5839460" algn="l"/>
              </a:tabLst>
            </a:pPr>
            <a:r>
              <a:rPr dirty="0"/>
              <a:t>DEP</a:t>
            </a:r>
            <a:r>
              <a:rPr spc="-55" dirty="0"/>
              <a:t> </a:t>
            </a:r>
            <a:r>
              <a:rPr dirty="0"/>
              <a:t>would</a:t>
            </a:r>
            <a:r>
              <a:rPr spc="-40" dirty="0"/>
              <a:t> </a:t>
            </a:r>
            <a:r>
              <a:rPr dirty="0"/>
              <a:t>like</a:t>
            </a:r>
            <a:r>
              <a:rPr spc="-60" dirty="0"/>
              <a:t> </a:t>
            </a:r>
            <a:r>
              <a:rPr dirty="0"/>
              <a:t>to</a:t>
            </a:r>
            <a:r>
              <a:rPr spc="-50" dirty="0"/>
              <a:t> </a:t>
            </a:r>
            <a:r>
              <a:rPr dirty="0"/>
              <a:t>see</a:t>
            </a:r>
            <a:r>
              <a:rPr spc="-45" dirty="0"/>
              <a:t> </a:t>
            </a:r>
            <a:r>
              <a:rPr dirty="0"/>
              <a:t>projects</a:t>
            </a:r>
            <a:r>
              <a:rPr spc="-55" dirty="0"/>
              <a:t> </a:t>
            </a:r>
            <a:r>
              <a:rPr dirty="0"/>
              <a:t>that</a:t>
            </a:r>
            <a:r>
              <a:rPr spc="-55" dirty="0"/>
              <a:t> </a:t>
            </a:r>
            <a:r>
              <a:rPr spc="-10" dirty="0"/>
              <a:t>minimize </a:t>
            </a:r>
            <a:r>
              <a:rPr dirty="0"/>
              <a:t>the</a:t>
            </a:r>
            <a:r>
              <a:rPr spc="-20" dirty="0"/>
              <a:t> </a:t>
            </a:r>
            <a:r>
              <a:rPr dirty="0"/>
              <a:t>amount</a:t>
            </a:r>
            <a:r>
              <a:rPr spc="-20" dirty="0"/>
              <a:t> </a:t>
            </a:r>
            <a:r>
              <a:rPr dirty="0"/>
              <a:t>of</a:t>
            </a:r>
            <a:r>
              <a:rPr spc="-15" dirty="0"/>
              <a:t> </a:t>
            </a:r>
            <a:r>
              <a:rPr spc="-10" dirty="0"/>
              <a:t>infrastructure</a:t>
            </a:r>
            <a:r>
              <a:rPr spc="-25" dirty="0"/>
              <a:t> </a:t>
            </a:r>
            <a:r>
              <a:rPr dirty="0"/>
              <a:t>built</a:t>
            </a:r>
            <a:r>
              <a:rPr spc="-15" dirty="0"/>
              <a:t> </a:t>
            </a:r>
            <a:r>
              <a:rPr dirty="0"/>
              <a:t>while</a:t>
            </a:r>
            <a:r>
              <a:rPr spc="-15" dirty="0"/>
              <a:t> </a:t>
            </a:r>
            <a:r>
              <a:rPr spc="-20" dirty="0"/>
              <a:t>also </a:t>
            </a:r>
            <a:r>
              <a:rPr dirty="0"/>
              <a:t>providing</a:t>
            </a:r>
            <a:r>
              <a:rPr spc="-40" dirty="0"/>
              <a:t> </a:t>
            </a:r>
            <a:r>
              <a:rPr dirty="0"/>
              <a:t>a</a:t>
            </a:r>
            <a:r>
              <a:rPr spc="-35" dirty="0"/>
              <a:t> </a:t>
            </a:r>
            <a:r>
              <a:rPr dirty="0"/>
              <a:t>reliable</a:t>
            </a:r>
            <a:r>
              <a:rPr spc="-30" dirty="0"/>
              <a:t> </a:t>
            </a:r>
            <a:r>
              <a:rPr dirty="0"/>
              <a:t>solution</a:t>
            </a:r>
            <a:r>
              <a:rPr spc="-35" dirty="0"/>
              <a:t> </a:t>
            </a:r>
            <a:r>
              <a:rPr dirty="0"/>
              <a:t>that</a:t>
            </a:r>
            <a:r>
              <a:rPr spc="-40" dirty="0"/>
              <a:t> </a:t>
            </a:r>
            <a:r>
              <a:rPr dirty="0"/>
              <a:t>meets</a:t>
            </a:r>
            <a:r>
              <a:rPr spc="-50" dirty="0"/>
              <a:t> </a:t>
            </a:r>
            <a:r>
              <a:rPr spc="-25" dirty="0"/>
              <a:t>PJM </a:t>
            </a:r>
            <a:r>
              <a:rPr dirty="0"/>
              <a:t>requirements</a:t>
            </a:r>
            <a:r>
              <a:rPr spc="-45" dirty="0"/>
              <a:t> </a:t>
            </a:r>
            <a:r>
              <a:rPr dirty="0"/>
              <a:t>and</a:t>
            </a:r>
            <a:r>
              <a:rPr spc="-35" dirty="0"/>
              <a:t> </a:t>
            </a:r>
            <a:r>
              <a:rPr dirty="0"/>
              <a:t>the</a:t>
            </a:r>
            <a:r>
              <a:rPr spc="-30" dirty="0"/>
              <a:t> </a:t>
            </a:r>
            <a:r>
              <a:rPr dirty="0"/>
              <a:t>State</a:t>
            </a:r>
            <a:r>
              <a:rPr spc="-45" dirty="0"/>
              <a:t> </a:t>
            </a:r>
            <a:r>
              <a:rPr dirty="0"/>
              <a:t>of</a:t>
            </a:r>
            <a:r>
              <a:rPr spc="-40" dirty="0"/>
              <a:t> </a:t>
            </a:r>
            <a:r>
              <a:rPr dirty="0"/>
              <a:t>New</a:t>
            </a:r>
            <a:r>
              <a:rPr spc="-30" dirty="0"/>
              <a:t> </a:t>
            </a:r>
            <a:r>
              <a:rPr spc="-10" dirty="0"/>
              <a:t>Jersey’s needs.</a:t>
            </a:r>
          </a:p>
          <a:p>
            <a:pPr marL="6240145" marR="5080" lvl="1" indent="-287020">
              <a:lnSpc>
                <a:spcPts val="2160"/>
              </a:lnSpc>
              <a:spcBef>
                <a:spcPts val="459"/>
              </a:spcBef>
              <a:buFont typeface="Arial"/>
              <a:buChar char="•"/>
              <a:tabLst>
                <a:tab pos="6240145" algn="l"/>
                <a:tab pos="6240780" algn="l"/>
              </a:tabLst>
            </a:pPr>
            <a:r>
              <a:rPr sz="2000" dirty="0">
                <a:solidFill>
                  <a:srgbClr val="FFFFFF"/>
                </a:solidFill>
                <a:latin typeface="Calibri"/>
                <a:cs typeface="Calibri"/>
              </a:rPr>
              <a:t>Routes</a:t>
            </a:r>
            <a:r>
              <a:rPr sz="2000" spc="-75" dirty="0">
                <a:solidFill>
                  <a:srgbClr val="FFFFFF"/>
                </a:solidFill>
                <a:latin typeface="Calibri"/>
                <a:cs typeface="Calibri"/>
              </a:rPr>
              <a:t> </a:t>
            </a:r>
            <a:r>
              <a:rPr sz="2000" dirty="0">
                <a:solidFill>
                  <a:srgbClr val="FFFFFF"/>
                </a:solidFill>
                <a:latin typeface="Calibri"/>
                <a:cs typeface="Calibri"/>
              </a:rPr>
              <a:t>proposed</a:t>
            </a:r>
            <a:r>
              <a:rPr sz="2000" spc="-65" dirty="0">
                <a:solidFill>
                  <a:srgbClr val="FFFFFF"/>
                </a:solidFill>
                <a:latin typeface="Calibri"/>
                <a:cs typeface="Calibri"/>
              </a:rPr>
              <a:t> </a:t>
            </a:r>
            <a:r>
              <a:rPr sz="2000" dirty="0">
                <a:solidFill>
                  <a:srgbClr val="FFFFFF"/>
                </a:solidFill>
                <a:latin typeface="Calibri"/>
                <a:cs typeface="Calibri"/>
              </a:rPr>
              <a:t>within</a:t>
            </a:r>
            <a:r>
              <a:rPr sz="2000" spc="-60" dirty="0">
                <a:solidFill>
                  <a:srgbClr val="FFFFFF"/>
                </a:solidFill>
                <a:latin typeface="Calibri"/>
                <a:cs typeface="Calibri"/>
              </a:rPr>
              <a:t> </a:t>
            </a:r>
            <a:r>
              <a:rPr sz="2000" dirty="0">
                <a:solidFill>
                  <a:srgbClr val="FFFFFF"/>
                </a:solidFill>
                <a:latin typeface="Calibri"/>
                <a:cs typeface="Calibri"/>
              </a:rPr>
              <a:t>existing</a:t>
            </a:r>
            <a:r>
              <a:rPr sz="2000" spc="-45" dirty="0">
                <a:solidFill>
                  <a:srgbClr val="FFFFFF"/>
                </a:solidFill>
                <a:latin typeface="Calibri"/>
                <a:cs typeface="Calibri"/>
              </a:rPr>
              <a:t> </a:t>
            </a:r>
            <a:r>
              <a:rPr sz="2000" dirty="0">
                <a:solidFill>
                  <a:srgbClr val="FFFFFF"/>
                </a:solidFill>
                <a:latin typeface="Calibri"/>
                <a:cs typeface="Calibri"/>
              </a:rPr>
              <a:t>road</a:t>
            </a:r>
            <a:r>
              <a:rPr sz="2000" spc="-55" dirty="0">
                <a:solidFill>
                  <a:srgbClr val="FFFFFF"/>
                </a:solidFill>
                <a:latin typeface="Calibri"/>
                <a:cs typeface="Calibri"/>
              </a:rPr>
              <a:t> </a:t>
            </a:r>
            <a:r>
              <a:rPr sz="2000" spc="-25" dirty="0">
                <a:solidFill>
                  <a:srgbClr val="FFFFFF"/>
                </a:solidFill>
                <a:latin typeface="Calibri"/>
                <a:cs typeface="Calibri"/>
              </a:rPr>
              <a:t>and </a:t>
            </a:r>
            <a:r>
              <a:rPr sz="2000" dirty="0">
                <a:solidFill>
                  <a:srgbClr val="FFFFFF"/>
                </a:solidFill>
                <a:latin typeface="Calibri"/>
                <a:cs typeface="Calibri"/>
              </a:rPr>
              <a:t>transmission</a:t>
            </a:r>
            <a:r>
              <a:rPr sz="2000" spc="-35" dirty="0">
                <a:solidFill>
                  <a:srgbClr val="FFFFFF"/>
                </a:solidFill>
                <a:latin typeface="Calibri"/>
                <a:cs typeface="Calibri"/>
              </a:rPr>
              <a:t> </a:t>
            </a:r>
            <a:r>
              <a:rPr sz="2000" dirty="0">
                <a:solidFill>
                  <a:srgbClr val="FFFFFF"/>
                </a:solidFill>
                <a:latin typeface="Calibri"/>
                <a:cs typeface="Calibri"/>
              </a:rPr>
              <a:t>line</a:t>
            </a:r>
            <a:r>
              <a:rPr sz="2000" spc="-50" dirty="0">
                <a:solidFill>
                  <a:srgbClr val="FFFFFF"/>
                </a:solidFill>
                <a:latin typeface="Calibri"/>
                <a:cs typeface="Calibri"/>
              </a:rPr>
              <a:t> </a:t>
            </a:r>
            <a:r>
              <a:rPr sz="2000" dirty="0">
                <a:solidFill>
                  <a:srgbClr val="FFFFFF"/>
                </a:solidFill>
                <a:latin typeface="Calibri"/>
                <a:cs typeface="Calibri"/>
              </a:rPr>
              <a:t>corridors</a:t>
            </a:r>
            <a:r>
              <a:rPr sz="2000" spc="-45" dirty="0">
                <a:solidFill>
                  <a:srgbClr val="FFFFFF"/>
                </a:solidFill>
                <a:latin typeface="Calibri"/>
                <a:cs typeface="Calibri"/>
              </a:rPr>
              <a:t> </a:t>
            </a:r>
            <a:r>
              <a:rPr sz="2000" dirty="0">
                <a:solidFill>
                  <a:srgbClr val="FFFFFF"/>
                </a:solidFill>
                <a:latin typeface="Calibri"/>
                <a:cs typeface="Calibri"/>
              </a:rPr>
              <a:t>to</a:t>
            </a:r>
            <a:r>
              <a:rPr sz="2000" spc="-45" dirty="0">
                <a:solidFill>
                  <a:srgbClr val="FFFFFF"/>
                </a:solidFill>
                <a:latin typeface="Calibri"/>
                <a:cs typeface="Calibri"/>
              </a:rPr>
              <a:t> </a:t>
            </a:r>
            <a:r>
              <a:rPr sz="2000" dirty="0">
                <a:solidFill>
                  <a:srgbClr val="FFFFFF"/>
                </a:solidFill>
                <a:latin typeface="Calibri"/>
                <a:cs typeface="Calibri"/>
              </a:rPr>
              <a:t>the</a:t>
            </a:r>
            <a:r>
              <a:rPr sz="2000" spc="-55" dirty="0">
                <a:solidFill>
                  <a:srgbClr val="FFFFFF"/>
                </a:solidFill>
                <a:latin typeface="Calibri"/>
                <a:cs typeface="Calibri"/>
              </a:rPr>
              <a:t> </a:t>
            </a:r>
            <a:r>
              <a:rPr sz="2000" dirty="0">
                <a:solidFill>
                  <a:srgbClr val="FFFFFF"/>
                </a:solidFill>
                <a:latin typeface="Calibri"/>
                <a:cs typeface="Calibri"/>
              </a:rPr>
              <a:t>extent</a:t>
            </a:r>
            <a:r>
              <a:rPr sz="2000" spc="-20" dirty="0">
                <a:solidFill>
                  <a:srgbClr val="FFFFFF"/>
                </a:solidFill>
                <a:latin typeface="Calibri"/>
                <a:cs typeface="Calibri"/>
              </a:rPr>
              <a:t> </a:t>
            </a:r>
            <a:r>
              <a:rPr sz="2000" spc="-10" dirty="0">
                <a:solidFill>
                  <a:srgbClr val="FFFFFF"/>
                </a:solidFill>
                <a:latin typeface="Calibri"/>
                <a:cs typeface="Calibri"/>
              </a:rPr>
              <a:t>possible.</a:t>
            </a:r>
            <a:endParaRPr sz="2000">
              <a:latin typeface="Calibri"/>
              <a:cs typeface="Calibri"/>
            </a:endParaRPr>
          </a:p>
          <a:p>
            <a:pPr marL="6240145" marR="186690" lvl="1" indent="-287020">
              <a:lnSpc>
                <a:spcPts val="2160"/>
              </a:lnSpc>
              <a:spcBef>
                <a:spcPts val="600"/>
              </a:spcBef>
              <a:buFont typeface="Arial"/>
              <a:buChar char="•"/>
              <a:tabLst>
                <a:tab pos="6240145" algn="l"/>
                <a:tab pos="6240780" algn="l"/>
              </a:tabLst>
            </a:pPr>
            <a:r>
              <a:rPr sz="2000" dirty="0">
                <a:solidFill>
                  <a:srgbClr val="FFFFFF"/>
                </a:solidFill>
                <a:latin typeface="Calibri"/>
                <a:cs typeface="Calibri"/>
              </a:rPr>
              <a:t>Avoid</a:t>
            </a:r>
            <a:r>
              <a:rPr sz="2000" spc="-55" dirty="0">
                <a:solidFill>
                  <a:srgbClr val="FFFFFF"/>
                </a:solidFill>
                <a:latin typeface="Calibri"/>
                <a:cs typeface="Calibri"/>
              </a:rPr>
              <a:t> </a:t>
            </a:r>
            <a:r>
              <a:rPr sz="2000" dirty="0">
                <a:solidFill>
                  <a:srgbClr val="FFFFFF"/>
                </a:solidFill>
                <a:latin typeface="Calibri"/>
                <a:cs typeface="Calibri"/>
              </a:rPr>
              <a:t>beach</a:t>
            </a:r>
            <a:r>
              <a:rPr sz="2000" spc="-45" dirty="0">
                <a:solidFill>
                  <a:srgbClr val="FFFFFF"/>
                </a:solidFill>
                <a:latin typeface="Calibri"/>
                <a:cs typeface="Calibri"/>
              </a:rPr>
              <a:t> </a:t>
            </a:r>
            <a:r>
              <a:rPr sz="2000" dirty="0">
                <a:solidFill>
                  <a:srgbClr val="FFFFFF"/>
                </a:solidFill>
                <a:latin typeface="Calibri"/>
                <a:cs typeface="Calibri"/>
              </a:rPr>
              <a:t>crossings</a:t>
            </a:r>
            <a:r>
              <a:rPr sz="2000" spc="-30" dirty="0">
                <a:solidFill>
                  <a:srgbClr val="FFFFFF"/>
                </a:solidFill>
                <a:latin typeface="Calibri"/>
                <a:cs typeface="Calibri"/>
              </a:rPr>
              <a:t> </a:t>
            </a:r>
            <a:r>
              <a:rPr sz="2000" dirty="0">
                <a:solidFill>
                  <a:srgbClr val="FFFFFF"/>
                </a:solidFill>
                <a:latin typeface="Calibri"/>
                <a:cs typeface="Calibri"/>
              </a:rPr>
              <a:t>and</a:t>
            </a:r>
            <a:r>
              <a:rPr sz="2000" spc="-55" dirty="0">
                <a:solidFill>
                  <a:srgbClr val="FFFFFF"/>
                </a:solidFill>
                <a:latin typeface="Calibri"/>
                <a:cs typeface="Calibri"/>
              </a:rPr>
              <a:t> </a:t>
            </a:r>
            <a:r>
              <a:rPr sz="2000" dirty="0">
                <a:solidFill>
                  <a:srgbClr val="FFFFFF"/>
                </a:solidFill>
                <a:latin typeface="Calibri"/>
                <a:cs typeface="Calibri"/>
              </a:rPr>
              <a:t>cable</a:t>
            </a:r>
            <a:r>
              <a:rPr sz="2000" spc="-35" dirty="0">
                <a:solidFill>
                  <a:srgbClr val="FFFFFF"/>
                </a:solidFill>
                <a:latin typeface="Calibri"/>
                <a:cs typeface="Calibri"/>
              </a:rPr>
              <a:t> </a:t>
            </a:r>
            <a:r>
              <a:rPr sz="2000" dirty="0">
                <a:solidFill>
                  <a:srgbClr val="FFFFFF"/>
                </a:solidFill>
                <a:latin typeface="Calibri"/>
                <a:cs typeface="Calibri"/>
              </a:rPr>
              <a:t>routes</a:t>
            </a:r>
            <a:r>
              <a:rPr sz="2000" spc="-30" dirty="0">
                <a:solidFill>
                  <a:srgbClr val="FFFFFF"/>
                </a:solidFill>
                <a:latin typeface="Calibri"/>
                <a:cs typeface="Calibri"/>
              </a:rPr>
              <a:t> </a:t>
            </a:r>
            <a:r>
              <a:rPr sz="2000" spc="-10" dirty="0">
                <a:solidFill>
                  <a:srgbClr val="FFFFFF"/>
                </a:solidFill>
                <a:latin typeface="Calibri"/>
                <a:cs typeface="Calibri"/>
              </a:rPr>
              <a:t>through </a:t>
            </a:r>
            <a:r>
              <a:rPr sz="2000" dirty="0">
                <a:solidFill>
                  <a:srgbClr val="FFFFFF"/>
                </a:solidFill>
                <a:latin typeface="Calibri"/>
                <a:cs typeface="Calibri"/>
              </a:rPr>
              <a:t>back</a:t>
            </a:r>
            <a:r>
              <a:rPr sz="2000" spc="-65" dirty="0">
                <a:solidFill>
                  <a:srgbClr val="FFFFFF"/>
                </a:solidFill>
                <a:latin typeface="Calibri"/>
                <a:cs typeface="Calibri"/>
              </a:rPr>
              <a:t> </a:t>
            </a:r>
            <a:r>
              <a:rPr sz="2000" dirty="0">
                <a:solidFill>
                  <a:srgbClr val="FFFFFF"/>
                </a:solidFill>
                <a:latin typeface="Calibri"/>
                <a:cs typeface="Calibri"/>
              </a:rPr>
              <a:t>bays</a:t>
            </a:r>
            <a:r>
              <a:rPr sz="2000" spc="-55" dirty="0">
                <a:solidFill>
                  <a:srgbClr val="FFFFFF"/>
                </a:solidFill>
                <a:latin typeface="Calibri"/>
                <a:cs typeface="Calibri"/>
              </a:rPr>
              <a:t> </a:t>
            </a:r>
            <a:r>
              <a:rPr sz="2000" dirty="0">
                <a:solidFill>
                  <a:srgbClr val="FFFFFF"/>
                </a:solidFill>
                <a:latin typeface="Calibri"/>
                <a:cs typeface="Calibri"/>
              </a:rPr>
              <a:t>and</a:t>
            </a:r>
            <a:r>
              <a:rPr sz="2000" spc="-45" dirty="0">
                <a:solidFill>
                  <a:srgbClr val="FFFFFF"/>
                </a:solidFill>
                <a:latin typeface="Calibri"/>
                <a:cs typeface="Calibri"/>
              </a:rPr>
              <a:t> </a:t>
            </a:r>
            <a:r>
              <a:rPr sz="2000" dirty="0">
                <a:solidFill>
                  <a:srgbClr val="FFFFFF"/>
                </a:solidFill>
                <a:latin typeface="Calibri"/>
                <a:cs typeface="Calibri"/>
              </a:rPr>
              <a:t>sensitive</a:t>
            </a:r>
            <a:r>
              <a:rPr sz="2000" spc="-10" dirty="0">
                <a:solidFill>
                  <a:srgbClr val="FFFFFF"/>
                </a:solidFill>
                <a:latin typeface="Calibri"/>
                <a:cs typeface="Calibri"/>
              </a:rPr>
              <a:t> </a:t>
            </a:r>
            <a:r>
              <a:rPr sz="2000" dirty="0">
                <a:solidFill>
                  <a:srgbClr val="FFFFFF"/>
                </a:solidFill>
                <a:latin typeface="Calibri"/>
                <a:cs typeface="Calibri"/>
              </a:rPr>
              <a:t>coastal</a:t>
            </a:r>
            <a:r>
              <a:rPr sz="2000" spc="-40" dirty="0">
                <a:solidFill>
                  <a:srgbClr val="FFFFFF"/>
                </a:solidFill>
                <a:latin typeface="Calibri"/>
                <a:cs typeface="Calibri"/>
              </a:rPr>
              <a:t> </a:t>
            </a:r>
            <a:r>
              <a:rPr sz="2000" spc="-10" dirty="0">
                <a:solidFill>
                  <a:srgbClr val="FFFFFF"/>
                </a:solidFill>
                <a:latin typeface="Calibri"/>
                <a:cs typeface="Calibri"/>
              </a:rPr>
              <a:t>areas.</a:t>
            </a:r>
            <a:endParaRPr sz="2000">
              <a:latin typeface="Calibri"/>
              <a:cs typeface="Calibri"/>
            </a:endParaRPr>
          </a:p>
          <a:p>
            <a:pPr marL="6240145" lvl="1" indent="-287020">
              <a:lnSpc>
                <a:spcPct val="100000"/>
              </a:lnSpc>
              <a:spcBef>
                <a:spcPts val="330"/>
              </a:spcBef>
              <a:buFont typeface="Arial"/>
              <a:buChar char="•"/>
              <a:tabLst>
                <a:tab pos="6240145" algn="l"/>
                <a:tab pos="6240780" algn="l"/>
              </a:tabLst>
            </a:pPr>
            <a:r>
              <a:rPr sz="2000" dirty="0">
                <a:solidFill>
                  <a:srgbClr val="FFFFFF"/>
                </a:solidFill>
                <a:latin typeface="Calibri"/>
                <a:cs typeface="Calibri"/>
              </a:rPr>
              <a:t>Minimize</a:t>
            </a:r>
            <a:r>
              <a:rPr sz="2000" spc="-25" dirty="0">
                <a:solidFill>
                  <a:srgbClr val="FFFFFF"/>
                </a:solidFill>
                <a:latin typeface="Calibri"/>
                <a:cs typeface="Calibri"/>
              </a:rPr>
              <a:t> </a:t>
            </a:r>
            <a:r>
              <a:rPr sz="2000" dirty="0">
                <a:solidFill>
                  <a:srgbClr val="FFFFFF"/>
                </a:solidFill>
                <a:latin typeface="Calibri"/>
                <a:cs typeface="Calibri"/>
              </a:rPr>
              <a:t>the</a:t>
            </a:r>
            <a:r>
              <a:rPr sz="2000" spc="-30" dirty="0">
                <a:solidFill>
                  <a:srgbClr val="FFFFFF"/>
                </a:solidFill>
                <a:latin typeface="Calibri"/>
                <a:cs typeface="Calibri"/>
              </a:rPr>
              <a:t> </a:t>
            </a:r>
            <a:r>
              <a:rPr sz="2000" dirty="0">
                <a:solidFill>
                  <a:srgbClr val="FFFFFF"/>
                </a:solidFill>
                <a:latin typeface="Calibri"/>
                <a:cs typeface="Calibri"/>
              </a:rPr>
              <a:t>number</a:t>
            </a:r>
            <a:r>
              <a:rPr sz="2000" spc="-40" dirty="0">
                <a:solidFill>
                  <a:srgbClr val="FFFFFF"/>
                </a:solidFill>
                <a:latin typeface="Calibri"/>
                <a:cs typeface="Calibri"/>
              </a:rPr>
              <a:t> </a:t>
            </a:r>
            <a:r>
              <a:rPr sz="2000" dirty="0">
                <a:solidFill>
                  <a:srgbClr val="FFFFFF"/>
                </a:solidFill>
                <a:latin typeface="Calibri"/>
                <a:cs typeface="Calibri"/>
              </a:rPr>
              <a:t>of</a:t>
            </a:r>
            <a:r>
              <a:rPr sz="2000" spc="-25" dirty="0">
                <a:solidFill>
                  <a:srgbClr val="FFFFFF"/>
                </a:solidFill>
                <a:latin typeface="Calibri"/>
                <a:cs typeface="Calibri"/>
              </a:rPr>
              <a:t> </a:t>
            </a:r>
            <a:r>
              <a:rPr sz="2000" dirty="0">
                <a:solidFill>
                  <a:srgbClr val="FFFFFF"/>
                </a:solidFill>
                <a:latin typeface="Calibri"/>
                <a:cs typeface="Calibri"/>
              </a:rPr>
              <a:t>radial</a:t>
            </a:r>
            <a:r>
              <a:rPr sz="2000" spc="-20" dirty="0">
                <a:solidFill>
                  <a:srgbClr val="FFFFFF"/>
                </a:solidFill>
                <a:latin typeface="Calibri"/>
                <a:cs typeface="Calibri"/>
              </a:rPr>
              <a:t> </a:t>
            </a:r>
            <a:r>
              <a:rPr sz="2000" spc="-10" dirty="0">
                <a:solidFill>
                  <a:srgbClr val="FFFFFF"/>
                </a:solidFill>
                <a:latin typeface="Calibri"/>
                <a:cs typeface="Calibri"/>
              </a:rPr>
              <a:t>lines.</a:t>
            </a:r>
            <a:endParaRPr sz="2000">
              <a:latin typeface="Calibri"/>
              <a:cs typeface="Calibri"/>
            </a:endParaRPr>
          </a:p>
        </p:txBody>
      </p:sp>
      <p:pic>
        <p:nvPicPr>
          <p:cNvPr id="4" name="object 4"/>
          <p:cNvPicPr/>
          <p:nvPr/>
        </p:nvPicPr>
        <p:blipFill>
          <a:blip r:embed="rId2" cstate="print"/>
          <a:stretch>
            <a:fillRect/>
          </a:stretch>
        </p:blipFill>
        <p:spPr>
          <a:xfrm>
            <a:off x="673608" y="2331720"/>
            <a:ext cx="4847844" cy="4050791"/>
          </a:xfrm>
          <a:prstGeom prst="rect">
            <a:avLst/>
          </a:prstGeom>
        </p:spPr>
      </p:pic>
      <p:pic>
        <p:nvPicPr>
          <p:cNvPr id="5" name="object 5"/>
          <p:cNvPicPr/>
          <p:nvPr/>
        </p:nvPicPr>
        <p:blipFill>
          <a:blip r:embed="rId3" cstate="print"/>
          <a:stretch>
            <a:fillRect/>
          </a:stretch>
        </p:blipFill>
        <p:spPr>
          <a:xfrm>
            <a:off x="11228831" y="5888735"/>
            <a:ext cx="963168" cy="969263"/>
          </a:xfrm>
          <a:prstGeom prst="rect">
            <a:avLst/>
          </a:prstGeom>
        </p:spPr>
      </p:pic>
    </p:spTree>
    <p:extLst>
      <p:ext uri="{BB962C8B-B14F-4D97-AF65-F5344CB8AC3E}">
        <p14:creationId xmlns:p14="http://schemas.microsoft.com/office/powerpoint/2010/main" val="3654277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811" y="666064"/>
            <a:ext cx="5591175"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234F70"/>
                </a:solidFill>
              </a:rPr>
              <a:t>EARLY</a:t>
            </a:r>
            <a:r>
              <a:rPr sz="4000" spc="-130" dirty="0">
                <a:solidFill>
                  <a:srgbClr val="234F70"/>
                </a:solidFill>
              </a:rPr>
              <a:t> </a:t>
            </a:r>
            <a:r>
              <a:rPr sz="4000" spc="-10" dirty="0">
                <a:solidFill>
                  <a:srgbClr val="234F70"/>
                </a:solidFill>
              </a:rPr>
              <a:t>COORDINATION</a:t>
            </a:r>
            <a:endParaRPr sz="4000"/>
          </a:p>
        </p:txBody>
      </p:sp>
      <p:sp>
        <p:nvSpPr>
          <p:cNvPr id="3" name="object 3"/>
          <p:cNvSpPr txBox="1"/>
          <p:nvPr/>
        </p:nvSpPr>
        <p:spPr>
          <a:xfrm>
            <a:off x="1281811" y="2442210"/>
            <a:ext cx="9364980" cy="2885440"/>
          </a:xfrm>
          <a:prstGeom prst="rect">
            <a:avLst/>
          </a:prstGeom>
        </p:spPr>
        <p:txBody>
          <a:bodyPr vert="horz" wrap="square" lIns="0" tIns="67945" rIns="0" bIns="0" rtlCol="0">
            <a:spAutoFit/>
          </a:bodyPr>
          <a:lstStyle/>
          <a:p>
            <a:pPr marL="194945" marR="5080" lvl="0" indent="-182880" defTabSz="914400" eaLnBrk="1" fontAlgn="auto" latinLnBrk="0" hangingPunct="1">
              <a:lnSpc>
                <a:spcPts val="3460"/>
              </a:lnSpc>
              <a:spcBef>
                <a:spcPts val="535"/>
              </a:spcBef>
              <a:spcAft>
                <a:spcPts val="0"/>
              </a:spcAft>
              <a:buClrTx/>
              <a:buSzTx/>
              <a:buFont typeface="Arial"/>
              <a:buChar char="•"/>
              <a:tabLst>
                <a:tab pos="195580" algn="l"/>
              </a:tabLst>
              <a:defRPr/>
            </a:pPr>
            <a:r>
              <a:rPr kumimoji="0" sz="3200" b="0" i="0" u="none" strike="noStrike" kern="0" cap="none" spc="0" normalizeH="0" baseline="0" noProof="0" dirty="0">
                <a:ln>
                  <a:noFill/>
                </a:ln>
                <a:solidFill>
                  <a:srgbClr val="FFFFFF"/>
                </a:solidFill>
                <a:effectLst/>
                <a:uLnTx/>
                <a:uFillTx/>
                <a:latin typeface="Calibri"/>
                <a:cs typeface="Calibri"/>
              </a:rPr>
              <a:t>Developers</a:t>
            </a:r>
            <a:r>
              <a:rPr kumimoji="0" sz="3200" b="0" i="0" u="none" strike="noStrike" kern="0" cap="none" spc="-6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were</a:t>
            </a:r>
            <a:r>
              <a:rPr kumimoji="0" sz="3200" b="0" i="0" u="none" strike="noStrike" kern="0" cap="none" spc="-9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required</a:t>
            </a:r>
            <a:r>
              <a:rPr kumimoji="0" sz="3200" b="0" i="0" u="none" strike="noStrike" kern="0" cap="none" spc="-6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to</a:t>
            </a:r>
            <a:r>
              <a:rPr kumimoji="0" sz="3200" b="0" i="0" u="none" strike="noStrike" kern="0" cap="none" spc="-5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schedule</a:t>
            </a:r>
            <a:r>
              <a:rPr kumimoji="0" sz="3200" b="0" i="0" u="none" strike="noStrike" kern="0" cap="none" spc="-6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a:t>
            </a:r>
            <a:r>
              <a:rPr kumimoji="0" sz="3200" b="0" i="0" u="none" strike="noStrike" kern="0" cap="none" spc="-45" normalizeH="0" baseline="0" noProof="0" dirty="0">
                <a:ln>
                  <a:noFill/>
                </a:ln>
                <a:solidFill>
                  <a:srgbClr val="FFFFFF"/>
                </a:solidFill>
                <a:effectLst/>
                <a:uLnTx/>
                <a:uFillTx/>
                <a:latin typeface="Calibri"/>
                <a:cs typeface="Calibri"/>
              </a:rPr>
              <a:t> </a:t>
            </a:r>
            <a:r>
              <a:rPr kumimoji="0" sz="3200" b="0" i="0" u="none" strike="noStrike" kern="0" cap="none" spc="-20" normalizeH="0" baseline="0" noProof="0" dirty="0">
                <a:ln>
                  <a:noFill/>
                </a:ln>
                <a:solidFill>
                  <a:srgbClr val="FFFFFF"/>
                </a:solidFill>
                <a:effectLst/>
                <a:uLnTx/>
                <a:uFillTx/>
                <a:latin typeface="Calibri"/>
                <a:cs typeface="Calibri"/>
              </a:rPr>
              <a:t>pre-</a:t>
            </a:r>
            <a:r>
              <a:rPr kumimoji="0" sz="3200" b="0" i="0" u="none" strike="noStrike" kern="0" cap="none" spc="-10" normalizeH="0" baseline="0" noProof="0" dirty="0">
                <a:ln>
                  <a:noFill/>
                </a:ln>
                <a:solidFill>
                  <a:srgbClr val="FFFFFF"/>
                </a:solidFill>
                <a:effectLst/>
                <a:uLnTx/>
                <a:uFillTx/>
                <a:latin typeface="Calibri"/>
                <a:cs typeface="Calibri"/>
              </a:rPr>
              <a:t>application </a:t>
            </a:r>
            <a:r>
              <a:rPr kumimoji="0" sz="3200" b="0" i="0" u="none" strike="noStrike" kern="0" cap="none" spc="0" normalizeH="0" baseline="0" noProof="0" dirty="0">
                <a:ln>
                  <a:noFill/>
                </a:ln>
                <a:solidFill>
                  <a:srgbClr val="FFFFFF"/>
                </a:solidFill>
                <a:effectLst/>
                <a:uLnTx/>
                <a:uFillTx/>
                <a:latin typeface="Calibri"/>
                <a:cs typeface="Calibri"/>
              </a:rPr>
              <a:t>meeting</a:t>
            </a:r>
            <a:r>
              <a:rPr kumimoji="0" sz="3200" b="0" i="0" u="none" strike="noStrike" kern="0" cap="none" spc="-6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with</a:t>
            </a:r>
            <a:r>
              <a:rPr kumimoji="0" sz="3200" b="0" i="0" u="none" strike="noStrike" kern="0" cap="none" spc="-4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DEP’s</a:t>
            </a:r>
            <a:r>
              <a:rPr kumimoji="0" sz="3200" b="0" i="0" u="none" strike="noStrike" kern="0" cap="none" spc="-6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Office</a:t>
            </a:r>
            <a:r>
              <a:rPr kumimoji="0" sz="3200" b="0" i="0" u="none" strike="noStrike" kern="0" cap="none" spc="-5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of</a:t>
            </a:r>
            <a:r>
              <a:rPr kumimoji="0" sz="3200" b="0" i="0" u="none" strike="noStrike" kern="0" cap="none" spc="-6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Permitting</a:t>
            </a:r>
            <a:r>
              <a:rPr kumimoji="0" sz="3200" b="0" i="0" u="none" strike="noStrike" kern="0" cap="none" spc="-5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and</a:t>
            </a:r>
            <a:r>
              <a:rPr kumimoji="0" sz="3200" b="0" i="0" u="none" strike="noStrike" kern="0" cap="none" spc="-45"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Project Navigation.</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194945" marR="596900" lvl="0" indent="-182880" defTabSz="914400" eaLnBrk="1" fontAlgn="auto" latinLnBrk="0" hangingPunct="1">
              <a:lnSpc>
                <a:spcPts val="3460"/>
              </a:lnSpc>
              <a:spcBef>
                <a:spcPts val="1380"/>
              </a:spcBef>
              <a:spcAft>
                <a:spcPts val="0"/>
              </a:spcAft>
              <a:buClrTx/>
              <a:buSzTx/>
              <a:buFont typeface="Arial"/>
              <a:buChar char="•"/>
              <a:tabLst>
                <a:tab pos="195580" algn="l"/>
              </a:tabLst>
              <a:defRPr/>
            </a:pPr>
            <a:r>
              <a:rPr kumimoji="0" sz="3200" b="0" i="0" u="none" strike="noStrike" kern="0" cap="none" spc="0" normalizeH="0" baseline="0" noProof="0" dirty="0">
                <a:ln>
                  <a:noFill/>
                </a:ln>
                <a:solidFill>
                  <a:srgbClr val="FFFFFF"/>
                </a:solidFill>
                <a:effectLst/>
                <a:uLnTx/>
                <a:uFillTx/>
                <a:latin typeface="Calibri"/>
                <a:cs typeface="Calibri"/>
              </a:rPr>
              <a:t>Allowed</a:t>
            </a:r>
            <a:r>
              <a:rPr kumimoji="0" sz="3200" b="0" i="0" u="none" strike="noStrike" kern="0" cap="none" spc="-5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an</a:t>
            </a:r>
            <a:r>
              <a:rPr kumimoji="0" sz="3200" b="0" i="0" u="none" strike="noStrike" kern="0" cap="none" spc="-5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opportunity</a:t>
            </a:r>
            <a:r>
              <a:rPr kumimoji="0" sz="3200" b="0" i="0" u="none" strike="noStrike" kern="0" cap="none" spc="-1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to</a:t>
            </a:r>
            <a:r>
              <a:rPr kumimoji="0" sz="3200" b="0" i="0" u="none" strike="noStrike" kern="0" cap="none" spc="-4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review</a:t>
            </a:r>
            <a:r>
              <a:rPr kumimoji="0" sz="3200" b="0" i="0" u="none" strike="noStrike" kern="0" cap="none" spc="-8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proposals</a:t>
            </a:r>
            <a:r>
              <a:rPr kumimoji="0" sz="3200" b="0" i="0" u="none" strike="noStrike" kern="0" cap="none" spc="-4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prior</a:t>
            </a:r>
            <a:r>
              <a:rPr kumimoji="0" sz="3200" b="0" i="0" u="none" strike="noStrike" kern="0" cap="none" spc="-60" normalizeH="0" baseline="0" noProof="0" dirty="0">
                <a:ln>
                  <a:noFill/>
                </a:ln>
                <a:solidFill>
                  <a:srgbClr val="FFFFFF"/>
                </a:solidFill>
                <a:effectLst/>
                <a:uLnTx/>
                <a:uFillTx/>
                <a:latin typeface="Calibri"/>
                <a:cs typeface="Calibri"/>
              </a:rPr>
              <a:t> </a:t>
            </a:r>
            <a:r>
              <a:rPr kumimoji="0" sz="3200" b="0" i="0" u="none" strike="noStrike" kern="0" cap="none" spc="-25" normalizeH="0" baseline="0" noProof="0" dirty="0">
                <a:ln>
                  <a:noFill/>
                </a:ln>
                <a:solidFill>
                  <a:srgbClr val="FFFFFF"/>
                </a:solidFill>
                <a:effectLst/>
                <a:uLnTx/>
                <a:uFillTx/>
                <a:latin typeface="Calibri"/>
                <a:cs typeface="Calibri"/>
              </a:rPr>
              <a:t>to </a:t>
            </a:r>
            <a:r>
              <a:rPr kumimoji="0" sz="3200" b="0" i="0" u="none" strike="noStrike" kern="0" cap="none" spc="0" normalizeH="0" baseline="0" noProof="0" dirty="0">
                <a:ln>
                  <a:noFill/>
                </a:ln>
                <a:solidFill>
                  <a:srgbClr val="FFFFFF"/>
                </a:solidFill>
                <a:effectLst/>
                <a:uLnTx/>
                <a:uFillTx/>
                <a:latin typeface="Calibri"/>
                <a:cs typeface="Calibri"/>
              </a:rPr>
              <a:t>submittal</a:t>
            </a:r>
            <a:r>
              <a:rPr kumimoji="0" sz="3200" b="0" i="0" u="none" strike="noStrike" kern="0" cap="none" spc="-3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and</a:t>
            </a:r>
            <a:r>
              <a:rPr kumimoji="0" sz="3200" b="0" i="0" u="none" strike="noStrike" kern="0" cap="none" spc="-6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provide</a:t>
            </a:r>
            <a:r>
              <a:rPr kumimoji="0" sz="3200" b="0" i="0" u="none" strike="noStrike" kern="0" cap="none" spc="-7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feedback</a:t>
            </a:r>
            <a:r>
              <a:rPr kumimoji="0" sz="3200" b="0" i="0" u="none" strike="noStrike" kern="0" cap="none" spc="-6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on</a:t>
            </a:r>
            <a:r>
              <a:rPr kumimoji="0" sz="3200" b="0" i="0" u="none" strike="noStrike" kern="0" cap="none" spc="-65"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environmental </a:t>
            </a:r>
            <a:r>
              <a:rPr kumimoji="0" sz="3200" b="0" i="0" u="none" strike="noStrike" kern="0" cap="none" spc="0" normalizeH="0" baseline="0" noProof="0" dirty="0">
                <a:ln>
                  <a:noFill/>
                </a:ln>
                <a:solidFill>
                  <a:srgbClr val="FFFFFF"/>
                </a:solidFill>
                <a:effectLst/>
                <a:uLnTx/>
                <a:uFillTx/>
                <a:latin typeface="Calibri"/>
                <a:cs typeface="Calibri"/>
              </a:rPr>
              <a:t>impacts</a:t>
            </a:r>
            <a:r>
              <a:rPr kumimoji="0" sz="3200" b="0" i="0" u="none" strike="noStrike" kern="0" cap="none" spc="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and</a:t>
            </a:r>
            <a:r>
              <a:rPr kumimoji="0" sz="3200" b="0" i="0" u="none" strike="noStrike" kern="0" cap="none" spc="5"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permitting.</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1228831" y="5888735"/>
            <a:ext cx="963168" cy="969263"/>
          </a:xfrm>
          <a:prstGeom prst="rect">
            <a:avLst/>
          </a:prstGeom>
        </p:spPr>
      </p:pic>
    </p:spTree>
    <p:extLst>
      <p:ext uri="{BB962C8B-B14F-4D97-AF65-F5344CB8AC3E}">
        <p14:creationId xmlns:p14="http://schemas.microsoft.com/office/powerpoint/2010/main" val="4194627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1446" y="2692984"/>
            <a:ext cx="3442335" cy="1384300"/>
          </a:xfrm>
          <a:prstGeom prst="rect">
            <a:avLst/>
          </a:prstGeom>
        </p:spPr>
        <p:txBody>
          <a:bodyPr vert="horz" wrap="square" lIns="0" tIns="88265" rIns="0" bIns="0" rtlCol="0">
            <a:spAutoFit/>
          </a:bodyPr>
          <a:lstStyle/>
          <a:p>
            <a:pPr marL="12700" marR="5080" lvl="0" indent="0" defTabSz="914400" eaLnBrk="1" fontAlgn="auto" latinLnBrk="0" hangingPunct="1">
              <a:lnSpc>
                <a:spcPct val="85000"/>
              </a:lnSpc>
              <a:spcBef>
                <a:spcPts val="695"/>
              </a:spcBef>
              <a:spcAft>
                <a:spcPts val="0"/>
              </a:spcAft>
              <a:buClrTx/>
              <a:buSzTx/>
              <a:buFontTx/>
              <a:buNone/>
              <a:tabLst/>
              <a:defRPr/>
            </a:pPr>
            <a:r>
              <a:rPr kumimoji="0" sz="3300" b="1" i="0" u="none" strike="noStrike" kern="0" cap="none" spc="-10" normalizeH="0" baseline="0" noProof="0" dirty="0">
                <a:ln>
                  <a:noFill/>
                </a:ln>
                <a:solidFill>
                  <a:srgbClr val="E7E6E6"/>
                </a:solidFill>
                <a:effectLst/>
                <a:uLnTx/>
                <a:uFillTx/>
                <a:latin typeface="Century Gothic"/>
                <a:cs typeface="Century Gothic"/>
              </a:rPr>
              <a:t>ENVIRONMENTAL PROTECTION </a:t>
            </a:r>
            <a:r>
              <a:rPr kumimoji="0" sz="3300" b="1" i="0" u="none" strike="noStrike" kern="0" cap="none" spc="-20" normalizeH="0" baseline="0" noProof="0" dirty="0">
                <a:ln>
                  <a:noFill/>
                </a:ln>
                <a:solidFill>
                  <a:srgbClr val="E7E6E6"/>
                </a:solidFill>
                <a:effectLst/>
                <a:uLnTx/>
                <a:uFillTx/>
                <a:latin typeface="Century Gothic"/>
                <a:cs typeface="Century Gothic"/>
              </a:rPr>
              <a:t>PLAN</a:t>
            </a:r>
            <a:endParaRPr kumimoji="0" sz="3300" b="0" i="0" u="none" strike="noStrike" kern="0" cap="none" spc="0" normalizeH="0" baseline="0" noProof="0">
              <a:ln>
                <a:noFill/>
              </a:ln>
              <a:solidFill>
                <a:sysClr val="windowText" lastClr="000000"/>
              </a:solidFill>
              <a:effectLst/>
              <a:uLnTx/>
              <a:uFillTx/>
              <a:latin typeface="Century Gothic"/>
              <a:cs typeface="Century Gothic"/>
            </a:endParaRPr>
          </a:p>
        </p:txBody>
      </p:sp>
      <p:sp>
        <p:nvSpPr>
          <p:cNvPr id="3" name="object 3"/>
          <p:cNvSpPr txBox="1"/>
          <p:nvPr/>
        </p:nvSpPr>
        <p:spPr>
          <a:xfrm>
            <a:off x="5242940" y="2007235"/>
            <a:ext cx="5725160" cy="2756535"/>
          </a:xfrm>
          <a:prstGeom prst="rect">
            <a:avLst/>
          </a:prstGeom>
        </p:spPr>
        <p:txBody>
          <a:bodyPr vert="horz" wrap="square" lIns="0" tIns="54610" rIns="0" bIns="0" rtlCol="0">
            <a:spAutoFit/>
          </a:bodyPr>
          <a:lstStyle/>
          <a:p>
            <a:pPr marL="12700" marR="5080" lvl="0" indent="0" defTabSz="914400" eaLnBrk="1" fontAlgn="auto" latinLnBrk="0" hangingPunct="1">
              <a:lnSpc>
                <a:spcPct val="90000"/>
              </a:lnSpc>
              <a:spcBef>
                <a:spcPts val="430"/>
              </a:spcBef>
              <a:spcAft>
                <a:spcPts val="0"/>
              </a:spcAft>
              <a:buClrTx/>
              <a:buSzTx/>
              <a:buFontTx/>
              <a:buNone/>
              <a:tabLst/>
              <a:defRPr/>
            </a:pPr>
            <a:r>
              <a:rPr kumimoji="0" sz="2800" b="0" i="0" u="none" strike="noStrike" kern="0" cap="none" spc="-10" normalizeH="0" baseline="0" noProof="0" dirty="0">
                <a:ln>
                  <a:noFill/>
                </a:ln>
                <a:solidFill>
                  <a:srgbClr val="234F70"/>
                </a:solidFill>
                <a:effectLst/>
                <a:uLnTx/>
                <a:uFillTx/>
                <a:latin typeface="Calibri"/>
                <a:cs typeface="Calibri"/>
              </a:rPr>
              <a:t>Through</a:t>
            </a:r>
            <a:r>
              <a:rPr kumimoji="0" sz="2800" b="0" i="0" u="none" strike="noStrike" kern="0" cap="none" spc="-6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the</a:t>
            </a:r>
            <a:r>
              <a:rPr kumimoji="0" sz="2800" b="0" i="0" u="none" strike="noStrike" kern="0" cap="none" spc="-6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SAA</a:t>
            </a:r>
            <a:r>
              <a:rPr kumimoji="0" sz="2800" b="0" i="0" u="none" strike="noStrike" kern="0" cap="none" spc="-5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application</a:t>
            </a:r>
            <a:r>
              <a:rPr kumimoji="0" sz="2800" b="0" i="0" u="none" strike="noStrike" kern="0" cap="none" spc="-55"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process, </a:t>
            </a:r>
            <a:r>
              <a:rPr kumimoji="0" sz="2800" b="0" i="0" u="none" strike="noStrike" kern="0" cap="none" spc="0" normalizeH="0" baseline="0" noProof="0" dirty="0">
                <a:ln>
                  <a:noFill/>
                </a:ln>
                <a:solidFill>
                  <a:srgbClr val="234F70"/>
                </a:solidFill>
                <a:effectLst/>
                <a:uLnTx/>
                <a:uFillTx/>
                <a:latin typeface="Calibri"/>
                <a:cs typeface="Calibri"/>
              </a:rPr>
              <a:t>applicants</a:t>
            </a:r>
            <a:r>
              <a:rPr kumimoji="0" sz="2800" b="0" i="0" u="none" strike="noStrike" kern="0" cap="none" spc="-9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were</a:t>
            </a:r>
            <a:r>
              <a:rPr kumimoji="0" sz="2800" b="0" i="0" u="none" strike="noStrike" kern="0" cap="none" spc="-114"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required</a:t>
            </a:r>
            <a:r>
              <a:rPr kumimoji="0" sz="2800" b="0" i="0" u="none" strike="noStrike" kern="0" cap="none" spc="-9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to</a:t>
            </a:r>
            <a:r>
              <a:rPr kumimoji="0" sz="2800" b="0" i="0" u="none" strike="noStrike" kern="0" cap="none" spc="-12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submit</a:t>
            </a:r>
            <a:r>
              <a:rPr kumimoji="0" sz="2800" b="0" i="0" u="none" strike="noStrike" kern="0" cap="none" spc="-75" normalizeH="0" baseline="0" noProof="0" dirty="0">
                <a:ln>
                  <a:noFill/>
                </a:ln>
                <a:solidFill>
                  <a:srgbClr val="234F70"/>
                </a:solidFill>
                <a:effectLst/>
                <a:uLnTx/>
                <a:uFillTx/>
                <a:latin typeface="Calibri"/>
                <a:cs typeface="Calibri"/>
              </a:rPr>
              <a:t> </a:t>
            </a:r>
            <a:r>
              <a:rPr kumimoji="0" sz="2800" b="0" i="0" u="none" strike="noStrike" kern="0" cap="none" spc="-25" normalizeH="0" baseline="0" noProof="0" dirty="0">
                <a:ln>
                  <a:noFill/>
                </a:ln>
                <a:solidFill>
                  <a:srgbClr val="234F70"/>
                </a:solidFill>
                <a:effectLst/>
                <a:uLnTx/>
                <a:uFillTx/>
                <a:latin typeface="Calibri"/>
                <a:cs typeface="Calibri"/>
              </a:rPr>
              <a:t>an Environmental</a:t>
            </a:r>
            <a:r>
              <a:rPr kumimoji="0" sz="2800" b="0" i="0" u="none" strike="noStrike" kern="0" cap="none" spc="-5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Protection</a:t>
            </a:r>
            <a:r>
              <a:rPr kumimoji="0" sz="2800" b="0" i="0" u="none" strike="noStrike" kern="0" cap="none" spc="-6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Plan</a:t>
            </a:r>
            <a:r>
              <a:rPr kumimoji="0" sz="2800" b="0" i="0" u="none" strike="noStrike" kern="0" cap="none" spc="-70" normalizeH="0" baseline="0" noProof="0" dirty="0">
                <a:ln>
                  <a:noFill/>
                </a:ln>
                <a:solidFill>
                  <a:srgbClr val="234F70"/>
                </a:solidFill>
                <a:effectLst/>
                <a:uLnTx/>
                <a:uFillTx/>
                <a:latin typeface="Calibri"/>
                <a:cs typeface="Calibri"/>
              </a:rPr>
              <a:t> </a:t>
            </a:r>
            <a:r>
              <a:rPr kumimoji="0" sz="2800" b="0" i="0" u="none" strike="noStrike" kern="0" cap="none" spc="-20" normalizeH="0" baseline="0" noProof="0" dirty="0">
                <a:ln>
                  <a:noFill/>
                </a:ln>
                <a:solidFill>
                  <a:srgbClr val="234F70"/>
                </a:solidFill>
                <a:effectLst/>
                <a:uLnTx/>
                <a:uFillTx/>
                <a:latin typeface="Calibri"/>
                <a:cs typeface="Calibri"/>
              </a:rPr>
              <a:t>that </a:t>
            </a:r>
            <a:r>
              <a:rPr kumimoji="0" sz="2800" b="0" i="0" u="none" strike="noStrike" kern="0" cap="none" spc="0" normalizeH="0" baseline="0" noProof="0" dirty="0">
                <a:ln>
                  <a:noFill/>
                </a:ln>
                <a:solidFill>
                  <a:srgbClr val="234F70"/>
                </a:solidFill>
                <a:effectLst/>
                <a:uLnTx/>
                <a:uFillTx/>
                <a:latin typeface="Calibri"/>
                <a:cs typeface="Calibri"/>
              </a:rPr>
              <a:t>describes</a:t>
            </a:r>
            <a:r>
              <a:rPr kumimoji="0" sz="2800" b="0" i="0" u="none" strike="noStrike" kern="0" cap="none" spc="-7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all</a:t>
            </a:r>
            <a:r>
              <a:rPr kumimoji="0" sz="2800" b="0" i="0" u="none" strike="noStrike" kern="0" cap="none" spc="-114"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associated</a:t>
            </a:r>
            <a:r>
              <a:rPr kumimoji="0" sz="2800" b="0" i="0" u="none" strike="noStrike" kern="0" cap="none" spc="-10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onshore</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and/or offshore</a:t>
            </a:r>
            <a:r>
              <a:rPr kumimoji="0" sz="2800" b="0" i="0" u="none" strike="noStrike" kern="0" cap="none" spc="-95" normalizeH="0" baseline="0" noProof="0" dirty="0">
                <a:ln>
                  <a:noFill/>
                </a:ln>
                <a:solidFill>
                  <a:srgbClr val="234F70"/>
                </a:solidFill>
                <a:effectLst/>
                <a:uLnTx/>
                <a:uFillTx/>
                <a:latin typeface="Calibri"/>
                <a:cs typeface="Calibri"/>
              </a:rPr>
              <a:t> </a:t>
            </a:r>
            <a:r>
              <a:rPr kumimoji="0" sz="2800" b="0" i="0" u="none" strike="noStrike" kern="0" cap="none" spc="-25" normalizeH="0" baseline="0" noProof="0" dirty="0">
                <a:ln>
                  <a:noFill/>
                </a:ln>
                <a:solidFill>
                  <a:srgbClr val="234F70"/>
                </a:solidFill>
                <a:effectLst/>
                <a:uLnTx/>
                <a:uFillTx/>
                <a:latin typeface="Calibri"/>
                <a:cs typeface="Calibri"/>
              </a:rPr>
              <a:t>environmental</a:t>
            </a:r>
            <a:r>
              <a:rPr kumimoji="0" sz="2800" b="0" i="0" u="none" strike="noStrike" kern="0" cap="none" spc="-8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impacts</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20" normalizeH="0" baseline="0" noProof="0" dirty="0">
                <a:ln>
                  <a:noFill/>
                </a:ln>
                <a:solidFill>
                  <a:srgbClr val="234F70"/>
                </a:solidFill>
                <a:effectLst/>
                <a:uLnTx/>
                <a:uFillTx/>
                <a:latin typeface="Calibri"/>
                <a:cs typeface="Calibri"/>
              </a:rPr>
              <a:t>from </a:t>
            </a:r>
            <a:r>
              <a:rPr kumimoji="0" sz="2800" b="0" i="0" u="none" strike="noStrike" kern="0" cap="none" spc="0" normalizeH="0" baseline="0" noProof="0" dirty="0">
                <a:ln>
                  <a:noFill/>
                </a:ln>
                <a:solidFill>
                  <a:srgbClr val="234F70"/>
                </a:solidFill>
                <a:effectLst/>
                <a:uLnTx/>
                <a:uFillTx/>
                <a:latin typeface="Calibri"/>
                <a:cs typeface="Calibri"/>
              </a:rPr>
              <a:t>the</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planning,</a:t>
            </a:r>
            <a:r>
              <a:rPr kumimoji="0" sz="2800" b="0" i="0" u="none" strike="noStrike" kern="0" cap="none" spc="-6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construction,</a:t>
            </a:r>
            <a:r>
              <a:rPr kumimoji="0" sz="2800" b="0" i="0" u="none" strike="noStrike" kern="0" cap="none" spc="-50" normalizeH="0" baseline="0" noProof="0" dirty="0">
                <a:ln>
                  <a:noFill/>
                </a:ln>
                <a:solidFill>
                  <a:srgbClr val="234F70"/>
                </a:solidFill>
                <a:effectLst/>
                <a:uLnTx/>
                <a:uFillTx/>
                <a:latin typeface="Calibri"/>
                <a:cs typeface="Calibri"/>
              </a:rPr>
              <a:t> </a:t>
            </a:r>
            <a:r>
              <a:rPr kumimoji="0" sz="2800" b="0" i="0" u="none" strike="noStrike" kern="0" cap="none" spc="-25" normalizeH="0" baseline="0" noProof="0" dirty="0">
                <a:ln>
                  <a:noFill/>
                </a:ln>
                <a:solidFill>
                  <a:srgbClr val="234F70"/>
                </a:solidFill>
                <a:effectLst/>
                <a:uLnTx/>
                <a:uFillTx/>
                <a:latin typeface="Calibri"/>
                <a:cs typeface="Calibri"/>
              </a:rPr>
              <a:t>and </a:t>
            </a:r>
            <a:r>
              <a:rPr kumimoji="0" sz="2800" b="0" i="0" u="none" strike="noStrike" kern="0" cap="none" spc="-10" normalizeH="0" baseline="0" noProof="0" dirty="0">
                <a:ln>
                  <a:noFill/>
                </a:ln>
                <a:solidFill>
                  <a:srgbClr val="234F70"/>
                </a:solidFill>
                <a:effectLst/>
                <a:uLnTx/>
                <a:uFillTx/>
                <a:latin typeface="Calibri"/>
                <a:cs typeface="Calibri"/>
              </a:rPr>
              <a:t>operation</a:t>
            </a:r>
            <a:r>
              <a:rPr kumimoji="0" sz="2800" b="0" i="0" u="none" strike="noStrike" kern="0" cap="none" spc="-7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phases</a:t>
            </a:r>
            <a:r>
              <a:rPr kumimoji="0" sz="2800" b="0" i="0" u="none" strike="noStrike" kern="0" cap="none" spc="-5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of</a:t>
            </a:r>
            <a:r>
              <a:rPr kumimoji="0" sz="2800" b="0" i="0" u="none" strike="noStrike" kern="0" cap="none" spc="-7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the</a:t>
            </a:r>
            <a:r>
              <a:rPr kumimoji="0" sz="2800" b="0" i="0" u="none" strike="noStrike" kern="0" cap="none" spc="-8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project.</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1186159" y="5888735"/>
            <a:ext cx="963168" cy="969263"/>
          </a:xfrm>
          <a:prstGeom prst="rect">
            <a:avLst/>
          </a:prstGeom>
        </p:spPr>
      </p:pic>
    </p:spTree>
    <p:extLst>
      <p:ext uri="{BB962C8B-B14F-4D97-AF65-F5344CB8AC3E}">
        <p14:creationId xmlns:p14="http://schemas.microsoft.com/office/powerpoint/2010/main" val="3209409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1446" y="2627503"/>
            <a:ext cx="2759075" cy="1507490"/>
          </a:xfrm>
          <a:prstGeom prst="rect">
            <a:avLst/>
          </a:prstGeom>
        </p:spPr>
        <p:txBody>
          <a:bodyPr vert="horz" wrap="square" lIns="0" tIns="96520" rIns="0" bIns="0" rtlCol="0">
            <a:spAutoFit/>
          </a:bodyPr>
          <a:lstStyle/>
          <a:p>
            <a:pPr marL="12700" marR="5080" lvl="0" indent="0" defTabSz="914400" eaLnBrk="1" fontAlgn="auto" latinLnBrk="0" hangingPunct="1">
              <a:lnSpc>
                <a:spcPts val="3670"/>
              </a:lnSpc>
              <a:spcBef>
                <a:spcPts val="760"/>
              </a:spcBef>
              <a:spcAft>
                <a:spcPts val="0"/>
              </a:spcAft>
              <a:buClrTx/>
              <a:buSzTx/>
              <a:buFontTx/>
              <a:buNone/>
              <a:tabLst/>
              <a:defRPr/>
            </a:pPr>
            <a:r>
              <a:rPr kumimoji="0" sz="3600" b="1" i="0" u="none" strike="noStrike" kern="0" cap="none" spc="-10" normalizeH="0" baseline="0" noProof="0" dirty="0">
                <a:ln>
                  <a:noFill/>
                </a:ln>
                <a:solidFill>
                  <a:srgbClr val="E7E6E6"/>
                </a:solidFill>
                <a:effectLst/>
                <a:uLnTx/>
                <a:uFillTx/>
                <a:latin typeface="Century Gothic"/>
                <a:cs typeface="Century Gothic"/>
              </a:rPr>
              <a:t>FISHERIES PROTECTION </a:t>
            </a:r>
            <a:r>
              <a:rPr kumimoji="0" sz="3600" b="1" i="0" u="none" strike="noStrike" kern="0" cap="none" spc="-20" normalizeH="0" baseline="0" noProof="0" dirty="0">
                <a:ln>
                  <a:noFill/>
                </a:ln>
                <a:solidFill>
                  <a:srgbClr val="E7E6E6"/>
                </a:solidFill>
                <a:effectLst/>
                <a:uLnTx/>
                <a:uFillTx/>
                <a:latin typeface="Century Gothic"/>
                <a:cs typeface="Century Gothic"/>
              </a:rPr>
              <a:t>PLAN</a:t>
            </a:r>
            <a:endParaRPr kumimoji="0" sz="3600" b="0" i="0" u="none" strike="noStrike" kern="0" cap="none" spc="0" normalizeH="0" baseline="0" noProof="0">
              <a:ln>
                <a:noFill/>
              </a:ln>
              <a:solidFill>
                <a:sysClr val="windowText" lastClr="000000"/>
              </a:solidFill>
              <a:effectLst/>
              <a:uLnTx/>
              <a:uFillTx/>
              <a:latin typeface="Century Gothic"/>
              <a:cs typeface="Century Gothic"/>
            </a:endParaRPr>
          </a:p>
        </p:txBody>
      </p:sp>
      <p:sp>
        <p:nvSpPr>
          <p:cNvPr id="3" name="object 3"/>
          <p:cNvSpPr txBox="1"/>
          <p:nvPr/>
        </p:nvSpPr>
        <p:spPr>
          <a:xfrm>
            <a:off x="5152390" y="2007235"/>
            <a:ext cx="6444615" cy="2756535"/>
          </a:xfrm>
          <a:prstGeom prst="rect">
            <a:avLst/>
          </a:prstGeom>
        </p:spPr>
        <p:txBody>
          <a:bodyPr vert="horz" wrap="square" lIns="0" tIns="54610" rIns="0" bIns="0" rtlCol="0">
            <a:spAutoFit/>
          </a:bodyPr>
          <a:lstStyle/>
          <a:p>
            <a:pPr marL="195580" marR="5080" lvl="0" indent="-182880" defTabSz="914400" eaLnBrk="1" fontAlgn="auto" latinLnBrk="0" hangingPunct="1">
              <a:lnSpc>
                <a:spcPct val="90000"/>
              </a:lnSpc>
              <a:spcBef>
                <a:spcPts val="430"/>
              </a:spcBef>
              <a:spcAft>
                <a:spcPts val="0"/>
              </a:spcAft>
              <a:buClr>
                <a:srgbClr val="000000"/>
              </a:buClr>
              <a:buSzTx/>
              <a:buFont typeface="Wingdings"/>
              <a:buChar char=""/>
              <a:tabLst>
                <a:tab pos="195580" algn="l"/>
              </a:tabLst>
              <a:defRPr/>
            </a:pPr>
            <a:r>
              <a:rPr kumimoji="0" sz="2800" b="0" i="0" u="none" strike="noStrike" kern="0" cap="none" spc="-10" normalizeH="0" baseline="0" noProof="0" dirty="0">
                <a:ln>
                  <a:noFill/>
                </a:ln>
                <a:solidFill>
                  <a:srgbClr val="234F70"/>
                </a:solidFill>
                <a:effectLst/>
                <a:uLnTx/>
                <a:uFillTx/>
                <a:latin typeface="Calibri"/>
                <a:cs typeface="Calibri"/>
              </a:rPr>
              <a:t>Through</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the</a:t>
            </a:r>
            <a:r>
              <a:rPr kumimoji="0" sz="2800" b="0" i="0" u="none" strike="noStrike" kern="0" cap="none" spc="-9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SAA</a:t>
            </a:r>
            <a:r>
              <a:rPr kumimoji="0" sz="2800" b="0" i="0" u="none" strike="noStrike" kern="0" cap="none" spc="-7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application</a:t>
            </a:r>
            <a:r>
              <a:rPr kumimoji="0" sz="2800" b="0" i="0" u="none" strike="noStrike" kern="0" cap="none" spc="-7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process, </a:t>
            </a:r>
            <a:r>
              <a:rPr kumimoji="0" sz="2800" b="0" i="0" u="none" strike="noStrike" kern="0" cap="none" spc="0" normalizeH="0" baseline="0" noProof="0" dirty="0">
                <a:ln>
                  <a:noFill/>
                </a:ln>
                <a:solidFill>
                  <a:srgbClr val="234F70"/>
                </a:solidFill>
                <a:effectLst/>
                <a:uLnTx/>
                <a:uFillTx/>
                <a:latin typeface="Calibri"/>
                <a:cs typeface="Calibri"/>
              </a:rPr>
              <a:t>applicants</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were</a:t>
            </a:r>
            <a:r>
              <a:rPr kumimoji="0" sz="2800" b="0" i="0" u="none" strike="noStrike" kern="0" cap="none" spc="-114"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required</a:t>
            </a:r>
            <a:r>
              <a:rPr kumimoji="0" sz="2800" b="0" i="0" u="none" strike="noStrike" kern="0" cap="none" spc="-10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to</a:t>
            </a:r>
            <a:r>
              <a:rPr kumimoji="0" sz="2800" b="0" i="0" u="none" strike="noStrike" kern="0" cap="none" spc="-12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submit</a:t>
            </a:r>
            <a:r>
              <a:rPr kumimoji="0" sz="2800" b="0" i="0" u="none" strike="noStrike" kern="0" cap="none" spc="-70" normalizeH="0" baseline="0" noProof="0" dirty="0">
                <a:ln>
                  <a:noFill/>
                </a:ln>
                <a:solidFill>
                  <a:srgbClr val="234F70"/>
                </a:solidFill>
                <a:effectLst/>
                <a:uLnTx/>
                <a:uFillTx/>
                <a:latin typeface="Calibri"/>
                <a:cs typeface="Calibri"/>
              </a:rPr>
              <a:t> </a:t>
            </a:r>
            <a:r>
              <a:rPr kumimoji="0" sz="2800" b="0" i="0" u="none" strike="noStrike" kern="0" cap="none" spc="-50" normalizeH="0" baseline="0" noProof="0" dirty="0">
                <a:ln>
                  <a:noFill/>
                </a:ln>
                <a:solidFill>
                  <a:srgbClr val="234F70"/>
                </a:solidFill>
                <a:effectLst/>
                <a:uLnTx/>
                <a:uFillTx/>
                <a:latin typeface="Calibri"/>
                <a:cs typeface="Calibri"/>
              </a:rPr>
              <a:t>a </a:t>
            </a:r>
            <a:r>
              <a:rPr kumimoji="0" sz="2800" b="0" i="0" u="none" strike="noStrike" kern="0" cap="none" spc="0" normalizeH="0" baseline="0" noProof="0" dirty="0">
                <a:ln>
                  <a:noFill/>
                </a:ln>
                <a:solidFill>
                  <a:srgbClr val="234F70"/>
                </a:solidFill>
                <a:effectLst/>
                <a:uLnTx/>
                <a:uFillTx/>
                <a:latin typeface="Calibri"/>
                <a:cs typeface="Calibri"/>
              </a:rPr>
              <a:t>Fisheries</a:t>
            </a:r>
            <a:r>
              <a:rPr kumimoji="0" sz="2800" b="0" i="0" u="none" strike="noStrike" kern="0" cap="none" spc="-9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Protection</a:t>
            </a:r>
            <a:r>
              <a:rPr kumimoji="0" sz="2800" b="0" i="0" u="none" strike="noStrike" kern="0" cap="none" spc="-9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Plan</a:t>
            </a:r>
            <a:r>
              <a:rPr kumimoji="0" sz="2800" b="0" i="0" u="none" strike="noStrike" kern="0" cap="none" spc="-9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that</a:t>
            </a:r>
            <a:r>
              <a:rPr kumimoji="0" sz="2800" b="0" i="0" u="none" strike="noStrike" kern="0" cap="none" spc="-11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describes</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25" normalizeH="0" baseline="0" noProof="0" dirty="0">
                <a:ln>
                  <a:noFill/>
                </a:ln>
                <a:solidFill>
                  <a:srgbClr val="234F70"/>
                </a:solidFill>
                <a:effectLst/>
                <a:uLnTx/>
                <a:uFillTx/>
                <a:latin typeface="Calibri"/>
                <a:cs typeface="Calibri"/>
              </a:rPr>
              <a:t>the </a:t>
            </a:r>
            <a:r>
              <a:rPr kumimoji="0" sz="2800" b="0" i="0" u="none" strike="noStrike" kern="0" cap="none" spc="0" normalizeH="0" baseline="0" noProof="0" dirty="0">
                <a:ln>
                  <a:noFill/>
                </a:ln>
                <a:solidFill>
                  <a:srgbClr val="234F70"/>
                </a:solidFill>
                <a:effectLst/>
                <a:uLnTx/>
                <a:uFillTx/>
                <a:latin typeface="Calibri"/>
                <a:cs typeface="Calibri"/>
              </a:rPr>
              <a:t>specific</a:t>
            </a:r>
            <a:r>
              <a:rPr kumimoji="0" sz="2800" b="0" i="0" u="none" strike="noStrike" kern="0" cap="none" spc="-10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measures</a:t>
            </a:r>
            <a:r>
              <a:rPr kumimoji="0" sz="2800" b="0" i="0" u="none" strike="noStrike" kern="0" cap="none" spc="-10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the</a:t>
            </a:r>
            <a:r>
              <a:rPr kumimoji="0" sz="2800" b="0" i="0" u="none" strike="noStrike" kern="0" cap="none" spc="-10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Applicant</a:t>
            </a:r>
            <a:r>
              <a:rPr kumimoji="0" sz="2800" b="0" i="0" u="none" strike="noStrike" kern="0" cap="none" spc="-8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will</a:t>
            </a:r>
            <a:r>
              <a:rPr kumimoji="0" sz="2800" b="0" i="0" u="none" strike="noStrike" kern="0" cap="none" spc="-125"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take</a:t>
            </a:r>
            <a:r>
              <a:rPr kumimoji="0" sz="2800" b="0" i="0" u="none" strike="noStrike" kern="0" cap="none" spc="-120" normalizeH="0" baseline="0" noProof="0" dirty="0">
                <a:ln>
                  <a:noFill/>
                </a:ln>
                <a:solidFill>
                  <a:srgbClr val="234F70"/>
                </a:solidFill>
                <a:effectLst/>
                <a:uLnTx/>
                <a:uFillTx/>
                <a:latin typeface="Calibri"/>
                <a:cs typeface="Calibri"/>
              </a:rPr>
              <a:t> </a:t>
            </a:r>
            <a:r>
              <a:rPr kumimoji="0" sz="2800" b="0" i="0" u="none" strike="noStrike" kern="0" cap="none" spc="-25" normalizeH="0" baseline="0" noProof="0" dirty="0">
                <a:ln>
                  <a:noFill/>
                </a:ln>
                <a:solidFill>
                  <a:srgbClr val="234F70"/>
                </a:solidFill>
                <a:effectLst/>
                <a:uLnTx/>
                <a:uFillTx/>
                <a:latin typeface="Calibri"/>
                <a:cs typeface="Calibri"/>
              </a:rPr>
              <a:t>to </a:t>
            </a:r>
            <a:r>
              <a:rPr kumimoji="0" sz="2800" b="0" i="0" u="none" strike="noStrike" kern="0" cap="none" spc="0" normalizeH="0" baseline="0" noProof="0" dirty="0">
                <a:ln>
                  <a:noFill/>
                </a:ln>
                <a:solidFill>
                  <a:srgbClr val="234F70"/>
                </a:solidFill>
                <a:effectLst/>
                <a:uLnTx/>
                <a:uFillTx/>
                <a:latin typeface="Calibri"/>
                <a:cs typeface="Calibri"/>
              </a:rPr>
              <a:t>avoid,</a:t>
            </a:r>
            <a:r>
              <a:rPr kumimoji="0" sz="2800" b="0" i="0" u="none" strike="noStrike" kern="0" cap="none" spc="-13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minimize,</a:t>
            </a:r>
            <a:r>
              <a:rPr kumimoji="0" sz="2800" b="0" i="0" u="none" strike="noStrike" kern="0" cap="none" spc="-114"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and/or</a:t>
            </a:r>
            <a:r>
              <a:rPr kumimoji="0" sz="2800" b="0" i="0" u="none" strike="noStrike" kern="0" cap="none" spc="-12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mitigate</a:t>
            </a:r>
            <a:r>
              <a:rPr kumimoji="0" sz="2800" b="0" i="0" u="none" strike="noStrike" kern="0" cap="none" spc="-135"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potential </a:t>
            </a:r>
            <a:r>
              <a:rPr kumimoji="0" sz="2800" b="0" i="0" u="none" strike="noStrike" kern="0" cap="none" spc="0" normalizeH="0" baseline="0" noProof="0" dirty="0">
                <a:ln>
                  <a:noFill/>
                </a:ln>
                <a:solidFill>
                  <a:srgbClr val="234F70"/>
                </a:solidFill>
                <a:effectLst/>
                <a:uLnTx/>
                <a:uFillTx/>
                <a:latin typeface="Calibri"/>
                <a:cs typeface="Calibri"/>
              </a:rPr>
              <a:t>impacts</a:t>
            </a:r>
            <a:r>
              <a:rPr kumimoji="0" sz="2800" b="0" i="0" u="none" strike="noStrike" kern="0" cap="none" spc="-5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on</a:t>
            </a:r>
            <a:r>
              <a:rPr kumimoji="0" sz="2800" b="0" i="0" u="none" strike="noStrike" kern="0" cap="none" spc="-5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fish,</a:t>
            </a:r>
            <a:r>
              <a:rPr kumimoji="0" sz="2800" b="0" i="0" u="none" strike="noStrike" kern="0" cap="none" spc="-45"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and</a:t>
            </a:r>
            <a:r>
              <a:rPr kumimoji="0" sz="2800" b="0" i="0" u="none" strike="noStrike" kern="0" cap="none" spc="-60" normalizeH="0" baseline="0" noProof="0" dirty="0">
                <a:ln>
                  <a:noFill/>
                </a:ln>
                <a:solidFill>
                  <a:srgbClr val="234F70"/>
                </a:solidFill>
                <a:effectLst/>
                <a:uLnTx/>
                <a:uFillTx/>
                <a:latin typeface="Calibri"/>
                <a:cs typeface="Calibri"/>
              </a:rPr>
              <a:t> </a:t>
            </a:r>
            <a:r>
              <a:rPr kumimoji="0" sz="2800" b="0" i="0" u="none" strike="noStrike" kern="0" cap="none" spc="0" normalizeH="0" baseline="0" noProof="0" dirty="0">
                <a:ln>
                  <a:noFill/>
                </a:ln>
                <a:solidFill>
                  <a:srgbClr val="234F70"/>
                </a:solidFill>
                <a:effectLst/>
                <a:uLnTx/>
                <a:uFillTx/>
                <a:latin typeface="Calibri"/>
                <a:cs typeface="Calibri"/>
              </a:rPr>
              <a:t>on</a:t>
            </a:r>
            <a:r>
              <a:rPr kumimoji="0" sz="2800" b="0" i="0" u="none" strike="noStrike" kern="0" cap="none" spc="-65"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commercial</a:t>
            </a:r>
            <a:r>
              <a:rPr kumimoji="0" sz="2800" b="0" i="0" u="none" strike="noStrike" kern="0" cap="none" spc="-75" normalizeH="0" baseline="0" noProof="0" dirty="0">
                <a:ln>
                  <a:noFill/>
                </a:ln>
                <a:solidFill>
                  <a:srgbClr val="234F70"/>
                </a:solidFill>
                <a:effectLst/>
                <a:uLnTx/>
                <a:uFillTx/>
                <a:latin typeface="Calibri"/>
                <a:cs typeface="Calibri"/>
              </a:rPr>
              <a:t> </a:t>
            </a:r>
            <a:r>
              <a:rPr kumimoji="0" sz="2800" b="0" i="0" u="none" strike="noStrike" kern="0" cap="none" spc="-25" normalizeH="0" baseline="0" noProof="0" dirty="0">
                <a:ln>
                  <a:noFill/>
                </a:ln>
                <a:solidFill>
                  <a:srgbClr val="234F70"/>
                </a:solidFill>
                <a:effectLst/>
                <a:uLnTx/>
                <a:uFillTx/>
                <a:latin typeface="Calibri"/>
                <a:cs typeface="Calibri"/>
              </a:rPr>
              <a:t>and </a:t>
            </a:r>
            <a:r>
              <a:rPr kumimoji="0" sz="2800" b="0" i="0" u="none" strike="noStrike" kern="0" cap="none" spc="-10" normalizeH="0" baseline="0" noProof="0" dirty="0">
                <a:ln>
                  <a:noFill/>
                </a:ln>
                <a:solidFill>
                  <a:srgbClr val="234F70"/>
                </a:solidFill>
                <a:effectLst/>
                <a:uLnTx/>
                <a:uFillTx/>
                <a:latin typeface="Calibri"/>
                <a:cs typeface="Calibri"/>
              </a:rPr>
              <a:t>recreational</a:t>
            </a:r>
            <a:r>
              <a:rPr kumimoji="0" sz="2800" b="0" i="0" u="none" strike="noStrike" kern="0" cap="none" spc="-130" normalizeH="0" baseline="0" noProof="0" dirty="0">
                <a:ln>
                  <a:noFill/>
                </a:ln>
                <a:solidFill>
                  <a:srgbClr val="234F70"/>
                </a:solidFill>
                <a:effectLst/>
                <a:uLnTx/>
                <a:uFillTx/>
                <a:latin typeface="Calibri"/>
                <a:cs typeface="Calibri"/>
              </a:rPr>
              <a:t> </a:t>
            </a:r>
            <a:r>
              <a:rPr kumimoji="0" sz="2800" b="0" i="0" u="none" strike="noStrike" kern="0" cap="none" spc="-10" normalizeH="0" baseline="0" noProof="0" dirty="0">
                <a:ln>
                  <a:noFill/>
                </a:ln>
                <a:solidFill>
                  <a:srgbClr val="234F70"/>
                </a:solidFill>
                <a:effectLst/>
                <a:uLnTx/>
                <a:uFillTx/>
                <a:latin typeface="Calibri"/>
                <a:cs typeface="Calibri"/>
              </a:rPr>
              <a:t>fisheries.</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1225783" y="5891783"/>
            <a:ext cx="966216" cy="966214"/>
          </a:xfrm>
          <a:prstGeom prst="rect">
            <a:avLst/>
          </a:prstGeom>
        </p:spPr>
      </p:pic>
    </p:spTree>
    <p:extLst>
      <p:ext uri="{BB962C8B-B14F-4D97-AF65-F5344CB8AC3E}">
        <p14:creationId xmlns:p14="http://schemas.microsoft.com/office/powerpoint/2010/main" val="1936015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1446" y="2394330"/>
            <a:ext cx="3034030" cy="1973580"/>
          </a:xfrm>
          <a:prstGeom prst="rect">
            <a:avLst/>
          </a:prstGeom>
        </p:spPr>
        <p:txBody>
          <a:bodyPr vert="horz" wrap="square" lIns="0" tIns="94615" rIns="0" bIns="0" rtlCol="0">
            <a:spAutoFit/>
          </a:bodyPr>
          <a:lstStyle/>
          <a:p>
            <a:pPr marL="12700" marR="5080" lvl="0" indent="0" defTabSz="914400" eaLnBrk="1" fontAlgn="auto" latinLnBrk="0" hangingPunct="1">
              <a:lnSpc>
                <a:spcPct val="85000"/>
              </a:lnSpc>
              <a:spcBef>
                <a:spcPts val="745"/>
              </a:spcBef>
              <a:spcAft>
                <a:spcPts val="0"/>
              </a:spcAft>
              <a:buClrTx/>
              <a:buSzTx/>
              <a:buFontTx/>
              <a:buNone/>
              <a:tabLst/>
              <a:defRPr/>
            </a:pPr>
            <a:r>
              <a:rPr kumimoji="0" sz="3600" b="1" i="0" u="none" strike="noStrike" kern="0" cap="none" spc="-10" normalizeH="0" baseline="0" noProof="0" dirty="0">
                <a:ln>
                  <a:noFill/>
                </a:ln>
                <a:solidFill>
                  <a:srgbClr val="E7E6E6"/>
                </a:solidFill>
                <a:effectLst/>
                <a:uLnTx/>
                <a:uFillTx/>
                <a:latin typeface="Century Gothic"/>
                <a:cs typeface="Century Gothic"/>
              </a:rPr>
              <a:t>PERMITTING </a:t>
            </a:r>
            <a:r>
              <a:rPr kumimoji="0" sz="3600" b="1" i="0" u="none" strike="noStrike" kern="0" cap="none" spc="0" normalizeH="0" baseline="0" noProof="0" dirty="0">
                <a:ln>
                  <a:noFill/>
                </a:ln>
                <a:solidFill>
                  <a:srgbClr val="E7E6E6"/>
                </a:solidFill>
                <a:effectLst/>
                <a:uLnTx/>
                <a:uFillTx/>
                <a:latin typeface="Century Gothic"/>
                <a:cs typeface="Century Gothic"/>
              </a:rPr>
              <a:t>PLAN</a:t>
            </a:r>
            <a:r>
              <a:rPr kumimoji="0" sz="3600" b="1" i="0" u="none" strike="noStrike" kern="0" cap="none" spc="-20" normalizeH="0" baseline="0" noProof="0" dirty="0">
                <a:ln>
                  <a:noFill/>
                </a:ln>
                <a:solidFill>
                  <a:srgbClr val="E7E6E6"/>
                </a:solidFill>
                <a:effectLst/>
                <a:uLnTx/>
                <a:uFillTx/>
                <a:latin typeface="Century Gothic"/>
                <a:cs typeface="Century Gothic"/>
              </a:rPr>
              <a:t> </a:t>
            </a:r>
            <a:r>
              <a:rPr kumimoji="0" sz="3600" b="1" i="0" u="none" strike="noStrike" kern="0" cap="none" spc="-25" normalizeH="0" baseline="0" noProof="0" dirty="0">
                <a:ln>
                  <a:noFill/>
                </a:ln>
                <a:solidFill>
                  <a:srgbClr val="E7E6E6"/>
                </a:solidFill>
                <a:effectLst/>
                <a:uLnTx/>
                <a:uFillTx/>
                <a:latin typeface="Century Gothic"/>
                <a:cs typeface="Century Gothic"/>
              </a:rPr>
              <a:t>AND </a:t>
            </a:r>
            <a:r>
              <a:rPr kumimoji="0" sz="3600" b="1" i="0" u="none" strike="noStrike" kern="0" cap="none" spc="-10" normalizeH="0" baseline="0" noProof="0" dirty="0">
                <a:ln>
                  <a:noFill/>
                </a:ln>
                <a:solidFill>
                  <a:srgbClr val="E7E6E6"/>
                </a:solidFill>
                <a:effectLst/>
                <a:uLnTx/>
                <a:uFillTx/>
                <a:latin typeface="Century Gothic"/>
                <a:cs typeface="Century Gothic"/>
              </a:rPr>
              <a:t>STAKEHOLDER OUTREACH</a:t>
            </a:r>
            <a:endParaRPr kumimoji="0" sz="3600" b="0" i="0" u="none" strike="noStrike" kern="0" cap="none" spc="0" normalizeH="0" baseline="0" noProof="0">
              <a:ln>
                <a:noFill/>
              </a:ln>
              <a:solidFill>
                <a:sysClr val="windowText" lastClr="000000"/>
              </a:solidFill>
              <a:effectLst/>
              <a:uLnTx/>
              <a:uFillTx/>
              <a:latin typeface="Century Gothic"/>
              <a:cs typeface="Century Gothic"/>
            </a:endParaRPr>
          </a:p>
        </p:txBody>
      </p:sp>
      <p:sp>
        <p:nvSpPr>
          <p:cNvPr id="3" name="object 3"/>
          <p:cNvSpPr txBox="1"/>
          <p:nvPr/>
        </p:nvSpPr>
        <p:spPr>
          <a:xfrm>
            <a:off x="5242940" y="1154938"/>
            <a:ext cx="6097905" cy="4370070"/>
          </a:xfrm>
          <a:prstGeom prst="rect">
            <a:avLst/>
          </a:prstGeom>
        </p:spPr>
        <p:txBody>
          <a:bodyPr vert="horz" wrap="square" lIns="0" tIns="53975" rIns="0" bIns="0" rtlCol="0">
            <a:spAutoFit/>
          </a:bodyPr>
          <a:lstStyle/>
          <a:p>
            <a:pPr marL="195580" marR="69850" lvl="0" indent="-182880" defTabSz="914400" eaLnBrk="1" fontAlgn="auto" latinLnBrk="0" hangingPunct="1">
              <a:lnSpc>
                <a:spcPts val="2590"/>
              </a:lnSpc>
              <a:spcBef>
                <a:spcPts val="425"/>
              </a:spcBef>
              <a:spcAft>
                <a:spcPts val="0"/>
              </a:spcAft>
              <a:buClrTx/>
              <a:buSzTx/>
              <a:buFont typeface="Arial"/>
              <a:buChar char="•"/>
              <a:tabLst>
                <a:tab pos="195580" algn="l"/>
              </a:tabLst>
              <a:defRPr/>
            </a:pPr>
            <a:r>
              <a:rPr kumimoji="0" sz="2400" b="0" i="0" u="none" strike="noStrike" kern="0" cap="none" spc="0" normalizeH="0" baseline="0" noProof="0" dirty="0">
                <a:ln>
                  <a:noFill/>
                </a:ln>
                <a:solidFill>
                  <a:srgbClr val="234F70"/>
                </a:solidFill>
                <a:effectLst/>
                <a:uLnTx/>
                <a:uFillTx/>
                <a:latin typeface="Calibri"/>
                <a:cs typeface="Calibri"/>
              </a:rPr>
              <a:t>Includes</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all</a:t>
            </a:r>
            <a:r>
              <a:rPr kumimoji="0" sz="2400" b="0" i="0" u="none" strike="noStrike" kern="0" cap="none" spc="-5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local,</a:t>
            </a:r>
            <a:r>
              <a:rPr kumimoji="0" sz="2400" b="0" i="0" u="none" strike="noStrike" kern="0" cap="none" spc="-5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State</a:t>
            </a:r>
            <a:r>
              <a:rPr kumimoji="0" sz="2400" b="0" i="0" u="none" strike="noStrike" kern="0" cap="none" spc="-5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and/or</a:t>
            </a:r>
            <a:r>
              <a:rPr kumimoji="0" sz="2400" b="0" i="0" u="none" strike="noStrike" kern="0" cap="none" spc="-4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Federal</a:t>
            </a:r>
            <a:r>
              <a:rPr kumimoji="0" sz="2400" b="0" i="0" u="none" strike="noStrike" kern="0" cap="none" spc="-5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permits </a:t>
            </a:r>
            <a:r>
              <a:rPr kumimoji="0" sz="2400" b="0" i="0" u="none" strike="noStrike" kern="0" cap="none" spc="0" normalizeH="0" baseline="0" noProof="0" dirty="0">
                <a:ln>
                  <a:noFill/>
                </a:ln>
                <a:solidFill>
                  <a:srgbClr val="234F70"/>
                </a:solidFill>
                <a:effectLst/>
                <a:uLnTx/>
                <a:uFillTx/>
                <a:latin typeface="Calibri"/>
                <a:cs typeface="Calibri"/>
              </a:rPr>
              <a:t>and/or</a:t>
            </a:r>
            <a:r>
              <a:rPr kumimoji="0" sz="2400" b="0" i="0" u="none" strike="noStrike" kern="0" cap="none" spc="-6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approvals</a:t>
            </a:r>
            <a:r>
              <a:rPr kumimoji="0" sz="2400" b="0" i="0" u="none" strike="noStrike" kern="0" cap="none" spc="-5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required</a:t>
            </a:r>
            <a:r>
              <a:rPr kumimoji="0" sz="2400" b="0" i="0" u="none" strike="noStrike" kern="0" cap="none" spc="-3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to</a:t>
            </a:r>
            <a:r>
              <a:rPr kumimoji="0" sz="2400" b="0" i="0" u="none" strike="noStrike" kern="0" cap="none" spc="-6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build</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and</a:t>
            </a:r>
            <a:r>
              <a:rPr kumimoji="0" sz="2400" b="0" i="0" u="none" strike="noStrike" kern="0" cap="none" spc="-45"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operate </a:t>
            </a:r>
            <a:r>
              <a:rPr kumimoji="0" sz="2400" b="0" i="0" u="none" strike="noStrike" kern="0" cap="none" spc="0" normalizeH="0" baseline="0" noProof="0" dirty="0">
                <a:ln>
                  <a:noFill/>
                </a:ln>
                <a:solidFill>
                  <a:srgbClr val="234F70"/>
                </a:solidFill>
                <a:effectLst/>
                <a:uLnTx/>
                <a:uFillTx/>
                <a:latin typeface="Calibri"/>
                <a:cs typeface="Calibri"/>
              </a:rPr>
              <a:t>the</a:t>
            </a:r>
            <a:r>
              <a:rPr kumimoji="0" sz="2400" b="0" i="0" u="none" strike="noStrike" kern="0" cap="none" spc="-10" normalizeH="0" baseline="0" noProof="0" dirty="0">
                <a:ln>
                  <a:noFill/>
                </a:ln>
                <a:solidFill>
                  <a:srgbClr val="234F70"/>
                </a:solidFill>
                <a:effectLst/>
                <a:uLnTx/>
                <a:uFillTx/>
                <a:latin typeface="Calibri"/>
                <a:cs typeface="Calibri"/>
              </a:rPr>
              <a:t> Project.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100330" lvl="0" indent="-182880" defTabSz="914400" eaLnBrk="1" fontAlgn="auto" latinLnBrk="0" hangingPunct="1">
              <a:lnSpc>
                <a:spcPts val="2590"/>
              </a:lnSpc>
              <a:spcBef>
                <a:spcPts val="1415"/>
              </a:spcBef>
              <a:spcAft>
                <a:spcPts val="0"/>
              </a:spcAft>
              <a:buClrTx/>
              <a:buSzTx/>
              <a:buFont typeface="Arial"/>
              <a:buChar char="•"/>
              <a:tabLst>
                <a:tab pos="195580" algn="l"/>
              </a:tabLst>
              <a:defRPr/>
            </a:pPr>
            <a:r>
              <a:rPr kumimoji="0" sz="2400" b="0" i="0" u="none" strike="noStrike" kern="0" cap="none" spc="0" normalizeH="0" baseline="0" noProof="0" dirty="0">
                <a:ln>
                  <a:noFill/>
                </a:ln>
                <a:solidFill>
                  <a:srgbClr val="234F70"/>
                </a:solidFill>
                <a:effectLst/>
                <a:uLnTx/>
                <a:uFillTx/>
                <a:latin typeface="Calibri"/>
                <a:cs typeface="Calibri"/>
              </a:rPr>
              <a:t>Anticipated</a:t>
            </a:r>
            <a:r>
              <a:rPr kumimoji="0" sz="2400" b="0" i="0" u="none" strike="noStrike" kern="0" cap="none" spc="-65"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environmental</a:t>
            </a:r>
            <a:r>
              <a:rPr kumimoji="0" sz="2400" b="0" i="0" u="none" strike="noStrike" kern="0" cap="none" spc="-5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benefit</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of</a:t>
            </a:r>
            <a:r>
              <a:rPr kumimoji="0" sz="2400" b="0" i="0" u="none" strike="noStrike" kern="0" cap="none" spc="-35" normalizeH="0" baseline="0" noProof="0" dirty="0">
                <a:ln>
                  <a:noFill/>
                </a:ln>
                <a:solidFill>
                  <a:srgbClr val="234F70"/>
                </a:solidFill>
                <a:effectLst/>
                <a:uLnTx/>
                <a:uFillTx/>
                <a:latin typeface="Calibri"/>
                <a:cs typeface="Calibri"/>
              </a:rPr>
              <a:t> </a:t>
            </a:r>
            <a:r>
              <a:rPr kumimoji="0" sz="2400" b="0" i="0" u="none" strike="noStrike" kern="0" cap="none" spc="-50" normalizeH="0" baseline="0" noProof="0" dirty="0">
                <a:ln>
                  <a:noFill/>
                </a:ln>
                <a:solidFill>
                  <a:srgbClr val="234F70"/>
                </a:solidFill>
                <a:effectLst/>
                <a:uLnTx/>
                <a:uFillTx/>
                <a:latin typeface="Calibri"/>
                <a:cs typeface="Calibri"/>
              </a:rPr>
              <a:t>a </a:t>
            </a:r>
            <a:r>
              <a:rPr kumimoji="0" sz="2400" b="0" i="0" u="none" strike="noStrike" kern="0" cap="none" spc="0" normalizeH="0" baseline="0" noProof="0" dirty="0">
                <a:ln>
                  <a:noFill/>
                </a:ln>
                <a:solidFill>
                  <a:srgbClr val="234F70"/>
                </a:solidFill>
                <a:effectLst/>
                <a:uLnTx/>
                <a:uFillTx/>
                <a:latin typeface="Calibri"/>
                <a:cs typeface="Calibri"/>
              </a:rPr>
              <a:t>particular</a:t>
            </a:r>
            <a:r>
              <a:rPr kumimoji="0" sz="2400" b="0" i="0" u="none" strike="noStrike" kern="0" cap="none" spc="-8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transmission</a:t>
            </a:r>
            <a:r>
              <a:rPr kumimoji="0" sz="2400" b="0" i="0" u="none" strike="noStrike" kern="0" cap="none" spc="-6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proposal</a:t>
            </a:r>
            <a:r>
              <a:rPr kumimoji="0" sz="2400" b="0" i="0" u="none" strike="noStrike" kern="0" cap="none" spc="-5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in</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comparison </a:t>
            </a:r>
            <a:r>
              <a:rPr kumimoji="0" sz="2400" b="0" i="0" u="none" strike="noStrike" kern="0" cap="none" spc="0" normalizeH="0" baseline="0" noProof="0" dirty="0">
                <a:ln>
                  <a:noFill/>
                </a:ln>
                <a:solidFill>
                  <a:srgbClr val="234F70"/>
                </a:solidFill>
                <a:effectLst/>
                <a:uLnTx/>
                <a:uFillTx/>
                <a:latin typeface="Calibri"/>
                <a:cs typeface="Calibri"/>
              </a:rPr>
              <a:t>to</a:t>
            </a:r>
            <a:r>
              <a:rPr kumimoji="0" sz="2400" b="0" i="0" u="none" strike="noStrike" kern="0" cap="none" spc="-4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radial</a:t>
            </a:r>
            <a:r>
              <a:rPr kumimoji="0" sz="2400" b="0" i="0" u="none" strike="noStrike" kern="0" cap="none" spc="-45"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lines.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5080" lvl="0" indent="-182880" defTabSz="914400" eaLnBrk="1" fontAlgn="auto" latinLnBrk="0" hangingPunct="1">
              <a:lnSpc>
                <a:spcPct val="90000"/>
              </a:lnSpc>
              <a:spcBef>
                <a:spcPts val="1370"/>
              </a:spcBef>
              <a:spcAft>
                <a:spcPts val="0"/>
              </a:spcAft>
              <a:buClrTx/>
              <a:buSzTx/>
              <a:buFont typeface="Arial"/>
              <a:buChar char="•"/>
              <a:tabLst>
                <a:tab pos="195580" algn="l"/>
              </a:tabLst>
              <a:defRPr/>
            </a:pPr>
            <a:r>
              <a:rPr kumimoji="0" sz="2400" b="0" i="0" u="none" strike="noStrike" kern="0" cap="none" spc="0" normalizeH="0" baseline="0" noProof="0" dirty="0">
                <a:ln>
                  <a:noFill/>
                </a:ln>
                <a:solidFill>
                  <a:srgbClr val="234F70"/>
                </a:solidFill>
                <a:effectLst/>
                <a:uLnTx/>
                <a:uFillTx/>
                <a:latin typeface="Calibri"/>
                <a:cs typeface="Calibri"/>
              </a:rPr>
              <a:t>Description</a:t>
            </a:r>
            <a:r>
              <a:rPr kumimoji="0" sz="2400" b="0" i="0" u="none" strike="noStrike" kern="0" cap="none" spc="-5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of</a:t>
            </a:r>
            <a:r>
              <a:rPr kumimoji="0" sz="2400" b="0" i="0" u="none" strike="noStrike" kern="0" cap="none" spc="-3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how</a:t>
            </a:r>
            <a:r>
              <a:rPr kumimoji="0" sz="2400" b="0" i="0" u="none" strike="noStrike" kern="0" cap="none" spc="-2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the</a:t>
            </a:r>
            <a:r>
              <a:rPr kumimoji="0" sz="2400" b="0" i="0" u="none" strike="noStrike" kern="0" cap="none" spc="-4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project</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will</a:t>
            </a:r>
            <a:r>
              <a:rPr kumimoji="0" sz="2400" b="0" i="0" u="none" strike="noStrike" kern="0" cap="none" spc="-4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identify</a:t>
            </a:r>
            <a:r>
              <a:rPr kumimoji="0" sz="2400" b="0" i="0" u="none" strike="noStrike" kern="0" cap="none" spc="-20" normalizeH="0" baseline="0" noProof="0" dirty="0">
                <a:ln>
                  <a:noFill/>
                </a:ln>
                <a:solidFill>
                  <a:srgbClr val="234F70"/>
                </a:solidFill>
                <a:effectLst/>
                <a:uLnTx/>
                <a:uFillTx/>
                <a:latin typeface="Calibri"/>
                <a:cs typeface="Calibri"/>
              </a:rPr>
              <a:t> </a:t>
            </a:r>
            <a:r>
              <a:rPr kumimoji="0" sz="2400" b="0" i="0" u="none" strike="noStrike" kern="0" cap="none" spc="-25" normalizeH="0" baseline="0" noProof="0" dirty="0">
                <a:ln>
                  <a:noFill/>
                </a:ln>
                <a:solidFill>
                  <a:srgbClr val="234F70"/>
                </a:solidFill>
                <a:effectLst/>
                <a:uLnTx/>
                <a:uFillTx/>
                <a:latin typeface="Calibri"/>
                <a:cs typeface="Calibri"/>
              </a:rPr>
              <a:t>(or </a:t>
            </a:r>
            <a:r>
              <a:rPr kumimoji="0" sz="2400" b="0" i="0" u="none" strike="noStrike" kern="0" cap="none" spc="0" normalizeH="0" baseline="0" noProof="0" dirty="0">
                <a:ln>
                  <a:noFill/>
                </a:ln>
                <a:solidFill>
                  <a:srgbClr val="234F70"/>
                </a:solidFill>
                <a:effectLst/>
                <a:uLnTx/>
                <a:uFillTx/>
                <a:latin typeface="Calibri"/>
                <a:cs typeface="Calibri"/>
              </a:rPr>
              <a:t>has</a:t>
            </a:r>
            <a:r>
              <a:rPr kumimoji="0" sz="2400" b="0" i="0" u="none" strike="noStrike" kern="0" cap="none" spc="-3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identified)</a:t>
            </a:r>
            <a:r>
              <a:rPr kumimoji="0" sz="2400" b="0" i="0" u="none" strike="noStrike" kern="0" cap="none" spc="-10" normalizeH="0" baseline="0" noProof="0" dirty="0">
                <a:ln>
                  <a:noFill/>
                </a:ln>
                <a:solidFill>
                  <a:srgbClr val="234F70"/>
                </a:solidFill>
                <a:effectLst/>
                <a:uLnTx/>
                <a:uFillTx/>
                <a:latin typeface="Calibri"/>
                <a:cs typeface="Calibri"/>
              </a:rPr>
              <a:t> environmental</a:t>
            </a:r>
            <a:r>
              <a:rPr kumimoji="0" sz="2400" b="0" i="0" u="none" strike="noStrike" kern="0" cap="none" spc="-3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and</a:t>
            </a:r>
            <a:r>
              <a:rPr kumimoji="0" sz="2400" b="0" i="0" u="none" strike="noStrike" kern="0" cap="none" spc="-15"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fisheries stakeholders,</a:t>
            </a:r>
            <a:r>
              <a:rPr kumimoji="0" sz="2400" b="0" i="0" u="none" strike="noStrike" kern="0" cap="none" spc="-6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and</a:t>
            </a:r>
            <a:r>
              <a:rPr kumimoji="0" sz="2400" b="0" i="0" u="none" strike="noStrike" kern="0" cap="none" spc="-2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how</a:t>
            </a:r>
            <a:r>
              <a:rPr kumimoji="0" sz="2400" b="0" i="0" u="none" strike="noStrike" kern="0" cap="none" spc="-2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the</a:t>
            </a:r>
            <a:r>
              <a:rPr kumimoji="0" sz="2400" b="0" i="0" u="none" strike="noStrike" kern="0" cap="none" spc="-2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applicant</a:t>
            </a:r>
            <a:r>
              <a:rPr kumimoji="0" sz="2400" b="0" i="0" u="none" strike="noStrike" kern="0" cap="none" spc="-3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proposes </a:t>
            </a:r>
            <a:r>
              <a:rPr kumimoji="0" sz="2400" b="0" i="0" u="none" strike="noStrike" kern="0" cap="none" spc="0" normalizeH="0" baseline="0" noProof="0" dirty="0">
                <a:ln>
                  <a:noFill/>
                </a:ln>
                <a:solidFill>
                  <a:srgbClr val="234F70"/>
                </a:solidFill>
                <a:effectLst/>
                <a:uLnTx/>
                <a:uFillTx/>
                <a:latin typeface="Calibri"/>
                <a:cs typeface="Calibri"/>
              </a:rPr>
              <a:t>to</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communicate</a:t>
            </a:r>
            <a:r>
              <a:rPr kumimoji="0" sz="2400" b="0" i="0" u="none" strike="noStrike" kern="0" cap="none" spc="-3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with</a:t>
            </a:r>
            <a:r>
              <a:rPr kumimoji="0" sz="2400" b="0" i="0" u="none" strike="noStrike" kern="0" cap="none" spc="-3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those</a:t>
            </a:r>
            <a:r>
              <a:rPr kumimoji="0" sz="2400" b="0" i="0" u="none" strike="noStrike" kern="0" cap="none" spc="-2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stakeholders</a:t>
            </a:r>
            <a:r>
              <a:rPr kumimoji="0" sz="2400" b="0" i="0" u="none" strike="noStrike" kern="0" cap="none" spc="-4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during </a:t>
            </a:r>
            <a:r>
              <a:rPr kumimoji="0" sz="2400" b="0" i="0" u="none" strike="noStrike" kern="0" cap="none" spc="0" normalizeH="0" baseline="0" noProof="0" dirty="0">
                <a:ln>
                  <a:noFill/>
                </a:ln>
                <a:solidFill>
                  <a:srgbClr val="234F70"/>
                </a:solidFill>
                <a:effectLst/>
                <a:uLnTx/>
                <a:uFillTx/>
                <a:latin typeface="Calibri"/>
                <a:cs typeface="Calibri"/>
              </a:rPr>
              <a:t>preconstruction</a:t>
            </a:r>
            <a:r>
              <a:rPr kumimoji="0" sz="2400" b="0" i="0" u="none" strike="noStrike" kern="0" cap="none" spc="-8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activities</a:t>
            </a:r>
            <a:r>
              <a:rPr kumimoji="0" sz="2400" b="0" i="0" u="none" strike="noStrike" kern="0" cap="none" spc="-75"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through</a:t>
            </a:r>
            <a:r>
              <a:rPr kumimoji="0" sz="2400" b="0" i="0" u="none" strike="noStrike" kern="0" cap="none" spc="-80" normalizeH="0" baseline="0" noProof="0" dirty="0">
                <a:ln>
                  <a:noFill/>
                </a:ln>
                <a:solidFill>
                  <a:srgbClr val="234F70"/>
                </a:solidFill>
                <a:effectLst/>
                <a:uLnTx/>
                <a:uFillTx/>
                <a:latin typeface="Calibri"/>
                <a:cs typeface="Calibri"/>
              </a:rPr>
              <a:t> </a:t>
            </a:r>
            <a:r>
              <a:rPr kumimoji="0" sz="2400" b="0" i="0" u="none" strike="noStrike" kern="0" cap="none" spc="0" normalizeH="0" baseline="0" noProof="0" dirty="0">
                <a:ln>
                  <a:noFill/>
                </a:ln>
                <a:solidFill>
                  <a:srgbClr val="234F70"/>
                </a:solidFill>
                <a:effectLst/>
                <a:uLnTx/>
                <a:uFillTx/>
                <a:latin typeface="Calibri"/>
                <a:cs typeface="Calibri"/>
              </a:rPr>
              <a:t>project</a:t>
            </a:r>
            <a:r>
              <a:rPr kumimoji="0" sz="2400" b="0" i="0" u="none" strike="noStrike" kern="0" cap="none" spc="-70" normalizeH="0" baseline="0" noProof="0" dirty="0">
                <a:ln>
                  <a:noFill/>
                </a:ln>
                <a:solidFill>
                  <a:srgbClr val="234F70"/>
                </a:solidFill>
                <a:effectLst/>
                <a:uLnTx/>
                <a:uFillTx/>
                <a:latin typeface="Calibri"/>
                <a:cs typeface="Calibri"/>
              </a:rPr>
              <a:t> </a:t>
            </a:r>
            <a:r>
              <a:rPr kumimoji="0" sz="2400" b="0" i="0" u="none" strike="noStrike" kern="0" cap="none" spc="-10" normalizeH="0" baseline="0" noProof="0" dirty="0">
                <a:ln>
                  <a:noFill/>
                </a:ln>
                <a:solidFill>
                  <a:srgbClr val="234F70"/>
                </a:solidFill>
                <a:effectLst/>
                <a:uLnTx/>
                <a:uFillTx/>
                <a:latin typeface="Calibri"/>
                <a:cs typeface="Calibri"/>
              </a:rPr>
              <a:t>close </a:t>
            </a:r>
            <a:r>
              <a:rPr kumimoji="0" sz="2400" b="0" i="0" u="none" strike="noStrike" kern="0" cap="none" spc="-20" normalizeH="0" baseline="0" noProof="0" dirty="0">
                <a:ln>
                  <a:noFill/>
                </a:ln>
                <a:solidFill>
                  <a:srgbClr val="234F70"/>
                </a:solidFill>
                <a:effectLst/>
                <a:uLnTx/>
                <a:uFillTx/>
                <a:latin typeface="Calibri"/>
                <a:cs typeface="Calibri"/>
              </a:rPr>
              <a:t>out.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1228831" y="5888735"/>
            <a:ext cx="963168" cy="969263"/>
          </a:xfrm>
          <a:prstGeom prst="rect">
            <a:avLst/>
          </a:prstGeom>
        </p:spPr>
      </p:pic>
    </p:spTree>
    <p:extLst>
      <p:ext uri="{BB962C8B-B14F-4D97-AF65-F5344CB8AC3E}">
        <p14:creationId xmlns:p14="http://schemas.microsoft.com/office/powerpoint/2010/main" val="852617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811" y="666064"/>
            <a:ext cx="4552950"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234F70"/>
                </a:solidFill>
              </a:rPr>
              <a:t>DEP’S</a:t>
            </a:r>
            <a:r>
              <a:rPr sz="4000" spc="-120" dirty="0">
                <a:solidFill>
                  <a:srgbClr val="234F70"/>
                </a:solidFill>
              </a:rPr>
              <a:t> </a:t>
            </a:r>
            <a:r>
              <a:rPr sz="4000" spc="-10" dirty="0">
                <a:solidFill>
                  <a:srgbClr val="234F70"/>
                </a:solidFill>
              </a:rPr>
              <a:t>EVALUATION</a:t>
            </a:r>
            <a:endParaRPr sz="4000"/>
          </a:p>
        </p:txBody>
      </p:sp>
      <p:grpSp>
        <p:nvGrpSpPr>
          <p:cNvPr id="3" name="object 3"/>
          <p:cNvGrpSpPr/>
          <p:nvPr/>
        </p:nvGrpSpPr>
        <p:grpSpPr>
          <a:xfrm>
            <a:off x="0" y="1822703"/>
            <a:ext cx="12192000" cy="5035550"/>
            <a:chOff x="0" y="1822703"/>
            <a:chExt cx="12192000" cy="5035550"/>
          </a:xfrm>
        </p:grpSpPr>
        <p:pic>
          <p:nvPicPr>
            <p:cNvPr id="4" name="object 4"/>
            <p:cNvPicPr/>
            <p:nvPr/>
          </p:nvPicPr>
          <p:blipFill>
            <a:blip r:embed="rId2" cstate="print"/>
            <a:stretch>
              <a:fillRect/>
            </a:stretch>
          </p:blipFill>
          <p:spPr>
            <a:xfrm>
              <a:off x="0" y="1822703"/>
              <a:ext cx="4343399" cy="5035293"/>
            </a:xfrm>
            <a:prstGeom prst="rect">
              <a:avLst/>
            </a:prstGeom>
          </p:spPr>
        </p:pic>
        <p:pic>
          <p:nvPicPr>
            <p:cNvPr id="5" name="object 5"/>
            <p:cNvPicPr/>
            <p:nvPr/>
          </p:nvPicPr>
          <p:blipFill>
            <a:blip r:embed="rId3" cstate="print"/>
            <a:stretch>
              <a:fillRect/>
            </a:stretch>
          </p:blipFill>
          <p:spPr>
            <a:xfrm>
              <a:off x="11228831" y="5888735"/>
              <a:ext cx="963168" cy="969263"/>
            </a:xfrm>
            <a:prstGeom prst="rect">
              <a:avLst/>
            </a:prstGeom>
          </p:spPr>
        </p:pic>
      </p:grpSp>
      <p:sp>
        <p:nvSpPr>
          <p:cNvPr id="6" name="object 6"/>
          <p:cNvSpPr txBox="1"/>
          <p:nvPr/>
        </p:nvSpPr>
        <p:spPr>
          <a:xfrm>
            <a:off x="5099050" y="2287105"/>
            <a:ext cx="2944495" cy="3445510"/>
          </a:xfrm>
          <a:prstGeom prst="rect">
            <a:avLst/>
          </a:prstGeom>
        </p:spPr>
        <p:txBody>
          <a:bodyPr vert="horz" wrap="square" lIns="0" tIns="52069" rIns="0" bIns="0" rtlCol="0">
            <a:spAutoFit/>
          </a:bodyPr>
          <a:lstStyle/>
          <a:p>
            <a:pPr marL="195580" marR="0" lvl="0" indent="-182880" defTabSz="914400" eaLnBrk="1" fontAlgn="auto" latinLnBrk="0" hangingPunct="1">
              <a:lnSpc>
                <a:spcPct val="100000"/>
              </a:lnSpc>
              <a:spcBef>
                <a:spcPts val="409"/>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Coastal</a:t>
            </a:r>
            <a:r>
              <a:rPr kumimoji="0" sz="2400" b="1" i="0" u="none" strike="noStrike" kern="0" cap="none" spc="-5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Lands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4945" marR="203200" lvl="0" indent="-182880" defTabSz="914400" eaLnBrk="1" fontAlgn="auto" latinLnBrk="0" hangingPunct="1">
              <a:lnSpc>
                <a:spcPct val="90000"/>
              </a:lnSpc>
              <a:spcBef>
                <a:spcPts val="600"/>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Aquatic</a:t>
            </a:r>
            <a:r>
              <a:rPr kumimoji="0" sz="2400" b="1" i="0" u="none" strike="noStrike" kern="0" cap="none" spc="-3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3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Benthic </a:t>
            </a:r>
            <a:r>
              <a:rPr kumimoji="0" sz="2400" b="1" i="0" u="none" strike="noStrike" kern="0" cap="none" spc="0" normalizeH="0" baseline="0" noProof="0" dirty="0">
                <a:ln>
                  <a:noFill/>
                </a:ln>
                <a:solidFill>
                  <a:srgbClr val="FFFFFF"/>
                </a:solidFill>
                <a:effectLst/>
                <a:uLnTx/>
                <a:uFillTx/>
                <a:latin typeface="Calibri"/>
                <a:cs typeface="Calibri"/>
              </a:rPr>
              <a:t>Species</a:t>
            </a:r>
            <a:r>
              <a:rPr kumimoji="0" sz="2400" b="1" i="0" u="none" strike="noStrike" kern="0" cap="none" spc="-5" normalizeH="0" baseline="0" noProof="0" dirty="0">
                <a:ln>
                  <a:noFill/>
                </a:ln>
                <a:solidFill>
                  <a:srgbClr val="FFFFFF"/>
                </a:solidFill>
                <a:effectLst/>
                <a:uLnTx/>
                <a:uFillTx/>
                <a:latin typeface="Calibri"/>
                <a:cs typeface="Calibri"/>
              </a:rPr>
              <a:t> </a:t>
            </a:r>
            <a:r>
              <a:rPr kumimoji="0" sz="2400" b="1" i="0" u="none" strike="noStrike" kern="0" cap="none" spc="-25" normalizeH="0" baseline="0" noProof="0" dirty="0">
                <a:ln>
                  <a:noFill/>
                </a:ln>
                <a:solidFill>
                  <a:srgbClr val="FFFFFF"/>
                </a:solidFill>
                <a:effectLst/>
                <a:uLnTx/>
                <a:uFillTx/>
                <a:latin typeface="Calibri"/>
                <a:cs typeface="Calibri"/>
              </a:rPr>
              <a:t>and </a:t>
            </a:r>
            <a:r>
              <a:rPr kumimoji="0" sz="2400" b="1" i="0" u="none" strike="noStrike" kern="0" cap="none" spc="-10" normalizeH="0" baseline="0" noProof="0" dirty="0">
                <a:ln>
                  <a:noFill/>
                </a:ln>
                <a:solidFill>
                  <a:srgbClr val="FFFFFF"/>
                </a:solidFill>
                <a:effectLst/>
                <a:uLnTx/>
                <a:uFillTx/>
                <a:latin typeface="Calibri"/>
                <a:cs typeface="Calibri"/>
              </a:rPr>
              <a:t>Vegetation</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4945" marR="5080" lvl="0" indent="-182880" defTabSz="914400" eaLnBrk="1" fontAlgn="auto" latinLnBrk="0" hangingPunct="1">
              <a:lnSpc>
                <a:spcPts val="2590"/>
              </a:lnSpc>
              <a:spcBef>
                <a:spcPts val="640"/>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Coastal</a:t>
            </a:r>
            <a:r>
              <a:rPr kumimoji="0" sz="2400" b="1" i="0" u="none" strike="noStrike" kern="0" cap="none" spc="-9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Wetlands</a:t>
            </a:r>
            <a:r>
              <a:rPr kumimoji="0" sz="2400" b="1" i="0" u="none" strike="noStrike" kern="0" cap="none" spc="-80" normalizeH="0" baseline="0" noProof="0" dirty="0">
                <a:ln>
                  <a:noFill/>
                </a:ln>
                <a:solidFill>
                  <a:srgbClr val="FFFFFF"/>
                </a:solidFill>
                <a:effectLst/>
                <a:uLnTx/>
                <a:uFillTx/>
                <a:latin typeface="Calibri"/>
                <a:cs typeface="Calibri"/>
              </a:rPr>
              <a:t> </a:t>
            </a:r>
            <a:r>
              <a:rPr kumimoji="0" sz="2400" b="1" i="0" u="none" strike="noStrike" kern="0" cap="none" spc="-25" normalizeH="0" baseline="0" noProof="0" dirty="0">
                <a:ln>
                  <a:noFill/>
                </a:ln>
                <a:solidFill>
                  <a:srgbClr val="FFFFFF"/>
                </a:solidFill>
                <a:effectLst/>
                <a:uLnTx/>
                <a:uFillTx/>
                <a:latin typeface="Calibri"/>
                <a:cs typeface="Calibri"/>
              </a:rPr>
              <a:t>and </a:t>
            </a:r>
            <a:r>
              <a:rPr kumimoji="0" sz="2400" b="1" i="0" u="none" strike="noStrike" kern="0" cap="none" spc="-10" normalizeH="0" baseline="0" noProof="0" dirty="0">
                <a:ln>
                  <a:noFill/>
                </a:ln>
                <a:solidFill>
                  <a:srgbClr val="FFFFFF"/>
                </a:solidFill>
                <a:effectLst/>
                <a:uLnTx/>
                <a:uFillTx/>
                <a:latin typeface="Calibri"/>
                <a:cs typeface="Calibri"/>
              </a:rPr>
              <a:t>Freshwater</a:t>
            </a:r>
            <a:r>
              <a:rPr kumimoji="0" sz="2400" b="1" i="0" u="none" strike="noStrike" kern="0" cap="none" spc="-5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Wetlands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275"/>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Riparian</a:t>
            </a:r>
            <a:r>
              <a:rPr kumimoji="0" sz="2400" b="1" i="0" u="none" strike="noStrike" kern="0" cap="none" spc="-10" normalizeH="0" baseline="0" noProof="0" dirty="0">
                <a:ln>
                  <a:noFill/>
                </a:ln>
                <a:solidFill>
                  <a:srgbClr val="FFFFFF"/>
                </a:solidFill>
                <a:effectLst/>
                <a:uLnTx/>
                <a:uFillTx/>
                <a:latin typeface="Calibri"/>
                <a:cs typeface="Calibri"/>
              </a:rPr>
              <a:t> Zones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315"/>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T&amp;E</a:t>
            </a:r>
            <a:r>
              <a:rPr kumimoji="0" sz="2400" b="1" i="0" u="none" strike="noStrike" kern="0" cap="none" spc="-2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species </a:t>
            </a:r>
            <a:r>
              <a:rPr kumimoji="0" sz="2400" b="1" i="0" u="none" strike="noStrike" kern="0" cap="none" spc="-10" normalizeH="0" baseline="0" noProof="0" dirty="0">
                <a:ln>
                  <a:noFill/>
                </a:ln>
                <a:solidFill>
                  <a:srgbClr val="FFFFFF"/>
                </a:solidFill>
                <a:effectLst/>
                <a:uLnTx/>
                <a:uFillTx/>
                <a:latin typeface="Calibri"/>
                <a:cs typeface="Calibri"/>
              </a:rPr>
              <a:t>habitat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310"/>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Fish</a:t>
            </a:r>
            <a:r>
              <a:rPr kumimoji="0" sz="2400" b="1" i="0" u="none" strike="noStrike" kern="0" cap="none" spc="-1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1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fisheries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8270875" y="2326385"/>
            <a:ext cx="2540000" cy="3406775"/>
          </a:xfrm>
          <a:prstGeom prst="rect">
            <a:avLst/>
          </a:prstGeom>
        </p:spPr>
        <p:txBody>
          <a:bodyPr vert="horz" wrap="square" lIns="0" tIns="53975" rIns="0" bIns="0" rtlCol="0">
            <a:spAutoFit/>
          </a:bodyPr>
          <a:lstStyle/>
          <a:p>
            <a:pPr marL="194945" marR="28575" lvl="0" indent="-182880" defTabSz="914400" eaLnBrk="1" fontAlgn="auto" latinLnBrk="0" hangingPunct="1">
              <a:lnSpc>
                <a:spcPts val="2590"/>
              </a:lnSpc>
              <a:spcBef>
                <a:spcPts val="425"/>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Marine</a:t>
            </a:r>
            <a:r>
              <a:rPr kumimoji="0" sz="2400" b="1" i="0" u="none" strike="noStrike" kern="0" cap="none" spc="-3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mammals, </a:t>
            </a:r>
            <a:r>
              <a:rPr kumimoji="0" sz="2400" b="1" i="0" u="none" strike="noStrike" kern="0" cap="none" spc="0" normalizeH="0" baseline="0" noProof="0" dirty="0">
                <a:ln>
                  <a:noFill/>
                </a:ln>
                <a:solidFill>
                  <a:srgbClr val="FFFFFF"/>
                </a:solidFill>
                <a:effectLst/>
                <a:uLnTx/>
                <a:uFillTx/>
                <a:latin typeface="Calibri"/>
                <a:cs typeface="Calibri"/>
              </a:rPr>
              <a:t>Sea</a:t>
            </a:r>
            <a:r>
              <a:rPr kumimoji="0" sz="2400" b="1" i="0" u="none" strike="noStrike" kern="0" cap="none" spc="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Turtles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280"/>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Birds,</a:t>
            </a:r>
            <a:r>
              <a:rPr kumimoji="0" sz="2400" b="1" i="0" u="none" strike="noStrike" kern="0" cap="none" spc="-40" normalizeH="0" baseline="0" noProof="0" dirty="0">
                <a:ln>
                  <a:noFill/>
                </a:ln>
                <a:solidFill>
                  <a:srgbClr val="FFFFFF"/>
                </a:solidFill>
                <a:effectLst/>
                <a:uLnTx/>
                <a:uFillTx/>
                <a:latin typeface="Calibri"/>
                <a:cs typeface="Calibri"/>
              </a:rPr>
              <a:t> </a:t>
            </a:r>
            <a:r>
              <a:rPr kumimoji="0" sz="2400" b="1" i="0" u="none" strike="noStrike" kern="0" cap="none" spc="-20" normalizeH="0" baseline="0" noProof="0" dirty="0">
                <a:ln>
                  <a:noFill/>
                </a:ln>
                <a:solidFill>
                  <a:srgbClr val="FFFFFF"/>
                </a:solidFill>
                <a:effectLst/>
                <a:uLnTx/>
                <a:uFillTx/>
                <a:latin typeface="Calibri"/>
                <a:cs typeface="Calibri"/>
              </a:rPr>
              <a:t>Bats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310"/>
              </a:spcBef>
              <a:spcAft>
                <a:spcPts val="0"/>
              </a:spcAft>
              <a:buClrTx/>
              <a:buSzTx/>
              <a:buFont typeface="Arial"/>
              <a:buChar char="•"/>
              <a:tabLst>
                <a:tab pos="195580" algn="l"/>
              </a:tabLst>
              <a:defRPr/>
            </a:pPr>
            <a:r>
              <a:rPr kumimoji="0" sz="2400" b="1" i="0" u="none" strike="noStrike" kern="0" cap="none" spc="-10" normalizeH="0" baseline="0" noProof="0" dirty="0">
                <a:ln>
                  <a:noFill/>
                </a:ln>
                <a:solidFill>
                  <a:srgbClr val="FFFFFF"/>
                </a:solidFill>
                <a:effectLst/>
                <a:uLnTx/>
                <a:uFillTx/>
                <a:latin typeface="Calibri"/>
                <a:cs typeface="Calibri"/>
              </a:rPr>
              <a:t>Water</a:t>
            </a:r>
            <a:r>
              <a:rPr kumimoji="0" sz="2400" b="1" i="0" u="none" strike="noStrike" kern="0" cap="none" spc="-10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Quality</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315"/>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Air</a:t>
            </a:r>
            <a:r>
              <a:rPr kumimoji="0" sz="2400" b="1" i="0" u="none" strike="noStrike" kern="0" cap="none" spc="-2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Quality</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ct val="100000"/>
              </a:lnSpc>
              <a:spcBef>
                <a:spcPts val="315"/>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Encumbered</a:t>
            </a:r>
            <a:r>
              <a:rPr kumimoji="0" sz="2400" b="1" i="0" u="none" strike="noStrike" kern="0" cap="none" spc="-4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lands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94945" marR="735330" lvl="0" indent="-182880" defTabSz="914400" eaLnBrk="1" fontAlgn="auto" latinLnBrk="0" hangingPunct="1">
              <a:lnSpc>
                <a:spcPts val="2590"/>
              </a:lnSpc>
              <a:spcBef>
                <a:spcPts val="640"/>
              </a:spcBef>
              <a:spcAft>
                <a:spcPts val="0"/>
              </a:spcAft>
              <a:buClrTx/>
              <a:buSzTx/>
              <a:buFont typeface="Arial"/>
              <a:buChar char="•"/>
              <a:tabLst>
                <a:tab pos="195580" algn="l"/>
              </a:tabLst>
              <a:defRPr/>
            </a:pPr>
            <a:r>
              <a:rPr kumimoji="0" sz="2400" b="1" i="0" u="none" strike="noStrike" kern="0" cap="none" spc="0" normalizeH="0" baseline="0" noProof="0" dirty="0">
                <a:ln>
                  <a:noFill/>
                </a:ln>
                <a:solidFill>
                  <a:srgbClr val="FFFFFF"/>
                </a:solidFill>
                <a:effectLst/>
                <a:uLnTx/>
                <a:uFillTx/>
                <a:latin typeface="Calibri"/>
                <a:cs typeface="Calibri"/>
              </a:rPr>
              <a:t>Historic</a:t>
            </a:r>
            <a:r>
              <a:rPr kumimoji="0" sz="2400" b="1" i="0" u="none" strike="noStrike" kern="0" cap="none" spc="-70" normalizeH="0" baseline="0" noProof="0" dirty="0">
                <a:ln>
                  <a:noFill/>
                </a:ln>
                <a:solidFill>
                  <a:srgbClr val="FFFFFF"/>
                </a:solidFill>
                <a:effectLst/>
                <a:uLnTx/>
                <a:uFillTx/>
                <a:latin typeface="Calibri"/>
                <a:cs typeface="Calibri"/>
              </a:rPr>
              <a:t> </a:t>
            </a:r>
            <a:r>
              <a:rPr kumimoji="0" sz="2400" b="1" i="0" u="none" strike="noStrike" kern="0" cap="none" spc="-25" normalizeH="0" baseline="0" noProof="0" dirty="0">
                <a:ln>
                  <a:noFill/>
                </a:ln>
                <a:solidFill>
                  <a:srgbClr val="FFFFFF"/>
                </a:solidFill>
                <a:effectLst/>
                <a:uLnTx/>
                <a:uFillTx/>
                <a:latin typeface="Calibri"/>
                <a:cs typeface="Calibri"/>
              </a:rPr>
              <a:t>and </a:t>
            </a:r>
            <a:r>
              <a:rPr kumimoji="0" sz="2400" b="1" i="0" u="none" strike="noStrike" kern="0" cap="none" spc="-10" normalizeH="0" baseline="0" noProof="0" dirty="0">
                <a:ln>
                  <a:noFill/>
                </a:ln>
                <a:solidFill>
                  <a:srgbClr val="FFFFFF"/>
                </a:solidFill>
                <a:effectLst/>
                <a:uLnTx/>
                <a:uFillTx/>
                <a:latin typeface="Calibri"/>
                <a:cs typeface="Calibri"/>
              </a:rPr>
              <a:t>archaeologic resources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558867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1920" rIns="0" bIns="0" rtlCol="0">
            <a:spAutoFit/>
          </a:bodyPr>
          <a:lstStyle/>
          <a:p>
            <a:pPr marL="3772535" marR="5080" indent="-3758565">
              <a:lnSpc>
                <a:spcPct val="80000"/>
              </a:lnSpc>
              <a:spcBef>
                <a:spcPts val="960"/>
              </a:spcBef>
            </a:pPr>
            <a:r>
              <a:rPr spc="140" dirty="0"/>
              <a:t>COORDINATION</a:t>
            </a:r>
            <a:r>
              <a:rPr spc="275" dirty="0"/>
              <a:t> </a:t>
            </a:r>
            <a:r>
              <a:rPr spc="114" dirty="0"/>
              <a:t>WITH</a:t>
            </a:r>
            <a:r>
              <a:rPr spc="315" dirty="0"/>
              <a:t> </a:t>
            </a:r>
            <a:r>
              <a:rPr spc="120" dirty="0"/>
              <a:t>STATE</a:t>
            </a:r>
            <a:r>
              <a:rPr spc="285" dirty="0"/>
              <a:t> </a:t>
            </a:r>
            <a:r>
              <a:rPr spc="100" dirty="0"/>
              <a:t>AND</a:t>
            </a:r>
            <a:r>
              <a:rPr spc="315" dirty="0"/>
              <a:t> </a:t>
            </a:r>
            <a:r>
              <a:rPr spc="145" dirty="0"/>
              <a:t>FEDERAL </a:t>
            </a:r>
            <a:r>
              <a:rPr spc="120" dirty="0"/>
              <a:t>PARTNERS</a:t>
            </a:r>
          </a:p>
        </p:txBody>
      </p:sp>
      <p:pic>
        <p:nvPicPr>
          <p:cNvPr id="3" name="object 3"/>
          <p:cNvPicPr/>
          <p:nvPr/>
        </p:nvPicPr>
        <p:blipFill>
          <a:blip r:embed="rId2" cstate="print"/>
          <a:stretch>
            <a:fillRect/>
          </a:stretch>
        </p:blipFill>
        <p:spPr>
          <a:xfrm>
            <a:off x="653358" y="4924475"/>
            <a:ext cx="1963291" cy="764760"/>
          </a:xfrm>
          <a:prstGeom prst="rect">
            <a:avLst/>
          </a:prstGeom>
        </p:spPr>
      </p:pic>
      <p:pic>
        <p:nvPicPr>
          <p:cNvPr id="4" name="object 4"/>
          <p:cNvPicPr/>
          <p:nvPr/>
        </p:nvPicPr>
        <p:blipFill>
          <a:blip r:embed="rId3" cstate="print"/>
          <a:stretch>
            <a:fillRect/>
          </a:stretch>
        </p:blipFill>
        <p:spPr>
          <a:xfrm>
            <a:off x="6644640" y="4791455"/>
            <a:ext cx="1655063" cy="1094232"/>
          </a:xfrm>
          <a:prstGeom prst="rect">
            <a:avLst/>
          </a:prstGeom>
        </p:spPr>
      </p:pic>
      <p:pic>
        <p:nvPicPr>
          <p:cNvPr id="5" name="object 5"/>
          <p:cNvPicPr/>
          <p:nvPr/>
        </p:nvPicPr>
        <p:blipFill>
          <a:blip r:embed="rId4" cstate="print"/>
          <a:stretch>
            <a:fillRect/>
          </a:stretch>
        </p:blipFill>
        <p:spPr>
          <a:xfrm>
            <a:off x="3682776" y="4766218"/>
            <a:ext cx="1892564" cy="1145397"/>
          </a:xfrm>
          <a:prstGeom prst="rect">
            <a:avLst/>
          </a:prstGeom>
        </p:spPr>
      </p:pic>
      <p:pic>
        <p:nvPicPr>
          <p:cNvPr id="6" name="object 6"/>
          <p:cNvPicPr/>
          <p:nvPr/>
        </p:nvPicPr>
        <p:blipFill>
          <a:blip r:embed="rId5" cstate="print"/>
          <a:stretch>
            <a:fillRect/>
          </a:stretch>
        </p:blipFill>
        <p:spPr>
          <a:xfrm>
            <a:off x="9236964" y="4441856"/>
            <a:ext cx="1438655" cy="1712055"/>
          </a:xfrm>
          <a:prstGeom prst="rect">
            <a:avLst/>
          </a:prstGeom>
        </p:spPr>
      </p:pic>
      <p:pic>
        <p:nvPicPr>
          <p:cNvPr id="7" name="object 7"/>
          <p:cNvPicPr/>
          <p:nvPr/>
        </p:nvPicPr>
        <p:blipFill>
          <a:blip r:embed="rId6" cstate="print"/>
          <a:stretch>
            <a:fillRect/>
          </a:stretch>
        </p:blipFill>
        <p:spPr>
          <a:xfrm>
            <a:off x="2426207" y="221101"/>
            <a:ext cx="1705599" cy="1697141"/>
          </a:xfrm>
          <a:prstGeom prst="rect">
            <a:avLst/>
          </a:prstGeom>
        </p:spPr>
      </p:pic>
      <p:pic>
        <p:nvPicPr>
          <p:cNvPr id="8" name="object 8"/>
          <p:cNvPicPr/>
          <p:nvPr/>
        </p:nvPicPr>
        <p:blipFill>
          <a:blip r:embed="rId7" cstate="print"/>
          <a:stretch>
            <a:fillRect/>
          </a:stretch>
        </p:blipFill>
        <p:spPr>
          <a:xfrm>
            <a:off x="8299704" y="234695"/>
            <a:ext cx="1656588" cy="1656588"/>
          </a:xfrm>
          <a:prstGeom prst="rect">
            <a:avLst/>
          </a:prstGeom>
        </p:spPr>
      </p:pic>
      <p:pic>
        <p:nvPicPr>
          <p:cNvPr id="9" name="object 9"/>
          <p:cNvPicPr/>
          <p:nvPr/>
        </p:nvPicPr>
        <p:blipFill>
          <a:blip r:embed="rId8" cstate="print"/>
          <a:stretch>
            <a:fillRect/>
          </a:stretch>
        </p:blipFill>
        <p:spPr>
          <a:xfrm>
            <a:off x="5183123" y="184404"/>
            <a:ext cx="1825752" cy="1824228"/>
          </a:xfrm>
          <a:prstGeom prst="rect">
            <a:avLst/>
          </a:prstGeom>
        </p:spPr>
      </p:pic>
    </p:spTree>
    <p:extLst>
      <p:ext uri="{BB962C8B-B14F-4D97-AF65-F5344CB8AC3E}">
        <p14:creationId xmlns:p14="http://schemas.microsoft.com/office/powerpoint/2010/main" val="4255470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NJ Offshore Wind </a:t>
            </a:r>
            <a:r>
              <a:rPr lang="en-US" dirty="0" smtClean="0"/>
              <a:t>Generation Solicitation </a:t>
            </a:r>
            <a:r>
              <a:rPr lang="en-US" dirty="0"/>
              <a:t>Schedule</a:t>
            </a:r>
          </a:p>
        </p:txBody>
      </p:sp>
      <p:sp>
        <p:nvSpPr>
          <p:cNvPr id="4" name="Slide Number Placeholder 3"/>
          <p:cNvSpPr>
            <a:spLocks noGrp="1"/>
          </p:cNvSpPr>
          <p:nvPr>
            <p:ph type="sldNum" sz="quarter" idx="10"/>
          </p:nvPr>
        </p:nvSpPr>
        <p:spPr/>
        <p:txBody>
          <a:bodyPr/>
          <a:lstStyle/>
          <a:p>
            <a:pPr>
              <a:defRPr/>
            </a:pPr>
            <a:fld id="{C439A71B-8B25-4844-9CF6-8ED832BD3C9B}" type="slidenum">
              <a:rPr lang="en-US" smtClean="0"/>
              <a:pPr>
                <a:defRPr/>
              </a:pPr>
              <a:t>3</a:t>
            </a:fld>
            <a:endParaRPr lang="en-US"/>
          </a:p>
        </p:txBody>
      </p:sp>
      <p:pic>
        <p:nvPicPr>
          <p:cNvPr id="6" name="Picture 5"/>
          <p:cNvPicPr>
            <a:picLocks noChangeAspect="1"/>
          </p:cNvPicPr>
          <p:nvPr/>
        </p:nvPicPr>
        <p:blipFill>
          <a:blip r:embed="rId3"/>
          <a:stretch>
            <a:fillRect/>
          </a:stretch>
        </p:blipFill>
        <p:spPr>
          <a:xfrm>
            <a:off x="1447800" y="1497419"/>
            <a:ext cx="8896350" cy="4051425"/>
          </a:xfrm>
          <a:prstGeom prst="rect">
            <a:avLst/>
          </a:prstGeom>
        </p:spPr>
      </p:pic>
    </p:spTree>
    <p:extLst>
      <p:ext uri="{BB962C8B-B14F-4D97-AF65-F5344CB8AC3E}">
        <p14:creationId xmlns:p14="http://schemas.microsoft.com/office/powerpoint/2010/main" val="19603444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58946" y="2461336"/>
            <a:ext cx="4659630" cy="9404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0" b="1" i="0" u="none" strike="noStrike" kern="0" cap="none" spc="114" normalizeH="0" baseline="0" noProof="0" dirty="0">
                <a:ln>
                  <a:noFill/>
                </a:ln>
                <a:solidFill>
                  <a:srgbClr val="234F70"/>
                </a:solidFill>
                <a:effectLst/>
                <a:uLnTx/>
                <a:uFillTx/>
                <a:latin typeface="Century Gothic"/>
                <a:cs typeface="Century Gothic"/>
              </a:rPr>
              <a:t>THANK</a:t>
            </a:r>
            <a:r>
              <a:rPr kumimoji="0" sz="6000" b="1" i="0" u="none" strike="noStrike" kern="0" cap="none" spc="275" normalizeH="0" baseline="0" noProof="0" dirty="0">
                <a:ln>
                  <a:noFill/>
                </a:ln>
                <a:solidFill>
                  <a:srgbClr val="234F70"/>
                </a:solidFill>
                <a:effectLst/>
                <a:uLnTx/>
                <a:uFillTx/>
                <a:latin typeface="Century Gothic"/>
                <a:cs typeface="Century Gothic"/>
              </a:rPr>
              <a:t> </a:t>
            </a:r>
            <a:r>
              <a:rPr kumimoji="0" sz="6000" b="1" i="0" u="none" strike="noStrike" kern="0" cap="none" spc="90" normalizeH="0" baseline="0" noProof="0" dirty="0">
                <a:ln>
                  <a:noFill/>
                </a:ln>
                <a:solidFill>
                  <a:srgbClr val="234F70"/>
                </a:solidFill>
                <a:effectLst/>
                <a:uLnTx/>
                <a:uFillTx/>
                <a:latin typeface="Century Gothic"/>
                <a:cs typeface="Century Gothic"/>
              </a:rPr>
              <a:t>YOU!</a:t>
            </a:r>
            <a:endParaRPr kumimoji="0" sz="6000" b="0" i="0" u="none" strike="noStrike" kern="0" cap="none" spc="0" normalizeH="0" baseline="0" noProof="0">
              <a:ln>
                <a:noFill/>
              </a:ln>
              <a:solidFill>
                <a:sysClr val="windowText" lastClr="000000"/>
              </a:solidFill>
              <a:effectLst/>
              <a:uLnTx/>
              <a:uFillTx/>
              <a:latin typeface="Century Gothic"/>
              <a:cs typeface="Century Gothic"/>
            </a:endParaRPr>
          </a:p>
        </p:txBody>
      </p:sp>
      <p:sp>
        <p:nvSpPr>
          <p:cNvPr id="3" name="object 3"/>
          <p:cNvSpPr txBox="1"/>
          <p:nvPr/>
        </p:nvSpPr>
        <p:spPr>
          <a:xfrm>
            <a:off x="4947665" y="3982973"/>
            <a:ext cx="229743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Calibri"/>
                <a:cs typeface="Calibri"/>
              </a:rPr>
              <a:t>NJDEP</a:t>
            </a:r>
            <a:r>
              <a:rPr kumimoji="0" sz="2000" b="1" i="0" u="none" strike="noStrike" kern="0" cap="none" spc="-60" normalizeH="0" baseline="0" noProof="0" dirty="0">
                <a:ln>
                  <a:noFill/>
                </a:ln>
                <a:solidFill>
                  <a:srgbClr val="FFFFFF"/>
                </a:solidFill>
                <a:effectLst/>
                <a:uLnTx/>
                <a:uFillTx/>
                <a:latin typeface="Calibri"/>
                <a:cs typeface="Calibri"/>
              </a:rPr>
              <a:t> </a:t>
            </a:r>
            <a:r>
              <a:rPr kumimoji="0" sz="2000" b="1" i="0" u="none" strike="noStrike" kern="0" cap="none" spc="0" normalizeH="0" baseline="0" noProof="0" dirty="0">
                <a:ln>
                  <a:noFill/>
                </a:ln>
                <a:solidFill>
                  <a:srgbClr val="FFFFFF"/>
                </a:solidFill>
                <a:effectLst/>
                <a:uLnTx/>
                <a:uFillTx/>
                <a:latin typeface="Calibri"/>
                <a:cs typeface="Calibri"/>
              </a:rPr>
              <a:t>Offshore</a:t>
            </a:r>
            <a:r>
              <a:rPr kumimoji="0" sz="2000" b="1" i="0" u="none" strike="noStrike" kern="0" cap="none" spc="-40" normalizeH="0" baseline="0" noProof="0" dirty="0">
                <a:ln>
                  <a:noFill/>
                </a:ln>
                <a:solidFill>
                  <a:srgbClr val="FFFFFF"/>
                </a:solidFill>
                <a:effectLst/>
                <a:uLnTx/>
                <a:uFillTx/>
                <a:latin typeface="Calibri"/>
                <a:cs typeface="Calibri"/>
              </a:rPr>
              <a:t> </a:t>
            </a:r>
            <a:r>
              <a:rPr kumimoji="0" sz="2000" b="1" i="0" u="none" strike="noStrike" kern="0" cap="none" spc="-20" normalizeH="0" baseline="0" noProof="0" dirty="0">
                <a:ln>
                  <a:noFill/>
                </a:ln>
                <a:solidFill>
                  <a:srgbClr val="FFFFFF"/>
                </a:solidFill>
                <a:effectLst/>
                <a:uLnTx/>
                <a:uFillTx/>
                <a:latin typeface="Calibri"/>
                <a:cs typeface="Calibri"/>
              </a:rPr>
              <a:t>Wind</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p:nvPr/>
        </p:nvSpPr>
        <p:spPr>
          <a:xfrm>
            <a:off x="4446142" y="4730877"/>
            <a:ext cx="3299460" cy="17145"/>
          </a:xfrm>
          <a:custGeom>
            <a:avLst/>
            <a:gdLst/>
            <a:ahLst/>
            <a:cxnLst/>
            <a:rect l="l" t="t" r="r" b="b"/>
            <a:pathLst>
              <a:path w="3299459" h="17145">
                <a:moveTo>
                  <a:pt x="3299460" y="0"/>
                </a:moveTo>
                <a:lnTo>
                  <a:pt x="0" y="0"/>
                </a:lnTo>
                <a:lnTo>
                  <a:pt x="0" y="16764"/>
                </a:lnTo>
                <a:lnTo>
                  <a:pt x="3299460" y="16764"/>
                </a:lnTo>
                <a:lnTo>
                  <a:pt x="3299460" y="0"/>
                </a:lnTo>
                <a:close/>
              </a:path>
            </a:pathLst>
          </a:custGeom>
          <a:solidFill>
            <a:srgbClr val="234F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0948416" y="5614415"/>
            <a:ext cx="1243583" cy="1243583"/>
          </a:xfrm>
          <a:prstGeom prst="rect">
            <a:avLst/>
          </a:prstGeom>
        </p:spPr>
      </p:pic>
    </p:spTree>
    <p:extLst>
      <p:ext uri="{BB962C8B-B14F-4D97-AF65-F5344CB8AC3E}">
        <p14:creationId xmlns:p14="http://schemas.microsoft.com/office/powerpoint/2010/main" val="2513346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5157" y="6589261"/>
            <a:ext cx="70485"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0" u="none" strike="noStrike" kern="0" cap="none" spc="-5" normalizeH="0" baseline="0" noProof="0" dirty="0">
                <a:ln>
                  <a:noFill/>
                </a:ln>
                <a:solidFill>
                  <a:srgbClr val="0047B8"/>
                </a:solidFill>
                <a:effectLst/>
                <a:uLnTx/>
                <a:uFillTx/>
                <a:latin typeface="Arial"/>
                <a:cs typeface="Arial"/>
              </a:rPr>
              <a:t>1</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3048" y="0"/>
            <a:ext cx="12182855" cy="2057400"/>
          </a:xfrm>
          <a:prstGeom prst="rect">
            <a:avLst/>
          </a:prstGeom>
        </p:spPr>
      </p:pic>
      <p:sp>
        <p:nvSpPr>
          <p:cNvPr id="4" name="object 4"/>
          <p:cNvSpPr/>
          <p:nvPr/>
        </p:nvSpPr>
        <p:spPr>
          <a:xfrm>
            <a:off x="304800" y="6172198"/>
            <a:ext cx="1828800" cy="609600"/>
          </a:xfrm>
          <a:custGeom>
            <a:avLst/>
            <a:gdLst/>
            <a:ahLst/>
            <a:cxnLst/>
            <a:rect l="l" t="t" r="r" b="b"/>
            <a:pathLst>
              <a:path w="1828800" h="609600">
                <a:moveTo>
                  <a:pt x="1828800" y="0"/>
                </a:moveTo>
                <a:lnTo>
                  <a:pt x="0" y="0"/>
                </a:lnTo>
                <a:lnTo>
                  <a:pt x="0" y="609599"/>
                </a:lnTo>
                <a:lnTo>
                  <a:pt x="1828800" y="609599"/>
                </a:lnTo>
                <a:lnTo>
                  <a:pt x="18288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269748" y="184252"/>
            <a:ext cx="1966225" cy="931847"/>
          </a:xfrm>
          <a:prstGeom prst="rect">
            <a:avLst/>
          </a:prstGeom>
        </p:spPr>
      </p:pic>
      <p:sp>
        <p:nvSpPr>
          <p:cNvPr id="6" name="object 6"/>
          <p:cNvSpPr txBox="1"/>
          <p:nvPr/>
        </p:nvSpPr>
        <p:spPr>
          <a:xfrm>
            <a:off x="2716783" y="3495570"/>
            <a:ext cx="5278120" cy="2037714"/>
          </a:xfrm>
          <a:prstGeom prst="rect">
            <a:avLst/>
          </a:prstGeom>
        </p:spPr>
        <p:txBody>
          <a:bodyPr vert="horz" wrap="square" lIns="0" tIns="79375" rIns="0" bIns="0" rtlCol="0">
            <a:spAutoFit/>
          </a:bodyPr>
          <a:lstStyle/>
          <a:p>
            <a:pPr marL="12700" marR="0" lvl="0" indent="0" defTabSz="914400" eaLnBrk="1" fontAlgn="auto" latinLnBrk="0" hangingPunct="1">
              <a:lnSpc>
                <a:spcPct val="100000"/>
              </a:lnSpc>
              <a:spcBef>
                <a:spcPts val="625"/>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Michael</a:t>
            </a:r>
            <a:r>
              <a:rPr kumimoji="0" sz="2200" b="1" i="0" u="none" strike="noStrike" kern="0" cap="none" spc="-65" normalizeH="0" baseline="0" noProof="0" dirty="0">
                <a:ln>
                  <a:noFill/>
                </a:ln>
                <a:solidFill>
                  <a:srgbClr val="0047B8"/>
                </a:solidFill>
                <a:effectLst/>
                <a:uLnTx/>
                <a:uFillTx/>
                <a:latin typeface="Arial"/>
                <a:cs typeface="Arial"/>
              </a:rPr>
              <a:t> </a:t>
            </a:r>
            <a:r>
              <a:rPr kumimoji="0" sz="2200" b="1" i="0" u="none" strike="noStrike" kern="0" cap="none" spc="-20" normalizeH="0" baseline="0" noProof="0" dirty="0">
                <a:ln>
                  <a:noFill/>
                </a:ln>
                <a:solidFill>
                  <a:srgbClr val="0047B8"/>
                </a:solidFill>
                <a:effectLst/>
                <a:uLnTx/>
                <a:uFillTx/>
                <a:latin typeface="Arial"/>
                <a:cs typeface="Arial"/>
              </a:rPr>
              <a:t>Sole</a:t>
            </a:r>
            <a:endParaRPr kumimoji="0" sz="2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25"/>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Vice</a:t>
            </a:r>
            <a:r>
              <a:rPr kumimoji="0" sz="2200" b="1" i="0" u="none" strike="noStrike" kern="0" cap="none" spc="-105"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President,</a:t>
            </a:r>
            <a:r>
              <a:rPr kumimoji="0" sz="2200" b="1" i="0" u="none" strike="noStrike" kern="0" cap="none" spc="-80"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Environmental</a:t>
            </a:r>
            <a:r>
              <a:rPr kumimoji="0" sz="2200" b="1" i="0" u="none" strike="noStrike" kern="0" cap="none" spc="-75" normalizeH="0" baseline="0" noProof="0" dirty="0">
                <a:ln>
                  <a:noFill/>
                </a:ln>
                <a:solidFill>
                  <a:srgbClr val="0047B8"/>
                </a:solidFill>
                <a:effectLst/>
                <a:uLnTx/>
                <a:uFillTx/>
                <a:latin typeface="Arial"/>
                <a:cs typeface="Arial"/>
              </a:rPr>
              <a:t> </a:t>
            </a:r>
            <a:r>
              <a:rPr kumimoji="0" sz="2200" b="1" i="0" u="none" strike="noStrike" kern="0" cap="none" spc="-10" normalizeH="0" baseline="0" noProof="0" dirty="0">
                <a:ln>
                  <a:noFill/>
                </a:ln>
                <a:solidFill>
                  <a:srgbClr val="0047B8"/>
                </a:solidFill>
                <a:effectLst/>
                <a:uLnTx/>
                <a:uFillTx/>
                <a:latin typeface="Arial"/>
                <a:cs typeface="Arial"/>
              </a:rPr>
              <a:t>Services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35"/>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NextEra</a:t>
            </a:r>
            <a:r>
              <a:rPr kumimoji="0" sz="2200" b="1" i="0" u="none" strike="noStrike" kern="0" cap="none" spc="-70" normalizeH="0" baseline="0" noProof="0" dirty="0">
                <a:ln>
                  <a:noFill/>
                </a:ln>
                <a:solidFill>
                  <a:srgbClr val="0047B8"/>
                </a:solidFill>
                <a:effectLst/>
                <a:uLnTx/>
                <a:uFillTx/>
                <a:latin typeface="Arial"/>
                <a:cs typeface="Arial"/>
              </a:rPr>
              <a:t> </a:t>
            </a:r>
            <a:r>
              <a:rPr kumimoji="0" sz="2200" b="1" i="0" u="none" strike="noStrike" kern="0" cap="none" spc="-10" normalizeH="0" baseline="0" noProof="0" dirty="0">
                <a:ln>
                  <a:noFill/>
                </a:ln>
                <a:solidFill>
                  <a:srgbClr val="0047B8"/>
                </a:solidFill>
                <a:effectLst/>
                <a:uLnTx/>
                <a:uFillTx/>
                <a:latin typeface="Arial"/>
                <a:cs typeface="Arial"/>
              </a:rPr>
              <a:t>Energy</a:t>
            </a:r>
            <a:endParaRPr kumimoji="0" sz="2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April</a:t>
            </a:r>
            <a:r>
              <a:rPr kumimoji="0" sz="2200" b="1" i="0" u="none" strike="noStrike" kern="0" cap="none" spc="-30"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4,</a:t>
            </a:r>
            <a:r>
              <a:rPr kumimoji="0" sz="2200" b="1" i="0" u="none" strike="noStrike" kern="0" cap="none" spc="-40" normalizeH="0" baseline="0" noProof="0" dirty="0">
                <a:ln>
                  <a:noFill/>
                </a:ln>
                <a:solidFill>
                  <a:srgbClr val="0047B8"/>
                </a:solidFill>
                <a:effectLst/>
                <a:uLnTx/>
                <a:uFillTx/>
                <a:latin typeface="Arial"/>
                <a:cs typeface="Arial"/>
              </a:rPr>
              <a:t> </a:t>
            </a:r>
            <a:r>
              <a:rPr kumimoji="0" sz="2200" b="1" i="0" u="none" strike="noStrike" kern="0" cap="none" spc="-20" normalizeH="0" baseline="0" noProof="0" dirty="0">
                <a:ln>
                  <a:noFill/>
                </a:ln>
                <a:solidFill>
                  <a:srgbClr val="0047B8"/>
                </a:solidFill>
                <a:effectLst/>
                <a:uLnTx/>
                <a:uFillTx/>
                <a:latin typeface="Arial"/>
                <a:cs typeface="Arial"/>
              </a:rPr>
              <a:t>2022</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2716783" y="2609850"/>
            <a:ext cx="6339840" cy="422275"/>
          </a:xfrm>
          <a:prstGeom prst="rect">
            <a:avLst/>
          </a:prstGeom>
        </p:spPr>
        <p:txBody>
          <a:bodyPr vert="horz" wrap="square" lIns="0" tIns="13335" rIns="0" bIns="0" rtlCol="0">
            <a:spAutoFit/>
          </a:bodyPr>
          <a:lstStyle/>
          <a:p>
            <a:pPr marL="12700">
              <a:lnSpc>
                <a:spcPct val="100000"/>
              </a:lnSpc>
              <a:spcBef>
                <a:spcPts val="105"/>
              </a:spcBef>
            </a:pPr>
            <a:r>
              <a:rPr sz="2600" dirty="0">
                <a:solidFill>
                  <a:srgbClr val="800000"/>
                </a:solidFill>
              </a:rPr>
              <a:t>Offshore</a:t>
            </a:r>
            <a:r>
              <a:rPr sz="2600" spc="-20" dirty="0">
                <a:solidFill>
                  <a:srgbClr val="800000"/>
                </a:solidFill>
              </a:rPr>
              <a:t> </a:t>
            </a:r>
            <a:r>
              <a:rPr sz="2600" dirty="0">
                <a:solidFill>
                  <a:srgbClr val="800000"/>
                </a:solidFill>
              </a:rPr>
              <a:t>Wind</a:t>
            </a:r>
            <a:r>
              <a:rPr sz="2600" spc="-25" dirty="0">
                <a:solidFill>
                  <a:srgbClr val="800000"/>
                </a:solidFill>
              </a:rPr>
              <a:t> </a:t>
            </a:r>
            <a:r>
              <a:rPr sz="2600" dirty="0">
                <a:solidFill>
                  <a:srgbClr val="800000"/>
                </a:solidFill>
              </a:rPr>
              <a:t>Transmission</a:t>
            </a:r>
            <a:r>
              <a:rPr sz="2600" spc="-20" dirty="0">
                <a:solidFill>
                  <a:srgbClr val="800000"/>
                </a:solidFill>
              </a:rPr>
              <a:t> </a:t>
            </a:r>
            <a:r>
              <a:rPr sz="2600" dirty="0">
                <a:solidFill>
                  <a:srgbClr val="800000"/>
                </a:solidFill>
              </a:rPr>
              <a:t>Meeting</a:t>
            </a:r>
            <a:r>
              <a:rPr sz="2600" spc="-25" dirty="0">
                <a:solidFill>
                  <a:srgbClr val="800000"/>
                </a:solidFill>
              </a:rPr>
              <a:t> #3</a:t>
            </a:r>
            <a:endParaRPr sz="2600"/>
          </a:p>
        </p:txBody>
      </p:sp>
    </p:spTree>
    <p:extLst>
      <p:ext uri="{BB962C8B-B14F-4D97-AF65-F5344CB8AC3E}">
        <p14:creationId xmlns:p14="http://schemas.microsoft.com/office/powerpoint/2010/main" val="3334136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6611" y="186639"/>
            <a:ext cx="9365615" cy="629285"/>
          </a:xfrm>
          <a:prstGeom prst="rect">
            <a:avLst/>
          </a:prstGeom>
        </p:spPr>
        <p:txBody>
          <a:bodyPr vert="horz" wrap="square" lIns="0" tIns="12065" rIns="0" bIns="0" rtlCol="0">
            <a:spAutoFit/>
          </a:bodyPr>
          <a:lstStyle/>
          <a:p>
            <a:pPr marL="12700">
              <a:lnSpc>
                <a:spcPts val="2375"/>
              </a:lnSpc>
              <a:spcBef>
                <a:spcPts val="95"/>
              </a:spcBef>
            </a:pPr>
            <a:r>
              <a:rPr sz="2200" dirty="0">
                <a:solidFill>
                  <a:srgbClr val="800000"/>
                </a:solidFill>
              </a:rPr>
              <a:t>NextEra</a:t>
            </a:r>
            <a:r>
              <a:rPr sz="2200" spc="-55" dirty="0">
                <a:solidFill>
                  <a:srgbClr val="800000"/>
                </a:solidFill>
              </a:rPr>
              <a:t> </a:t>
            </a:r>
            <a:r>
              <a:rPr sz="2200" dirty="0">
                <a:solidFill>
                  <a:srgbClr val="800000"/>
                </a:solidFill>
              </a:rPr>
              <a:t>is</a:t>
            </a:r>
            <a:r>
              <a:rPr sz="2200" spc="-55" dirty="0">
                <a:solidFill>
                  <a:srgbClr val="800000"/>
                </a:solidFill>
              </a:rPr>
              <a:t> </a:t>
            </a:r>
            <a:r>
              <a:rPr sz="2200" dirty="0">
                <a:solidFill>
                  <a:srgbClr val="800000"/>
                </a:solidFill>
              </a:rPr>
              <a:t>a</a:t>
            </a:r>
            <a:r>
              <a:rPr sz="2200" spc="-60" dirty="0">
                <a:solidFill>
                  <a:srgbClr val="800000"/>
                </a:solidFill>
              </a:rPr>
              <a:t> </a:t>
            </a:r>
            <a:r>
              <a:rPr sz="2200" dirty="0">
                <a:solidFill>
                  <a:srgbClr val="800000"/>
                </a:solidFill>
              </a:rPr>
              <a:t>leader</a:t>
            </a:r>
            <a:r>
              <a:rPr sz="2200" spc="-45" dirty="0">
                <a:solidFill>
                  <a:srgbClr val="800000"/>
                </a:solidFill>
              </a:rPr>
              <a:t> </a:t>
            </a:r>
            <a:r>
              <a:rPr sz="2200" dirty="0">
                <a:solidFill>
                  <a:srgbClr val="800000"/>
                </a:solidFill>
              </a:rPr>
              <a:t>in</a:t>
            </a:r>
            <a:r>
              <a:rPr sz="2200" spc="-60" dirty="0">
                <a:solidFill>
                  <a:srgbClr val="800000"/>
                </a:solidFill>
              </a:rPr>
              <a:t> </a:t>
            </a:r>
            <a:r>
              <a:rPr sz="2200" dirty="0">
                <a:solidFill>
                  <a:srgbClr val="800000"/>
                </a:solidFill>
              </a:rPr>
              <a:t>the</a:t>
            </a:r>
            <a:r>
              <a:rPr sz="2200" spc="-40" dirty="0">
                <a:solidFill>
                  <a:srgbClr val="800000"/>
                </a:solidFill>
              </a:rPr>
              <a:t> </a:t>
            </a:r>
            <a:r>
              <a:rPr sz="2200" dirty="0">
                <a:solidFill>
                  <a:srgbClr val="800000"/>
                </a:solidFill>
              </a:rPr>
              <a:t>decarbonization</a:t>
            </a:r>
            <a:r>
              <a:rPr sz="2200" spc="-15" dirty="0">
                <a:solidFill>
                  <a:srgbClr val="800000"/>
                </a:solidFill>
              </a:rPr>
              <a:t> </a:t>
            </a:r>
            <a:r>
              <a:rPr sz="2200" dirty="0">
                <a:solidFill>
                  <a:srgbClr val="800000"/>
                </a:solidFill>
              </a:rPr>
              <a:t>of</a:t>
            </a:r>
            <a:r>
              <a:rPr sz="2200" spc="-50" dirty="0">
                <a:solidFill>
                  <a:srgbClr val="800000"/>
                </a:solidFill>
              </a:rPr>
              <a:t> </a:t>
            </a:r>
            <a:r>
              <a:rPr sz="2200" spc="-10" dirty="0">
                <a:solidFill>
                  <a:srgbClr val="800000"/>
                </a:solidFill>
              </a:rPr>
              <a:t>America</a:t>
            </a:r>
            <a:endParaRPr sz="2200"/>
          </a:p>
          <a:p>
            <a:pPr marL="12700">
              <a:lnSpc>
                <a:spcPts val="2375"/>
              </a:lnSpc>
            </a:pPr>
            <a:r>
              <a:rPr sz="2200" dirty="0">
                <a:solidFill>
                  <a:srgbClr val="800000"/>
                </a:solidFill>
              </a:rPr>
              <a:t>We</a:t>
            </a:r>
            <a:r>
              <a:rPr sz="2200" spc="-50" dirty="0">
                <a:solidFill>
                  <a:srgbClr val="800000"/>
                </a:solidFill>
              </a:rPr>
              <a:t> </a:t>
            </a:r>
            <a:r>
              <a:rPr sz="2200" dirty="0">
                <a:solidFill>
                  <a:srgbClr val="800000"/>
                </a:solidFill>
              </a:rPr>
              <a:t>are</a:t>
            </a:r>
            <a:r>
              <a:rPr sz="2200" spc="-55" dirty="0">
                <a:solidFill>
                  <a:srgbClr val="800000"/>
                </a:solidFill>
              </a:rPr>
              <a:t> </a:t>
            </a:r>
            <a:r>
              <a:rPr sz="2200" dirty="0">
                <a:solidFill>
                  <a:srgbClr val="800000"/>
                </a:solidFill>
              </a:rPr>
              <a:t>the</a:t>
            </a:r>
            <a:r>
              <a:rPr sz="2200" spc="-40" dirty="0">
                <a:solidFill>
                  <a:srgbClr val="800000"/>
                </a:solidFill>
              </a:rPr>
              <a:t> </a:t>
            </a:r>
            <a:r>
              <a:rPr sz="2200" dirty="0">
                <a:solidFill>
                  <a:srgbClr val="800000"/>
                </a:solidFill>
              </a:rPr>
              <a:t>world’s</a:t>
            </a:r>
            <a:r>
              <a:rPr sz="2200" spc="-45" dirty="0">
                <a:solidFill>
                  <a:srgbClr val="800000"/>
                </a:solidFill>
              </a:rPr>
              <a:t> </a:t>
            </a:r>
            <a:r>
              <a:rPr sz="2200" dirty="0">
                <a:solidFill>
                  <a:srgbClr val="800000"/>
                </a:solidFill>
              </a:rPr>
              <a:t>#1</a:t>
            </a:r>
            <a:r>
              <a:rPr sz="2200" spc="-45" dirty="0">
                <a:solidFill>
                  <a:srgbClr val="800000"/>
                </a:solidFill>
              </a:rPr>
              <a:t> </a:t>
            </a:r>
            <a:r>
              <a:rPr sz="2200" dirty="0">
                <a:solidFill>
                  <a:srgbClr val="800000"/>
                </a:solidFill>
              </a:rPr>
              <a:t>producer</a:t>
            </a:r>
            <a:r>
              <a:rPr sz="2200" spc="-30" dirty="0">
                <a:solidFill>
                  <a:srgbClr val="800000"/>
                </a:solidFill>
              </a:rPr>
              <a:t> </a:t>
            </a:r>
            <a:r>
              <a:rPr sz="2200" dirty="0">
                <a:solidFill>
                  <a:srgbClr val="800000"/>
                </a:solidFill>
              </a:rPr>
              <a:t>of</a:t>
            </a:r>
            <a:r>
              <a:rPr sz="2200" spc="-35" dirty="0">
                <a:solidFill>
                  <a:srgbClr val="800000"/>
                </a:solidFill>
              </a:rPr>
              <a:t> </a:t>
            </a:r>
            <a:r>
              <a:rPr sz="2200" dirty="0">
                <a:solidFill>
                  <a:srgbClr val="800000"/>
                </a:solidFill>
              </a:rPr>
              <a:t>clean</a:t>
            </a:r>
            <a:r>
              <a:rPr sz="2200" spc="-35" dirty="0">
                <a:solidFill>
                  <a:srgbClr val="800000"/>
                </a:solidFill>
              </a:rPr>
              <a:t> </a:t>
            </a:r>
            <a:r>
              <a:rPr sz="2200" dirty="0">
                <a:solidFill>
                  <a:srgbClr val="800000"/>
                </a:solidFill>
              </a:rPr>
              <a:t>energy</a:t>
            </a:r>
            <a:r>
              <a:rPr sz="2200" spc="-40" dirty="0">
                <a:solidFill>
                  <a:srgbClr val="800000"/>
                </a:solidFill>
              </a:rPr>
              <a:t> </a:t>
            </a:r>
            <a:r>
              <a:rPr sz="2200" dirty="0">
                <a:solidFill>
                  <a:srgbClr val="800000"/>
                </a:solidFill>
              </a:rPr>
              <a:t>from</a:t>
            </a:r>
            <a:r>
              <a:rPr sz="2200" spc="-55" dirty="0">
                <a:solidFill>
                  <a:srgbClr val="800000"/>
                </a:solidFill>
              </a:rPr>
              <a:t> </a:t>
            </a:r>
            <a:r>
              <a:rPr sz="2200" dirty="0">
                <a:solidFill>
                  <a:srgbClr val="800000"/>
                </a:solidFill>
              </a:rPr>
              <a:t>the</a:t>
            </a:r>
            <a:r>
              <a:rPr sz="2200" spc="-35" dirty="0">
                <a:solidFill>
                  <a:srgbClr val="800000"/>
                </a:solidFill>
              </a:rPr>
              <a:t> </a:t>
            </a:r>
            <a:r>
              <a:rPr sz="2200" dirty="0">
                <a:solidFill>
                  <a:srgbClr val="800000"/>
                </a:solidFill>
              </a:rPr>
              <a:t>wind</a:t>
            </a:r>
            <a:r>
              <a:rPr sz="2200" spc="-50" dirty="0">
                <a:solidFill>
                  <a:srgbClr val="800000"/>
                </a:solidFill>
              </a:rPr>
              <a:t> </a:t>
            </a:r>
            <a:r>
              <a:rPr sz="2200" dirty="0">
                <a:solidFill>
                  <a:srgbClr val="800000"/>
                </a:solidFill>
              </a:rPr>
              <a:t>and</a:t>
            </a:r>
            <a:r>
              <a:rPr sz="2200" spc="-40" dirty="0">
                <a:solidFill>
                  <a:srgbClr val="800000"/>
                </a:solidFill>
              </a:rPr>
              <a:t> </a:t>
            </a:r>
            <a:r>
              <a:rPr sz="2200" spc="-25" dirty="0">
                <a:solidFill>
                  <a:srgbClr val="800000"/>
                </a:solidFill>
              </a:rPr>
              <a:t>sun</a:t>
            </a:r>
            <a:endParaRPr sz="2200"/>
          </a:p>
        </p:txBody>
      </p:sp>
      <p:grpSp>
        <p:nvGrpSpPr>
          <p:cNvPr id="3" name="object 3"/>
          <p:cNvGrpSpPr/>
          <p:nvPr/>
        </p:nvGrpSpPr>
        <p:grpSpPr>
          <a:xfrm>
            <a:off x="1938527" y="4800346"/>
            <a:ext cx="3040380" cy="1637030"/>
            <a:chOff x="1938527" y="4800346"/>
            <a:chExt cx="3040380" cy="1637030"/>
          </a:xfrm>
        </p:grpSpPr>
        <p:pic>
          <p:nvPicPr>
            <p:cNvPr id="4" name="object 4"/>
            <p:cNvPicPr/>
            <p:nvPr/>
          </p:nvPicPr>
          <p:blipFill>
            <a:blip r:embed="rId2" cstate="print"/>
            <a:stretch>
              <a:fillRect/>
            </a:stretch>
          </p:blipFill>
          <p:spPr>
            <a:xfrm>
              <a:off x="2240279" y="6428232"/>
              <a:ext cx="2015319" cy="9143"/>
            </a:xfrm>
            <a:prstGeom prst="rect">
              <a:avLst/>
            </a:prstGeom>
          </p:spPr>
        </p:pic>
        <p:pic>
          <p:nvPicPr>
            <p:cNvPr id="5" name="object 5"/>
            <p:cNvPicPr/>
            <p:nvPr/>
          </p:nvPicPr>
          <p:blipFill>
            <a:blip r:embed="rId3" cstate="print"/>
            <a:stretch>
              <a:fillRect/>
            </a:stretch>
          </p:blipFill>
          <p:spPr>
            <a:xfrm>
              <a:off x="2951988" y="4800346"/>
              <a:ext cx="2026920" cy="12700"/>
            </a:xfrm>
            <a:prstGeom prst="rect">
              <a:avLst/>
            </a:prstGeom>
          </p:spPr>
        </p:pic>
        <p:pic>
          <p:nvPicPr>
            <p:cNvPr id="6" name="object 6"/>
            <p:cNvPicPr/>
            <p:nvPr/>
          </p:nvPicPr>
          <p:blipFill>
            <a:blip r:embed="rId4" cstate="print"/>
            <a:stretch>
              <a:fillRect/>
            </a:stretch>
          </p:blipFill>
          <p:spPr>
            <a:xfrm>
              <a:off x="1938527" y="4802124"/>
              <a:ext cx="2026920" cy="1626108"/>
            </a:xfrm>
            <a:prstGeom prst="rect">
              <a:avLst/>
            </a:prstGeom>
          </p:spPr>
        </p:pic>
      </p:grpSp>
      <p:sp>
        <p:nvSpPr>
          <p:cNvPr id="7" name="object 7"/>
          <p:cNvSpPr txBox="1"/>
          <p:nvPr/>
        </p:nvSpPr>
        <p:spPr>
          <a:xfrm>
            <a:off x="4044441" y="5253608"/>
            <a:ext cx="1640205" cy="7569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0047B8"/>
                </a:solidFill>
                <a:effectLst/>
                <a:uLnTx/>
                <a:uFillTx/>
                <a:latin typeface="Arial"/>
                <a:cs typeface="Arial"/>
              </a:rPr>
              <a:t>87,610</a:t>
            </a:r>
            <a:r>
              <a:rPr kumimoji="0" sz="1600" b="1" i="0" u="none" strike="noStrike" kern="0" cap="none" spc="-40" normalizeH="0" baseline="0" noProof="0" dirty="0">
                <a:ln>
                  <a:noFill/>
                </a:ln>
                <a:solidFill>
                  <a:srgbClr val="0047B8"/>
                </a:solidFill>
                <a:effectLst/>
                <a:uLnTx/>
                <a:uFillTx/>
                <a:latin typeface="Arial"/>
                <a:cs typeface="Arial"/>
              </a:rPr>
              <a:t> </a:t>
            </a:r>
            <a:r>
              <a:rPr kumimoji="0" sz="1600" b="1" i="0" u="none" strike="noStrike" kern="0" cap="none" spc="-10" normalizeH="0" baseline="0" noProof="0" dirty="0">
                <a:ln>
                  <a:noFill/>
                </a:ln>
                <a:solidFill>
                  <a:srgbClr val="0047B8"/>
                </a:solidFill>
                <a:effectLst/>
                <a:uLnTx/>
                <a:uFillTx/>
                <a:latin typeface="Arial"/>
                <a:cs typeface="Arial"/>
              </a:rPr>
              <a:t>miles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of</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Transmission</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60" normalizeH="0" baseline="0" noProof="0" dirty="0">
                <a:ln>
                  <a:noFill/>
                </a:ln>
                <a:solidFill>
                  <a:srgbClr val="0047B8"/>
                </a:solidFill>
                <a:effectLst/>
                <a:uLnTx/>
                <a:uFillTx/>
                <a:latin typeface="Arial"/>
                <a:cs typeface="Arial"/>
              </a:rPr>
              <a:t>&amp;</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Distribution</a:t>
            </a:r>
            <a:r>
              <a:rPr kumimoji="0" sz="1600" b="0" i="0" u="none" strike="noStrike" kern="0" cap="none" spc="-10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lines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979676" y="893063"/>
            <a:ext cx="3040380" cy="1643380"/>
            <a:chOff x="1979676" y="893063"/>
            <a:chExt cx="3040380" cy="1643380"/>
          </a:xfrm>
        </p:grpSpPr>
        <p:pic>
          <p:nvPicPr>
            <p:cNvPr id="9" name="object 9"/>
            <p:cNvPicPr/>
            <p:nvPr/>
          </p:nvPicPr>
          <p:blipFill>
            <a:blip r:embed="rId5" cstate="print"/>
            <a:stretch>
              <a:fillRect/>
            </a:stretch>
          </p:blipFill>
          <p:spPr>
            <a:xfrm>
              <a:off x="2993136" y="897381"/>
              <a:ext cx="2026919" cy="12700"/>
            </a:xfrm>
            <a:prstGeom prst="rect">
              <a:avLst/>
            </a:prstGeom>
          </p:spPr>
        </p:pic>
        <p:pic>
          <p:nvPicPr>
            <p:cNvPr id="10" name="object 10"/>
            <p:cNvPicPr/>
            <p:nvPr/>
          </p:nvPicPr>
          <p:blipFill>
            <a:blip r:embed="rId6" cstate="print"/>
            <a:stretch>
              <a:fillRect/>
            </a:stretch>
          </p:blipFill>
          <p:spPr>
            <a:xfrm>
              <a:off x="2510028" y="2515869"/>
              <a:ext cx="2026920" cy="12700"/>
            </a:xfrm>
            <a:prstGeom prst="rect">
              <a:avLst/>
            </a:prstGeom>
          </p:spPr>
        </p:pic>
        <p:pic>
          <p:nvPicPr>
            <p:cNvPr id="11" name="object 11"/>
            <p:cNvPicPr/>
            <p:nvPr/>
          </p:nvPicPr>
          <p:blipFill>
            <a:blip r:embed="rId7" cstate="print"/>
            <a:stretch>
              <a:fillRect/>
            </a:stretch>
          </p:blipFill>
          <p:spPr>
            <a:xfrm>
              <a:off x="1979676" y="893063"/>
              <a:ext cx="2077212" cy="1642872"/>
            </a:xfrm>
            <a:prstGeom prst="rect">
              <a:avLst/>
            </a:prstGeom>
          </p:spPr>
        </p:pic>
      </p:grpSp>
      <p:sp>
        <p:nvSpPr>
          <p:cNvPr id="12" name="object 12"/>
          <p:cNvSpPr txBox="1"/>
          <p:nvPr/>
        </p:nvSpPr>
        <p:spPr>
          <a:xfrm>
            <a:off x="4106671" y="1331467"/>
            <a:ext cx="1593850" cy="7569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10" normalizeH="0" baseline="0" noProof="0" dirty="0">
                <a:ln>
                  <a:noFill/>
                </a:ln>
                <a:solidFill>
                  <a:srgbClr val="0047B8"/>
                </a:solidFill>
                <a:effectLst/>
                <a:uLnTx/>
                <a:uFillTx/>
                <a:latin typeface="Arial"/>
                <a:cs typeface="Arial"/>
              </a:rPr>
              <a:t>World’s</a:t>
            </a:r>
            <a:r>
              <a:rPr kumimoji="0" sz="1600" b="1" i="0" u="none" strike="noStrike" kern="0" cap="none" spc="-55" normalizeH="0" baseline="0" noProof="0" dirty="0">
                <a:ln>
                  <a:noFill/>
                </a:ln>
                <a:solidFill>
                  <a:srgbClr val="0047B8"/>
                </a:solidFill>
                <a:effectLst/>
                <a:uLnTx/>
                <a:uFillTx/>
                <a:latin typeface="Arial"/>
                <a:cs typeface="Arial"/>
              </a:rPr>
              <a:t> </a:t>
            </a:r>
            <a:r>
              <a:rPr kumimoji="0" sz="1600" b="1" i="0" u="none" strike="noStrike" kern="0" cap="none" spc="-25" normalizeH="0" baseline="0" noProof="0" dirty="0">
                <a:ln>
                  <a:noFill/>
                </a:ln>
                <a:solidFill>
                  <a:srgbClr val="0047B8"/>
                </a:solidFill>
                <a:effectLst/>
                <a:uLnTx/>
                <a:uFillTx/>
                <a:latin typeface="Arial"/>
                <a:cs typeface="Arial"/>
              </a:rPr>
              <a:t>#1 </a:t>
            </a:r>
            <a:r>
              <a:rPr kumimoji="0" sz="1600" b="0" i="0" u="none" strike="noStrike" kern="0" cap="none" spc="0" normalizeH="0" baseline="0" noProof="0" dirty="0">
                <a:ln>
                  <a:noFill/>
                </a:ln>
                <a:solidFill>
                  <a:srgbClr val="0047B8"/>
                </a:solidFill>
                <a:effectLst/>
                <a:uLnTx/>
                <a:uFillTx/>
                <a:latin typeface="Arial"/>
                <a:cs typeface="Arial"/>
              </a:rPr>
              <a:t>generator</a:t>
            </a:r>
            <a:r>
              <a:rPr kumimoji="0" sz="1600" b="0" i="0" u="none" strike="noStrike" kern="0" cap="none" spc="-5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of</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20" normalizeH="0" baseline="0" noProof="0" dirty="0">
                <a:ln>
                  <a:noFill/>
                </a:ln>
                <a:solidFill>
                  <a:srgbClr val="0047B8"/>
                </a:solidFill>
                <a:effectLst/>
                <a:uLnTx/>
                <a:uFillTx/>
                <a:latin typeface="Arial"/>
                <a:cs typeface="Arial"/>
              </a:rPr>
              <a:t>wind </a:t>
            </a:r>
            <a:r>
              <a:rPr kumimoji="0" sz="1600" b="0" i="0" u="none" strike="noStrike" kern="0" cap="none" spc="0" normalizeH="0" baseline="0" noProof="0" dirty="0">
                <a:ln>
                  <a:noFill/>
                </a:ln>
                <a:solidFill>
                  <a:srgbClr val="0047B8"/>
                </a:solidFill>
                <a:effectLst/>
                <a:uLnTx/>
                <a:uFillTx/>
                <a:latin typeface="Arial"/>
                <a:cs typeface="Arial"/>
              </a:rPr>
              <a:t>and</a:t>
            </a:r>
            <a:r>
              <a:rPr kumimoji="0" sz="1600" b="0" i="0" u="none" strike="noStrike" kern="0" cap="none" spc="-4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solar</a:t>
            </a:r>
            <a:r>
              <a:rPr kumimoji="0" sz="1600" b="0" i="0" u="none" strike="noStrike" kern="0" cap="none" spc="-4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energy</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13" name="object 13"/>
          <p:cNvGrpSpPr/>
          <p:nvPr/>
        </p:nvGrpSpPr>
        <p:grpSpPr>
          <a:xfrm>
            <a:off x="1979676" y="2820923"/>
            <a:ext cx="2993390" cy="1663064"/>
            <a:chOff x="1979676" y="2820923"/>
            <a:chExt cx="2993390" cy="1663064"/>
          </a:xfrm>
        </p:grpSpPr>
        <p:pic>
          <p:nvPicPr>
            <p:cNvPr id="14" name="object 14"/>
            <p:cNvPicPr/>
            <p:nvPr/>
          </p:nvPicPr>
          <p:blipFill>
            <a:blip r:embed="rId8" cstate="print"/>
            <a:stretch>
              <a:fillRect/>
            </a:stretch>
          </p:blipFill>
          <p:spPr>
            <a:xfrm>
              <a:off x="2945892" y="2829813"/>
              <a:ext cx="2026920" cy="12700"/>
            </a:xfrm>
            <a:prstGeom prst="rect">
              <a:avLst/>
            </a:prstGeom>
          </p:spPr>
        </p:pic>
        <p:pic>
          <p:nvPicPr>
            <p:cNvPr id="15" name="object 15"/>
            <p:cNvPicPr/>
            <p:nvPr/>
          </p:nvPicPr>
          <p:blipFill>
            <a:blip r:embed="rId9" cstate="print"/>
            <a:stretch>
              <a:fillRect/>
            </a:stretch>
          </p:blipFill>
          <p:spPr>
            <a:xfrm>
              <a:off x="2461260" y="4448301"/>
              <a:ext cx="2026919" cy="12700"/>
            </a:xfrm>
            <a:prstGeom prst="rect">
              <a:avLst/>
            </a:prstGeom>
          </p:spPr>
        </p:pic>
        <p:pic>
          <p:nvPicPr>
            <p:cNvPr id="16" name="object 16"/>
            <p:cNvPicPr/>
            <p:nvPr/>
          </p:nvPicPr>
          <p:blipFill>
            <a:blip r:embed="rId10" cstate="print"/>
            <a:stretch>
              <a:fillRect/>
            </a:stretch>
          </p:blipFill>
          <p:spPr>
            <a:xfrm>
              <a:off x="1979676" y="2820923"/>
              <a:ext cx="2026920" cy="1662683"/>
            </a:xfrm>
            <a:prstGeom prst="rect">
              <a:avLst/>
            </a:prstGeom>
          </p:spPr>
        </p:pic>
      </p:grpSp>
      <p:sp>
        <p:nvSpPr>
          <p:cNvPr id="17" name="object 17"/>
          <p:cNvSpPr txBox="1"/>
          <p:nvPr/>
        </p:nvSpPr>
        <p:spPr>
          <a:xfrm>
            <a:off x="4038091" y="3112388"/>
            <a:ext cx="1864995" cy="10007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0047B8"/>
                </a:solidFill>
                <a:effectLst/>
                <a:uLnTx/>
                <a:uFillTx/>
                <a:latin typeface="Arial"/>
                <a:cs typeface="Arial"/>
              </a:rPr>
              <a:t>~</a:t>
            </a:r>
            <a:r>
              <a:rPr kumimoji="0" sz="1600" b="1" i="0" u="none" strike="noStrike" kern="0" cap="none" spc="-10" normalizeH="0" baseline="0" noProof="0" dirty="0">
                <a:ln>
                  <a:noFill/>
                </a:ln>
                <a:solidFill>
                  <a:srgbClr val="0047B8"/>
                </a:solidFill>
                <a:effectLst/>
                <a:uLnTx/>
                <a:uFillTx/>
                <a:latin typeface="Arial"/>
                <a:cs typeface="Arial"/>
              </a:rPr>
              <a:t> </a:t>
            </a:r>
            <a:r>
              <a:rPr kumimoji="0" sz="1600" b="1" i="0" u="none" strike="noStrike" kern="0" cap="none" spc="0" normalizeH="0" baseline="0" noProof="0" dirty="0">
                <a:ln>
                  <a:noFill/>
                </a:ln>
                <a:solidFill>
                  <a:srgbClr val="0047B8"/>
                </a:solidFill>
                <a:effectLst/>
                <a:uLnTx/>
                <a:uFillTx/>
                <a:latin typeface="Arial"/>
                <a:cs typeface="Arial"/>
              </a:rPr>
              <a:t>100</a:t>
            </a:r>
            <a:r>
              <a:rPr kumimoji="0" sz="1600" b="1" i="0" u="none" strike="noStrike" kern="0" cap="none" spc="-45" normalizeH="0" baseline="0" noProof="0" dirty="0">
                <a:ln>
                  <a:noFill/>
                </a:ln>
                <a:solidFill>
                  <a:srgbClr val="0047B8"/>
                </a:solidFill>
                <a:effectLst/>
                <a:uLnTx/>
                <a:uFillTx/>
                <a:latin typeface="Arial"/>
                <a:cs typeface="Arial"/>
              </a:rPr>
              <a:t> </a:t>
            </a:r>
            <a:r>
              <a:rPr kumimoji="0" sz="1600" b="1" i="0" u="none" strike="noStrike" kern="0" cap="none" spc="-10" normalizeH="0" baseline="0" noProof="0" dirty="0">
                <a:ln>
                  <a:noFill/>
                </a:ln>
                <a:solidFill>
                  <a:srgbClr val="0047B8"/>
                </a:solidFill>
                <a:effectLst/>
                <a:uLnTx/>
                <a:uFillTx/>
                <a:latin typeface="Arial"/>
                <a:cs typeface="Arial"/>
              </a:rPr>
              <a:t>Years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of</a:t>
            </a:r>
            <a:r>
              <a:rPr kumimoji="0" sz="1600" b="0" i="0" u="none" strike="noStrike" kern="0" cap="none" spc="-1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experience delivering</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power</a:t>
            </a:r>
            <a:r>
              <a:rPr kumimoji="0" sz="1600" b="0" i="0" u="none" strike="noStrike" kern="0" cap="none" spc="-25" normalizeH="0" baseline="0" noProof="0" dirty="0">
                <a:ln>
                  <a:noFill/>
                </a:ln>
                <a:solidFill>
                  <a:srgbClr val="0047B8"/>
                </a:solidFill>
                <a:effectLst/>
                <a:uLnTx/>
                <a:uFillTx/>
                <a:latin typeface="Arial"/>
                <a:cs typeface="Arial"/>
              </a:rPr>
              <a:t> </a:t>
            </a:r>
            <a:r>
              <a:rPr kumimoji="0" sz="1600" b="0" i="0" u="none" strike="noStrike" kern="0" cap="none" spc="-35" normalizeH="0" baseline="0" noProof="0" dirty="0">
                <a:ln>
                  <a:noFill/>
                </a:ln>
                <a:solidFill>
                  <a:srgbClr val="0047B8"/>
                </a:solidFill>
                <a:effectLst/>
                <a:uLnTx/>
                <a:uFillTx/>
                <a:latin typeface="Arial"/>
                <a:cs typeface="Arial"/>
              </a:rPr>
              <a:t>to </a:t>
            </a:r>
            <a:r>
              <a:rPr kumimoji="0" sz="1600" b="0" i="0" u="none" strike="noStrike" kern="0" cap="none" spc="0" normalizeH="0" baseline="0" noProof="0" dirty="0">
                <a:ln>
                  <a:noFill/>
                </a:ln>
                <a:solidFill>
                  <a:srgbClr val="0047B8"/>
                </a:solidFill>
                <a:effectLst/>
                <a:uLnTx/>
                <a:uFillTx/>
                <a:latin typeface="Arial"/>
                <a:cs typeface="Arial"/>
              </a:rPr>
              <a:t>coastal</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communities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18" name="object 18"/>
          <p:cNvGrpSpPr/>
          <p:nvPr/>
        </p:nvGrpSpPr>
        <p:grpSpPr>
          <a:xfrm>
            <a:off x="5935979" y="1731010"/>
            <a:ext cx="3352800" cy="1644650"/>
            <a:chOff x="5935979" y="1731010"/>
            <a:chExt cx="3352800" cy="1644650"/>
          </a:xfrm>
        </p:grpSpPr>
        <p:pic>
          <p:nvPicPr>
            <p:cNvPr id="19" name="object 19"/>
            <p:cNvPicPr/>
            <p:nvPr/>
          </p:nvPicPr>
          <p:blipFill>
            <a:blip r:embed="rId11" cstate="print"/>
            <a:stretch>
              <a:fillRect/>
            </a:stretch>
          </p:blipFill>
          <p:spPr>
            <a:xfrm>
              <a:off x="5935979" y="1732788"/>
              <a:ext cx="2215896" cy="1642872"/>
            </a:xfrm>
            <a:prstGeom prst="rect">
              <a:avLst/>
            </a:prstGeom>
          </p:spPr>
        </p:pic>
        <p:pic>
          <p:nvPicPr>
            <p:cNvPr id="20" name="object 20"/>
            <p:cNvPicPr/>
            <p:nvPr/>
          </p:nvPicPr>
          <p:blipFill>
            <a:blip r:embed="rId12" cstate="print"/>
            <a:stretch>
              <a:fillRect/>
            </a:stretch>
          </p:blipFill>
          <p:spPr>
            <a:xfrm>
              <a:off x="7261859" y="1731010"/>
              <a:ext cx="2026920" cy="12700"/>
            </a:xfrm>
            <a:prstGeom prst="rect">
              <a:avLst/>
            </a:prstGeom>
          </p:spPr>
        </p:pic>
        <p:pic>
          <p:nvPicPr>
            <p:cNvPr id="21" name="object 21"/>
            <p:cNvPicPr/>
            <p:nvPr/>
          </p:nvPicPr>
          <p:blipFill>
            <a:blip r:embed="rId8" cstate="print"/>
            <a:stretch>
              <a:fillRect/>
            </a:stretch>
          </p:blipFill>
          <p:spPr>
            <a:xfrm>
              <a:off x="6755891" y="3354070"/>
              <a:ext cx="2026919" cy="12700"/>
            </a:xfrm>
            <a:prstGeom prst="rect">
              <a:avLst/>
            </a:prstGeom>
          </p:spPr>
        </p:pic>
      </p:grpSp>
      <p:sp>
        <p:nvSpPr>
          <p:cNvPr id="22" name="object 22"/>
          <p:cNvSpPr txBox="1"/>
          <p:nvPr/>
        </p:nvSpPr>
        <p:spPr>
          <a:xfrm>
            <a:off x="8155558" y="2165095"/>
            <a:ext cx="1983739" cy="756920"/>
          </a:xfrm>
          <a:prstGeom prst="rect">
            <a:avLst/>
          </a:prstGeom>
        </p:spPr>
        <p:txBody>
          <a:bodyPr vert="horz" wrap="square" lIns="0" tIns="12065" rIns="0" bIns="0" rtlCol="0">
            <a:spAutoFit/>
          </a:bodyPr>
          <a:lstStyle/>
          <a:p>
            <a:pPr marL="381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0047B8"/>
                </a:solidFill>
                <a:effectLst/>
                <a:uLnTx/>
                <a:uFillTx/>
                <a:latin typeface="Arial"/>
                <a:cs typeface="Arial"/>
              </a:rPr>
              <a:t>5</a:t>
            </a:r>
            <a:r>
              <a:rPr kumimoji="0" sz="1575" b="1" i="0" u="none" strike="noStrike" kern="0" cap="none" spc="0" normalizeH="0" baseline="26455" noProof="0" dirty="0">
                <a:ln>
                  <a:noFill/>
                </a:ln>
                <a:solidFill>
                  <a:srgbClr val="0047B8"/>
                </a:solidFill>
                <a:effectLst/>
                <a:uLnTx/>
                <a:uFillTx/>
                <a:latin typeface="Arial"/>
                <a:cs typeface="Arial"/>
              </a:rPr>
              <a:t>th</a:t>
            </a:r>
            <a:r>
              <a:rPr kumimoji="0" sz="1575" b="1" i="0" u="none" strike="noStrike" kern="0" cap="none" spc="217" normalizeH="0" baseline="26455" noProof="0" dirty="0">
                <a:ln>
                  <a:noFill/>
                </a:ln>
                <a:solidFill>
                  <a:srgbClr val="0047B8"/>
                </a:solidFill>
                <a:effectLst/>
                <a:uLnTx/>
                <a:uFillTx/>
                <a:latin typeface="Arial"/>
                <a:cs typeface="Arial"/>
              </a:rPr>
              <a:t> </a:t>
            </a:r>
            <a:r>
              <a:rPr kumimoji="0" sz="1600" b="1" i="0" u="none" strike="noStrike" kern="0" cap="none" spc="-10" normalizeH="0" baseline="0" noProof="0" dirty="0">
                <a:ln>
                  <a:noFill/>
                </a:ln>
                <a:solidFill>
                  <a:srgbClr val="0047B8"/>
                </a:solidFill>
                <a:effectLst/>
                <a:uLnTx/>
                <a:uFillTx/>
                <a:latin typeface="Arial"/>
                <a:cs typeface="Arial"/>
              </a:rPr>
              <a:t>largest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38100" marR="3048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capital</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investor</a:t>
            </a:r>
            <a:r>
              <a:rPr kumimoji="0" sz="1600" b="0" i="0" u="none" strike="noStrike" kern="0" cap="none" spc="-5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in</a:t>
            </a:r>
            <a:r>
              <a:rPr kumimoji="0" sz="1600" b="0" i="0" u="none" strike="noStrike" kern="0" cap="none" spc="-50" normalizeH="0" baseline="0" noProof="0" dirty="0">
                <a:ln>
                  <a:noFill/>
                </a:ln>
                <a:solidFill>
                  <a:srgbClr val="0047B8"/>
                </a:solidFill>
                <a:effectLst/>
                <a:uLnTx/>
                <a:uFillTx/>
                <a:latin typeface="Arial"/>
                <a:cs typeface="Arial"/>
              </a:rPr>
              <a:t> </a:t>
            </a:r>
            <a:r>
              <a:rPr kumimoji="0" sz="1600" b="0" i="0" u="none" strike="noStrike" kern="0" cap="none" spc="-25" normalizeH="0" baseline="0" noProof="0" dirty="0">
                <a:ln>
                  <a:noFill/>
                </a:ln>
                <a:solidFill>
                  <a:srgbClr val="0047B8"/>
                </a:solidFill>
                <a:effectLst/>
                <a:uLnTx/>
                <a:uFillTx/>
                <a:latin typeface="Arial"/>
                <a:cs typeface="Arial"/>
              </a:rPr>
              <a:t>the </a:t>
            </a:r>
            <a:r>
              <a:rPr kumimoji="0" sz="1600" b="0" i="0" u="none" strike="noStrike" kern="0" cap="none" spc="0" normalizeH="0" baseline="0" noProof="0" dirty="0">
                <a:ln>
                  <a:noFill/>
                </a:ln>
                <a:solidFill>
                  <a:srgbClr val="0047B8"/>
                </a:solidFill>
                <a:effectLst/>
                <a:uLnTx/>
                <a:uFillTx/>
                <a:latin typeface="Arial"/>
                <a:cs typeface="Arial"/>
              </a:rPr>
              <a:t>United</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States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23" name="object 23"/>
          <p:cNvGrpSpPr/>
          <p:nvPr/>
        </p:nvGrpSpPr>
        <p:grpSpPr>
          <a:xfrm>
            <a:off x="5931408" y="3918203"/>
            <a:ext cx="3155315" cy="1663064"/>
            <a:chOff x="5931408" y="3918203"/>
            <a:chExt cx="3155315" cy="1663064"/>
          </a:xfrm>
        </p:grpSpPr>
        <p:pic>
          <p:nvPicPr>
            <p:cNvPr id="24" name="object 24"/>
            <p:cNvPicPr/>
            <p:nvPr/>
          </p:nvPicPr>
          <p:blipFill>
            <a:blip r:embed="rId13" cstate="print"/>
            <a:stretch>
              <a:fillRect/>
            </a:stretch>
          </p:blipFill>
          <p:spPr>
            <a:xfrm>
              <a:off x="6652260" y="3924299"/>
              <a:ext cx="2434316" cy="1656588"/>
            </a:xfrm>
            <a:prstGeom prst="rect">
              <a:avLst/>
            </a:prstGeom>
          </p:spPr>
        </p:pic>
        <p:pic>
          <p:nvPicPr>
            <p:cNvPr id="25" name="object 25"/>
            <p:cNvPicPr/>
            <p:nvPr/>
          </p:nvPicPr>
          <p:blipFill>
            <a:blip r:embed="rId14" cstate="print"/>
            <a:stretch>
              <a:fillRect/>
            </a:stretch>
          </p:blipFill>
          <p:spPr>
            <a:xfrm>
              <a:off x="5931408" y="3918203"/>
              <a:ext cx="2252471" cy="1656588"/>
            </a:xfrm>
            <a:prstGeom prst="rect">
              <a:avLst/>
            </a:prstGeom>
          </p:spPr>
        </p:pic>
      </p:grpSp>
      <p:sp>
        <p:nvSpPr>
          <p:cNvPr id="26" name="object 26"/>
          <p:cNvSpPr txBox="1"/>
          <p:nvPr/>
        </p:nvSpPr>
        <p:spPr>
          <a:xfrm>
            <a:off x="8263890" y="4341622"/>
            <a:ext cx="1920875" cy="7569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0047B8"/>
                </a:solidFill>
                <a:effectLst/>
                <a:uLnTx/>
                <a:uFillTx/>
                <a:latin typeface="Arial"/>
                <a:cs typeface="Arial"/>
              </a:rPr>
              <a:t>+</a:t>
            </a:r>
            <a:r>
              <a:rPr kumimoji="0" sz="1600" b="1" i="0" u="none" strike="noStrike" kern="0" cap="none" spc="-20" normalizeH="0" baseline="0" noProof="0" dirty="0">
                <a:ln>
                  <a:noFill/>
                </a:ln>
                <a:solidFill>
                  <a:srgbClr val="0047B8"/>
                </a:solidFill>
                <a:effectLst/>
                <a:uLnTx/>
                <a:uFillTx/>
                <a:latin typeface="Arial"/>
                <a:cs typeface="Arial"/>
              </a:rPr>
              <a:t> </a:t>
            </a:r>
            <a:r>
              <a:rPr kumimoji="0" sz="1600" b="1" i="0" u="none" strike="noStrike" kern="0" cap="none" spc="0" normalizeH="0" baseline="0" noProof="0" dirty="0">
                <a:ln>
                  <a:noFill/>
                </a:ln>
                <a:solidFill>
                  <a:srgbClr val="0047B8"/>
                </a:solidFill>
                <a:effectLst/>
                <a:uLnTx/>
                <a:uFillTx/>
                <a:latin typeface="Arial"/>
                <a:cs typeface="Arial"/>
              </a:rPr>
              <a:t>14,700</a:t>
            </a:r>
            <a:r>
              <a:rPr kumimoji="0" sz="1600" b="1" i="0" u="none" strike="noStrike" kern="0" cap="none" spc="-35" normalizeH="0" baseline="0" noProof="0" dirty="0">
                <a:ln>
                  <a:noFill/>
                </a:ln>
                <a:solidFill>
                  <a:srgbClr val="0047B8"/>
                </a:solidFill>
                <a:effectLst/>
                <a:uLnTx/>
                <a:uFillTx/>
                <a:latin typeface="Arial"/>
                <a:cs typeface="Arial"/>
              </a:rPr>
              <a:t> </a:t>
            </a:r>
            <a:r>
              <a:rPr kumimoji="0" sz="1600" b="1" i="0" u="none" strike="noStrike" kern="0" cap="none" spc="-10" normalizeH="0" baseline="0" noProof="0" dirty="0">
                <a:ln>
                  <a:noFill/>
                </a:ln>
                <a:solidFill>
                  <a:srgbClr val="0047B8"/>
                </a:solidFill>
                <a:effectLst/>
                <a:uLnTx/>
                <a:uFillTx/>
                <a:latin typeface="Arial"/>
                <a:cs typeface="Arial"/>
              </a:rPr>
              <a:t>employees </a:t>
            </a:r>
            <a:r>
              <a:rPr kumimoji="0" sz="1600" b="0" i="0" u="none" strike="noStrike" kern="0" cap="none" spc="0" normalizeH="0" baseline="0" noProof="0" dirty="0">
                <a:ln>
                  <a:noFill/>
                </a:ln>
                <a:solidFill>
                  <a:srgbClr val="0047B8"/>
                </a:solidFill>
                <a:effectLst/>
                <a:uLnTx/>
                <a:uFillTx/>
                <a:latin typeface="Arial"/>
                <a:cs typeface="Arial"/>
              </a:rPr>
              <a:t>and</a:t>
            </a:r>
            <a:r>
              <a:rPr kumimoji="0" sz="1600" b="0" i="0" u="none" strike="noStrike" kern="0" cap="none" spc="-4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$4.3</a:t>
            </a:r>
            <a:r>
              <a:rPr kumimoji="0" sz="1600" b="0" i="0" u="none" strike="noStrike" kern="0" cap="none" spc="-2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billion</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25" normalizeH="0" baseline="0" noProof="0" dirty="0">
                <a:ln>
                  <a:noFill/>
                </a:ln>
                <a:solidFill>
                  <a:srgbClr val="0047B8"/>
                </a:solidFill>
                <a:effectLst/>
                <a:uLnTx/>
                <a:uFillTx/>
                <a:latin typeface="Arial"/>
                <a:cs typeface="Arial"/>
              </a:rPr>
              <a:t>in </a:t>
            </a:r>
            <a:r>
              <a:rPr kumimoji="0" sz="1600" b="0" i="0" u="none" strike="noStrike" kern="0" cap="none" spc="0" normalizeH="0" baseline="0" noProof="0" dirty="0">
                <a:ln>
                  <a:noFill/>
                </a:ln>
                <a:solidFill>
                  <a:srgbClr val="0047B8"/>
                </a:solidFill>
                <a:effectLst/>
                <a:uLnTx/>
                <a:uFillTx/>
                <a:latin typeface="Arial"/>
                <a:cs typeface="Arial"/>
              </a:rPr>
              <a:t>annual</a:t>
            </a:r>
            <a:r>
              <a:rPr kumimoji="0" sz="1600" b="0" i="0" u="none" strike="noStrike" kern="0" cap="none" spc="-8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payroll</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32</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28" name="object 28"/>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86648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19359" y="6173058"/>
            <a:ext cx="1641028" cy="582956"/>
          </a:xfrm>
          <a:prstGeom prst="rect">
            <a:avLst/>
          </a:prstGeom>
        </p:spPr>
      </p:pic>
      <p:sp>
        <p:nvSpPr>
          <p:cNvPr id="3" name="object 3"/>
          <p:cNvSpPr/>
          <p:nvPr/>
        </p:nvSpPr>
        <p:spPr>
          <a:xfrm>
            <a:off x="0" y="18288"/>
            <a:ext cx="12189460" cy="5943600"/>
          </a:xfrm>
          <a:custGeom>
            <a:avLst/>
            <a:gdLst/>
            <a:ahLst/>
            <a:cxnLst/>
            <a:rect l="l" t="t" r="r" b="b"/>
            <a:pathLst>
              <a:path w="12189460" h="5943600">
                <a:moveTo>
                  <a:pt x="12188952" y="0"/>
                </a:moveTo>
                <a:lnTo>
                  <a:pt x="0" y="0"/>
                </a:lnTo>
                <a:lnTo>
                  <a:pt x="0" y="5943599"/>
                </a:lnTo>
                <a:lnTo>
                  <a:pt x="12188952" y="5943599"/>
                </a:lnTo>
                <a:lnTo>
                  <a:pt x="12188952"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 name="object 4"/>
          <p:cNvSpPr txBox="1">
            <a:spLocks noGrp="1"/>
          </p:cNvSpPr>
          <p:nvPr>
            <p:ph type="title"/>
          </p:nvPr>
        </p:nvSpPr>
        <p:spPr>
          <a:xfrm>
            <a:off x="1038250" y="1750775"/>
            <a:ext cx="10421620" cy="2219960"/>
          </a:xfrm>
          <a:prstGeom prst="rect">
            <a:avLst/>
          </a:prstGeom>
        </p:spPr>
        <p:txBody>
          <a:bodyPr vert="horz" wrap="square" lIns="0" tIns="12065" rIns="0" bIns="0" rtlCol="0">
            <a:spAutoFit/>
          </a:bodyPr>
          <a:lstStyle/>
          <a:p>
            <a:pPr marL="12065" marR="5080" indent="-1905" algn="ctr">
              <a:lnSpc>
                <a:spcPct val="150000"/>
              </a:lnSpc>
              <a:spcBef>
                <a:spcPts val="95"/>
              </a:spcBef>
            </a:pPr>
            <a:r>
              <a:rPr dirty="0"/>
              <a:t>NextEra’s</a:t>
            </a:r>
            <a:r>
              <a:rPr spc="-100" dirty="0"/>
              <a:t> </a:t>
            </a:r>
            <a:r>
              <a:rPr dirty="0"/>
              <a:t>dedication</a:t>
            </a:r>
            <a:r>
              <a:rPr spc="-110" dirty="0"/>
              <a:t> </a:t>
            </a:r>
            <a:r>
              <a:rPr dirty="0"/>
              <a:t>to</a:t>
            </a:r>
            <a:r>
              <a:rPr spc="-80" dirty="0"/>
              <a:t> </a:t>
            </a:r>
            <a:r>
              <a:rPr dirty="0"/>
              <a:t>environmental</a:t>
            </a:r>
            <a:r>
              <a:rPr spc="-100" dirty="0"/>
              <a:t> </a:t>
            </a:r>
            <a:r>
              <a:rPr spc="-10" dirty="0"/>
              <a:t>stewardship </a:t>
            </a:r>
            <a:r>
              <a:rPr dirty="0"/>
              <a:t>stems</a:t>
            </a:r>
            <a:r>
              <a:rPr spc="-50" dirty="0"/>
              <a:t> </a:t>
            </a:r>
            <a:r>
              <a:rPr dirty="0"/>
              <a:t>from</a:t>
            </a:r>
            <a:r>
              <a:rPr spc="-55" dirty="0"/>
              <a:t> </a:t>
            </a:r>
            <a:r>
              <a:rPr dirty="0"/>
              <a:t>our</a:t>
            </a:r>
            <a:r>
              <a:rPr spc="-20" dirty="0"/>
              <a:t> </a:t>
            </a:r>
            <a:r>
              <a:rPr dirty="0"/>
              <a:t>operational</a:t>
            </a:r>
            <a:r>
              <a:rPr spc="-65" dirty="0"/>
              <a:t> </a:t>
            </a:r>
            <a:r>
              <a:rPr dirty="0"/>
              <a:t>history</a:t>
            </a:r>
            <a:r>
              <a:rPr spc="-55" dirty="0"/>
              <a:t> </a:t>
            </a:r>
            <a:r>
              <a:rPr dirty="0"/>
              <a:t>nationwide</a:t>
            </a:r>
            <a:r>
              <a:rPr spc="-75" dirty="0"/>
              <a:t> </a:t>
            </a:r>
            <a:r>
              <a:rPr dirty="0"/>
              <a:t>as</a:t>
            </a:r>
            <a:r>
              <a:rPr spc="-35" dirty="0"/>
              <a:t> </a:t>
            </a:r>
            <a:r>
              <a:rPr spc="-20" dirty="0"/>
              <a:t>well </a:t>
            </a:r>
            <a:r>
              <a:rPr dirty="0"/>
              <a:t>as</a:t>
            </a:r>
            <a:r>
              <a:rPr spc="-45" dirty="0"/>
              <a:t> </a:t>
            </a:r>
            <a:r>
              <a:rPr dirty="0"/>
              <a:t>in</a:t>
            </a:r>
            <a:r>
              <a:rPr spc="-40" dirty="0"/>
              <a:t> </a:t>
            </a:r>
            <a:r>
              <a:rPr dirty="0"/>
              <a:t>sensitive</a:t>
            </a:r>
            <a:r>
              <a:rPr spc="-50" dirty="0"/>
              <a:t> </a:t>
            </a:r>
            <a:r>
              <a:rPr dirty="0"/>
              <a:t>coastal</a:t>
            </a:r>
            <a:r>
              <a:rPr spc="-50" dirty="0"/>
              <a:t> </a:t>
            </a:r>
            <a:r>
              <a:rPr spc="-10" dirty="0"/>
              <a:t>ecosystems</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33</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6" name="object 6"/>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822574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
            <a:ext cx="12188951" cy="6857994"/>
          </a:xfrm>
          <a:prstGeom prst="rect">
            <a:avLst/>
          </a:prstGeom>
        </p:spPr>
      </p:pic>
      <p:sp>
        <p:nvSpPr>
          <p:cNvPr id="3" name="object 3"/>
          <p:cNvSpPr txBox="1">
            <a:spLocks noGrp="1"/>
          </p:cNvSpPr>
          <p:nvPr>
            <p:ph type="title"/>
          </p:nvPr>
        </p:nvSpPr>
        <p:spPr>
          <a:xfrm>
            <a:off x="1175105" y="199390"/>
            <a:ext cx="9787255" cy="628650"/>
          </a:xfrm>
          <a:prstGeom prst="rect">
            <a:avLst/>
          </a:prstGeom>
        </p:spPr>
        <p:txBody>
          <a:bodyPr vert="horz" wrap="square" lIns="0" tIns="79375" rIns="0" bIns="0" rtlCol="0">
            <a:spAutoFit/>
          </a:bodyPr>
          <a:lstStyle/>
          <a:p>
            <a:pPr marL="12700" marR="5080">
              <a:lnSpc>
                <a:spcPct val="80000"/>
              </a:lnSpc>
              <a:spcBef>
                <a:spcPts val="625"/>
              </a:spcBef>
            </a:pPr>
            <a:r>
              <a:rPr sz="2200" dirty="0">
                <a:solidFill>
                  <a:srgbClr val="800000"/>
                </a:solidFill>
              </a:rPr>
              <a:t>NextEra</a:t>
            </a:r>
            <a:r>
              <a:rPr sz="2200" spc="-60" dirty="0">
                <a:solidFill>
                  <a:srgbClr val="800000"/>
                </a:solidFill>
              </a:rPr>
              <a:t> </a:t>
            </a:r>
            <a:r>
              <a:rPr sz="2200" dirty="0">
                <a:solidFill>
                  <a:srgbClr val="800000"/>
                </a:solidFill>
              </a:rPr>
              <a:t>has</a:t>
            </a:r>
            <a:r>
              <a:rPr sz="2200" spc="-65" dirty="0">
                <a:solidFill>
                  <a:srgbClr val="800000"/>
                </a:solidFill>
              </a:rPr>
              <a:t> </a:t>
            </a:r>
            <a:r>
              <a:rPr sz="2200" dirty="0">
                <a:solidFill>
                  <a:srgbClr val="800000"/>
                </a:solidFill>
              </a:rPr>
              <a:t>done</a:t>
            </a:r>
            <a:r>
              <a:rPr sz="2200" spc="-50" dirty="0">
                <a:solidFill>
                  <a:srgbClr val="800000"/>
                </a:solidFill>
              </a:rPr>
              <a:t> </a:t>
            </a:r>
            <a:r>
              <a:rPr sz="2200" dirty="0">
                <a:solidFill>
                  <a:srgbClr val="800000"/>
                </a:solidFill>
              </a:rPr>
              <a:t>environmental</a:t>
            </a:r>
            <a:r>
              <a:rPr sz="2200" spc="-50" dirty="0">
                <a:solidFill>
                  <a:srgbClr val="800000"/>
                </a:solidFill>
              </a:rPr>
              <a:t> </a:t>
            </a:r>
            <a:r>
              <a:rPr sz="2200" dirty="0">
                <a:solidFill>
                  <a:srgbClr val="800000"/>
                </a:solidFill>
              </a:rPr>
              <a:t>analyses</a:t>
            </a:r>
            <a:r>
              <a:rPr sz="2200" spc="-35" dirty="0">
                <a:solidFill>
                  <a:srgbClr val="800000"/>
                </a:solidFill>
              </a:rPr>
              <a:t> </a:t>
            </a:r>
            <a:r>
              <a:rPr sz="2200" dirty="0">
                <a:solidFill>
                  <a:srgbClr val="800000"/>
                </a:solidFill>
              </a:rPr>
              <a:t>and</a:t>
            </a:r>
            <a:r>
              <a:rPr sz="2200" spc="-50" dirty="0">
                <a:solidFill>
                  <a:srgbClr val="800000"/>
                </a:solidFill>
              </a:rPr>
              <a:t> </a:t>
            </a:r>
            <a:r>
              <a:rPr sz="2200" dirty="0">
                <a:solidFill>
                  <a:srgbClr val="800000"/>
                </a:solidFill>
              </a:rPr>
              <a:t>permitting</a:t>
            </a:r>
            <a:r>
              <a:rPr sz="2200" spc="-45" dirty="0">
                <a:solidFill>
                  <a:srgbClr val="800000"/>
                </a:solidFill>
              </a:rPr>
              <a:t> </a:t>
            </a:r>
            <a:r>
              <a:rPr sz="2200" dirty="0">
                <a:solidFill>
                  <a:srgbClr val="800000"/>
                </a:solidFill>
              </a:rPr>
              <a:t>on</a:t>
            </a:r>
            <a:r>
              <a:rPr sz="2200" spc="-55" dirty="0">
                <a:solidFill>
                  <a:srgbClr val="800000"/>
                </a:solidFill>
              </a:rPr>
              <a:t> </a:t>
            </a:r>
            <a:r>
              <a:rPr sz="2200" dirty="0">
                <a:solidFill>
                  <a:srgbClr val="800000"/>
                </a:solidFill>
              </a:rPr>
              <a:t>a</a:t>
            </a:r>
            <a:r>
              <a:rPr sz="2200" spc="-75" dirty="0">
                <a:solidFill>
                  <a:srgbClr val="800000"/>
                </a:solidFill>
              </a:rPr>
              <a:t> </a:t>
            </a:r>
            <a:r>
              <a:rPr sz="2200" dirty="0">
                <a:solidFill>
                  <a:srgbClr val="800000"/>
                </a:solidFill>
              </a:rPr>
              <a:t>vast</a:t>
            </a:r>
            <a:r>
              <a:rPr sz="2200" spc="-70" dirty="0">
                <a:solidFill>
                  <a:srgbClr val="800000"/>
                </a:solidFill>
              </a:rPr>
              <a:t> </a:t>
            </a:r>
            <a:r>
              <a:rPr sz="2200" spc="-10" dirty="0">
                <a:solidFill>
                  <a:srgbClr val="800000"/>
                </a:solidFill>
              </a:rPr>
              <a:t>range </a:t>
            </a:r>
            <a:r>
              <a:rPr sz="2200" dirty="0">
                <a:solidFill>
                  <a:srgbClr val="800000"/>
                </a:solidFill>
              </a:rPr>
              <a:t>of</a:t>
            </a:r>
            <a:r>
              <a:rPr sz="2200" spc="-65" dirty="0">
                <a:solidFill>
                  <a:srgbClr val="800000"/>
                </a:solidFill>
              </a:rPr>
              <a:t> </a:t>
            </a:r>
            <a:r>
              <a:rPr sz="2200" dirty="0">
                <a:solidFill>
                  <a:srgbClr val="800000"/>
                </a:solidFill>
              </a:rPr>
              <a:t>renewable</a:t>
            </a:r>
            <a:r>
              <a:rPr sz="2200" spc="-75" dirty="0">
                <a:solidFill>
                  <a:srgbClr val="800000"/>
                </a:solidFill>
              </a:rPr>
              <a:t> </a:t>
            </a:r>
            <a:r>
              <a:rPr sz="2200" dirty="0">
                <a:solidFill>
                  <a:srgbClr val="800000"/>
                </a:solidFill>
              </a:rPr>
              <a:t>energy</a:t>
            </a:r>
            <a:r>
              <a:rPr sz="2200" spc="-60" dirty="0">
                <a:solidFill>
                  <a:srgbClr val="800000"/>
                </a:solidFill>
              </a:rPr>
              <a:t> </a:t>
            </a:r>
            <a:r>
              <a:rPr sz="2200" dirty="0">
                <a:solidFill>
                  <a:srgbClr val="800000"/>
                </a:solidFill>
              </a:rPr>
              <a:t>projects</a:t>
            </a:r>
            <a:r>
              <a:rPr sz="2200" spc="-55" dirty="0">
                <a:solidFill>
                  <a:srgbClr val="800000"/>
                </a:solidFill>
              </a:rPr>
              <a:t> </a:t>
            </a:r>
            <a:r>
              <a:rPr sz="2200" dirty="0">
                <a:solidFill>
                  <a:srgbClr val="800000"/>
                </a:solidFill>
              </a:rPr>
              <a:t>throughout</a:t>
            </a:r>
            <a:r>
              <a:rPr sz="2200" spc="-35" dirty="0">
                <a:solidFill>
                  <a:srgbClr val="800000"/>
                </a:solidFill>
              </a:rPr>
              <a:t> </a:t>
            </a:r>
            <a:r>
              <a:rPr sz="2200" dirty="0">
                <a:solidFill>
                  <a:srgbClr val="800000"/>
                </a:solidFill>
              </a:rPr>
              <a:t>the</a:t>
            </a:r>
            <a:r>
              <a:rPr sz="2200" spc="-60" dirty="0">
                <a:solidFill>
                  <a:srgbClr val="800000"/>
                </a:solidFill>
              </a:rPr>
              <a:t> </a:t>
            </a:r>
            <a:r>
              <a:rPr sz="2200" spc="-10" dirty="0">
                <a:solidFill>
                  <a:srgbClr val="800000"/>
                </a:solidFill>
              </a:rPr>
              <a:t>country</a:t>
            </a:r>
            <a:endParaRPr sz="22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34</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6" name="object 6"/>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774903" y="1417446"/>
            <a:ext cx="8996680" cy="4233545"/>
          </a:xfrm>
          <a:prstGeom prst="rect">
            <a:avLst/>
          </a:prstGeom>
        </p:spPr>
        <p:txBody>
          <a:bodyPr vert="horz" wrap="square" lIns="0" tIns="71755" rIns="0" bIns="0" rtlCol="0">
            <a:spAutoFit/>
          </a:bodyPr>
          <a:lstStyle/>
          <a:p>
            <a:pPr marL="355600" marR="353060" lvl="0" indent="-342900" algn="just" defTabSz="914400" eaLnBrk="1" fontAlgn="auto" latinLnBrk="0" hangingPunct="1">
              <a:lnSpc>
                <a:spcPts val="1920"/>
              </a:lnSpc>
              <a:spcBef>
                <a:spcPts val="565"/>
              </a:spcBef>
              <a:spcAft>
                <a:spcPts val="0"/>
              </a:spcAft>
              <a:buClrTx/>
              <a:buSzTx/>
              <a:buFont typeface="Arial"/>
              <a:buChar char="•"/>
              <a:tabLst>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Over</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140</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wind</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projects</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(&gt;</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20,000</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MW)</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permitted;</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includes</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significant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gen-ties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on</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most</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projects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438784" lvl="0" indent="-342900" algn="just" defTabSz="914400" eaLnBrk="1" fontAlgn="auto" latinLnBrk="0" hangingPunct="1">
              <a:lnSpc>
                <a:spcPts val="1920"/>
              </a:lnSpc>
              <a:spcBef>
                <a:spcPts val="960"/>
              </a:spcBef>
              <a:spcAft>
                <a:spcPts val="0"/>
              </a:spcAft>
              <a:buClrTx/>
              <a:buSzTx/>
              <a:buFont typeface="Arial"/>
              <a:buChar char="•"/>
              <a:tabLst>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Over</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200</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DG</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solar</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projects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(&gt;</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500</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MW)</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and</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over</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90</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large</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scale</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solar </a:t>
            </a:r>
            <a:r>
              <a:rPr kumimoji="0" sz="2000" b="1" i="0" u="none" strike="noStrike" kern="0" cap="none" spc="0" normalizeH="0" baseline="0" noProof="0" dirty="0">
                <a:ln>
                  <a:noFill/>
                </a:ln>
                <a:solidFill>
                  <a:srgbClr val="0047B8"/>
                </a:solidFill>
                <a:effectLst/>
                <a:uLnTx/>
                <a:uFillTx/>
                <a:latin typeface="Arial"/>
                <a:cs typeface="Arial"/>
              </a:rPr>
              <a:t>projects</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(&gt;</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4000</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MW)</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permitted;</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includes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moderate</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tie </a:t>
            </a:r>
            <a:r>
              <a:rPr kumimoji="0" sz="2000" b="1" i="0" u="none" strike="noStrike" kern="0" cap="none" spc="-10" normalizeH="0" baseline="0" noProof="0" dirty="0">
                <a:ln>
                  <a:noFill/>
                </a:ln>
                <a:solidFill>
                  <a:srgbClr val="0047B8"/>
                </a:solidFill>
                <a:effectLst/>
                <a:uLnTx/>
                <a:uFillTx/>
                <a:latin typeface="Arial"/>
                <a:cs typeface="Arial"/>
              </a:rPr>
              <a:t>lines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20320" lvl="0" indent="-342900" defTabSz="914400" eaLnBrk="1" fontAlgn="auto" latinLnBrk="0" hangingPunct="1">
              <a:lnSpc>
                <a:spcPct val="80100"/>
              </a:lnSpc>
              <a:spcBef>
                <a:spcPts val="975"/>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Over</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15</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wind/solar/battery</a:t>
            </a:r>
            <a:r>
              <a:rPr kumimoji="0" sz="2000" b="1" i="0" u="none" strike="noStrike" kern="0" cap="none" spc="-7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projects</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and</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corresponding</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70"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tie </a:t>
            </a:r>
            <a:r>
              <a:rPr kumimoji="0" sz="2000" b="1" i="0" u="none" strike="noStrike" kern="0" cap="none" spc="0" normalizeH="0" baseline="0" noProof="0" dirty="0">
                <a:ln>
                  <a:noFill/>
                </a:ln>
                <a:solidFill>
                  <a:srgbClr val="0047B8"/>
                </a:solidFill>
                <a:effectLst/>
                <a:uLnTx/>
                <a:uFillTx/>
                <a:latin typeface="Arial"/>
                <a:cs typeface="Arial"/>
              </a:rPr>
              <a:t>lines</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permitted</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and</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constructed</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on</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federal</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land</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(Bureau</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of</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20" normalizeH="0" baseline="0" noProof="0" dirty="0">
                <a:ln>
                  <a:noFill/>
                </a:ln>
                <a:solidFill>
                  <a:srgbClr val="0047B8"/>
                </a:solidFill>
                <a:effectLst/>
                <a:uLnTx/>
                <a:uFillTx/>
                <a:latin typeface="Arial"/>
                <a:cs typeface="Arial"/>
              </a:rPr>
              <a:t>Land </a:t>
            </a:r>
            <a:r>
              <a:rPr kumimoji="0" sz="2000" b="1" i="0" u="none" strike="noStrike" kern="0" cap="none" spc="0" normalizeH="0" baseline="0" noProof="0" dirty="0">
                <a:ln>
                  <a:noFill/>
                </a:ln>
                <a:solidFill>
                  <a:srgbClr val="0047B8"/>
                </a:solidFill>
                <a:effectLst/>
                <a:uLnTx/>
                <a:uFillTx/>
                <a:latin typeface="Arial"/>
                <a:cs typeface="Arial"/>
              </a:rPr>
              <a:t>Management)</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requiring</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NEPA</a:t>
            </a:r>
            <a:r>
              <a:rPr kumimoji="0" sz="2000" b="1" i="0" u="none" strike="noStrike" kern="0" cap="none" spc="-10" normalizeH="0" baseline="0" noProof="0" dirty="0">
                <a:ln>
                  <a:noFill/>
                </a:ln>
                <a:solidFill>
                  <a:srgbClr val="0047B8"/>
                </a:solidFill>
                <a:effectLst/>
                <a:uLnTx/>
                <a:uFillTx/>
                <a:latin typeface="Arial"/>
                <a:cs typeface="Arial"/>
              </a:rPr>
              <a:t> analyses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5080" lvl="0" indent="-342900" defTabSz="914400" eaLnBrk="1" fontAlgn="auto" latinLnBrk="0" hangingPunct="1">
              <a:lnSpc>
                <a:spcPct val="80000"/>
              </a:lnSpc>
              <a:spcBef>
                <a:spcPts val="960"/>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Several</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current</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development</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projects</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NEPA</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with</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other</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federal </a:t>
            </a:r>
            <a:r>
              <a:rPr kumimoji="0" sz="2000" b="1" i="0" u="none" strike="noStrike" kern="0" cap="none" spc="0" normalizeH="0" baseline="0" noProof="0" dirty="0">
                <a:ln>
                  <a:noFill/>
                </a:ln>
                <a:solidFill>
                  <a:srgbClr val="0047B8"/>
                </a:solidFill>
                <a:effectLst/>
                <a:uLnTx/>
                <a:uFillTx/>
                <a:latin typeface="Arial"/>
                <a:cs typeface="Arial"/>
              </a:rPr>
              <a:t>agencies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including</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Bureau</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of</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Indian</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Affairs,</a:t>
            </a:r>
            <a:r>
              <a:rPr kumimoji="0" sz="2000" b="1" i="0" u="none" strike="noStrike" kern="0" cap="none" spc="-6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Bureau</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of</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Reclamation,</a:t>
            </a:r>
            <a:r>
              <a:rPr kumimoji="0" sz="2000" b="1" i="0" u="none" strike="noStrike" kern="0" cap="none" spc="-65"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US </a:t>
            </a:r>
            <a:r>
              <a:rPr kumimoji="0" sz="2000" b="1" i="0" u="none" strike="noStrike" kern="0" cap="none" spc="0" normalizeH="0" baseline="0" noProof="0" dirty="0">
                <a:ln>
                  <a:noFill/>
                </a:ln>
                <a:solidFill>
                  <a:srgbClr val="0047B8"/>
                </a:solidFill>
                <a:effectLst/>
                <a:uLnTx/>
                <a:uFillTx/>
                <a:latin typeface="Arial"/>
                <a:cs typeface="Arial"/>
              </a:rPr>
              <a:t>Forest</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Service,</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US</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Army</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Corps</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of</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Engineers,</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NRCS,</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WAPA,</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TVA</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and </a:t>
            </a:r>
            <a:r>
              <a:rPr kumimoji="0" sz="2000" b="1" i="0" u="none" strike="noStrike" kern="0" cap="none" spc="0" normalizeH="0" baseline="0" noProof="0" dirty="0">
                <a:ln>
                  <a:noFill/>
                </a:ln>
                <a:solidFill>
                  <a:srgbClr val="0047B8"/>
                </a:solidFill>
                <a:effectLst/>
                <a:uLnTx/>
                <a:uFillTx/>
                <a:latin typeface="Arial"/>
                <a:cs typeface="Arial"/>
              </a:rPr>
              <a:t>USDA-</a:t>
            </a:r>
            <a:r>
              <a:rPr kumimoji="0" sz="2000" b="1" i="0" u="none" strike="noStrike" kern="0" cap="none" spc="-25" normalizeH="0" baseline="0" noProof="0" dirty="0">
                <a:ln>
                  <a:noFill/>
                </a:ln>
                <a:solidFill>
                  <a:srgbClr val="0047B8"/>
                </a:solidFill>
                <a:effectLst/>
                <a:uLnTx/>
                <a:uFillTx/>
                <a:latin typeface="Arial"/>
                <a:cs typeface="Arial"/>
              </a:rPr>
              <a:t>RUS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59055" lvl="0" indent="-342900" defTabSz="914400" eaLnBrk="1" fontAlgn="auto" latinLnBrk="0" hangingPunct="1">
              <a:lnSpc>
                <a:spcPct val="80000"/>
              </a:lnSpc>
              <a:spcBef>
                <a:spcPts val="965"/>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Coordinate</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NEPA</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with</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state</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environmental</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processes</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and</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public</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utility </a:t>
            </a:r>
            <a:r>
              <a:rPr kumimoji="0" sz="2000" b="1" i="0" u="none" strike="noStrike" kern="0" cap="none" spc="0" normalizeH="0" baseline="0" noProof="0" dirty="0">
                <a:ln>
                  <a:noFill/>
                </a:ln>
                <a:solidFill>
                  <a:srgbClr val="0047B8"/>
                </a:solidFill>
                <a:effectLst/>
                <a:uLnTx/>
                <a:uFillTx/>
                <a:latin typeface="Arial"/>
                <a:cs typeface="Arial"/>
              </a:rPr>
              <a:t>commission</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siting</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processes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on</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renewable</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projects</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throughout</a:t>
            </a:r>
            <a:r>
              <a:rPr kumimoji="0" sz="2000" b="1" i="0" u="none" strike="noStrike" kern="0" cap="none" spc="-25" normalizeH="0" baseline="0" noProof="0" dirty="0">
                <a:ln>
                  <a:noFill/>
                </a:ln>
                <a:solidFill>
                  <a:srgbClr val="0047B8"/>
                </a:solidFill>
                <a:effectLst/>
                <a:uLnTx/>
                <a:uFillTx/>
                <a:latin typeface="Arial"/>
                <a:cs typeface="Arial"/>
              </a:rPr>
              <a:t> the </a:t>
            </a:r>
            <a:r>
              <a:rPr kumimoji="0" sz="2000" b="1" i="0" u="none" strike="noStrike" kern="0" cap="none" spc="-10" normalizeH="0" baseline="0" noProof="0" dirty="0">
                <a:ln>
                  <a:noFill/>
                </a:ln>
                <a:solidFill>
                  <a:srgbClr val="0047B8"/>
                </a:solidFill>
                <a:effectLst/>
                <a:uLnTx/>
                <a:uFillTx/>
                <a:latin typeface="Arial"/>
                <a:cs typeface="Arial"/>
              </a:rPr>
              <a:t>country</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673448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25968" y="1516380"/>
            <a:ext cx="3451860" cy="1488948"/>
          </a:xfrm>
          <a:prstGeom prst="rect">
            <a:avLst/>
          </a:prstGeom>
        </p:spPr>
      </p:pic>
      <p:sp>
        <p:nvSpPr>
          <p:cNvPr id="3" name="object 3"/>
          <p:cNvSpPr txBox="1"/>
          <p:nvPr/>
        </p:nvSpPr>
        <p:spPr>
          <a:xfrm>
            <a:off x="689863" y="1041908"/>
            <a:ext cx="9942195" cy="5096510"/>
          </a:xfrm>
          <a:prstGeom prst="rect">
            <a:avLst/>
          </a:prstGeom>
        </p:spPr>
        <p:txBody>
          <a:bodyPr vert="horz" wrap="square" lIns="0" tIns="12700" rIns="0" bIns="0" rtlCol="0">
            <a:spAutoFit/>
          </a:bodyPr>
          <a:lstStyle/>
          <a:p>
            <a:pPr marL="875665" marR="0" lvl="0" indent="0" defTabSz="914400" eaLnBrk="1" fontAlgn="auto" latinLnBrk="0" hangingPunct="1">
              <a:lnSpc>
                <a:spcPct val="100000"/>
              </a:lnSpc>
              <a:spcBef>
                <a:spcPts val="100"/>
              </a:spcBef>
              <a:spcAft>
                <a:spcPts val="0"/>
              </a:spcAft>
              <a:buClrTx/>
              <a:buSzTx/>
              <a:buFontTx/>
              <a:buNone/>
              <a:tabLst/>
              <a:defRPr/>
            </a:pPr>
            <a:r>
              <a:rPr kumimoji="0" sz="2400" b="1" i="0" u="sng" strike="noStrike" kern="0" cap="none" spc="-10" normalizeH="0" baseline="0" noProof="0" dirty="0">
                <a:ln>
                  <a:noFill/>
                </a:ln>
                <a:solidFill>
                  <a:srgbClr val="0047B8"/>
                </a:solidFill>
                <a:effectLst/>
                <a:uLnTx/>
                <a:uFill>
                  <a:solidFill>
                    <a:srgbClr val="0047B8"/>
                  </a:solidFill>
                </a:uFill>
                <a:latin typeface="Arial"/>
                <a:cs typeface="Arial"/>
              </a:rPr>
              <a:t>Minimizing</a:t>
            </a:r>
            <a:r>
              <a:rPr kumimoji="0" sz="2400" b="1" i="0" u="sng" strike="noStrike" kern="0" cap="none" spc="-100"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Impacts/Balancing</a:t>
            </a:r>
            <a:r>
              <a:rPr kumimoji="0" sz="2400" b="1" i="0" u="sng" strike="noStrike" kern="0" cap="none" spc="-50"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Area</a:t>
            </a:r>
            <a:r>
              <a:rPr kumimoji="0" sz="2400" b="1" i="0" u="sng" strike="noStrike" kern="0" cap="none" spc="-35"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Uses</a:t>
            </a:r>
            <a:r>
              <a:rPr kumimoji="0" sz="2400" b="1" i="0" u="sng" strike="noStrike" kern="0" cap="none" spc="-25"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with</a:t>
            </a:r>
            <a:r>
              <a:rPr kumimoji="0" sz="2400" b="1" i="0" u="sng" strike="noStrike" kern="0" cap="none" spc="-85"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Proposed</a:t>
            </a:r>
            <a:r>
              <a:rPr kumimoji="0" sz="2400" b="1" i="0" u="sng" strike="noStrike" kern="0" cap="none" spc="-40"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10" normalizeH="0" baseline="0" noProof="0" dirty="0">
                <a:ln>
                  <a:noFill/>
                </a:ln>
                <a:solidFill>
                  <a:srgbClr val="0047B8"/>
                </a:solidFill>
                <a:effectLst/>
                <a:uLnTx/>
                <a:uFill>
                  <a:solidFill>
                    <a:srgbClr val="0047B8"/>
                  </a:solidFill>
                </a:uFill>
                <a:latin typeface="Arial"/>
                <a:cs typeface="Arial"/>
              </a:rPr>
              <a:t>Route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42265" marR="3787140" lvl="0" indent="-342265" algn="r" defTabSz="914400" eaLnBrk="1" fontAlgn="auto" latinLnBrk="0" hangingPunct="1">
              <a:lnSpc>
                <a:spcPct val="100000"/>
              </a:lnSpc>
              <a:spcBef>
                <a:spcPts val="1445"/>
              </a:spcBef>
              <a:spcAft>
                <a:spcPts val="0"/>
              </a:spcAft>
              <a:buClrTx/>
              <a:buSzTx/>
              <a:buFont typeface="Arial"/>
              <a:buChar char="•"/>
              <a:tabLst>
                <a:tab pos="342265" algn="l"/>
                <a:tab pos="342900" algn="l"/>
              </a:tabLst>
              <a:defRPr/>
            </a:pPr>
            <a:r>
              <a:rPr kumimoji="0" sz="1900" b="1" i="0" u="none" strike="noStrike" kern="0" cap="none" spc="0" normalizeH="0" baseline="0" noProof="0" dirty="0">
                <a:ln>
                  <a:noFill/>
                </a:ln>
                <a:solidFill>
                  <a:srgbClr val="0047B8"/>
                </a:solidFill>
                <a:effectLst/>
                <a:uLnTx/>
                <a:uFillTx/>
                <a:latin typeface="Arial"/>
                <a:cs typeface="Arial"/>
              </a:rPr>
              <a:t>Initial</a:t>
            </a:r>
            <a:r>
              <a:rPr kumimoji="0" sz="1900" b="1" i="0" u="none" strike="noStrike" kern="0" cap="none" spc="-90" normalizeH="0" baseline="0" noProof="0" dirty="0">
                <a:ln>
                  <a:noFill/>
                </a:ln>
                <a:solidFill>
                  <a:srgbClr val="0047B8"/>
                </a:solidFill>
                <a:effectLst/>
                <a:uLnTx/>
                <a:uFillTx/>
                <a:latin typeface="Arial"/>
                <a:cs typeface="Arial"/>
              </a:rPr>
              <a:t> </a:t>
            </a:r>
            <a:r>
              <a:rPr kumimoji="0" sz="1900" b="1" i="0" u="none" strike="noStrike" kern="0" cap="none" spc="0" normalizeH="0" baseline="0" noProof="0" dirty="0">
                <a:ln>
                  <a:noFill/>
                </a:ln>
                <a:solidFill>
                  <a:srgbClr val="0047B8"/>
                </a:solidFill>
                <a:effectLst/>
                <a:uLnTx/>
                <a:uFillTx/>
                <a:latin typeface="Arial"/>
                <a:cs typeface="Arial"/>
              </a:rPr>
              <a:t>project</a:t>
            </a:r>
            <a:r>
              <a:rPr kumimoji="0" sz="1900" b="1" i="0" u="none" strike="noStrike" kern="0" cap="none" spc="-75" normalizeH="0" baseline="0" noProof="0" dirty="0">
                <a:ln>
                  <a:noFill/>
                </a:ln>
                <a:solidFill>
                  <a:srgbClr val="0047B8"/>
                </a:solidFill>
                <a:effectLst/>
                <a:uLnTx/>
                <a:uFillTx/>
                <a:latin typeface="Arial"/>
                <a:cs typeface="Arial"/>
              </a:rPr>
              <a:t> </a:t>
            </a:r>
            <a:r>
              <a:rPr kumimoji="0" sz="1900" b="1" i="0" u="none" strike="noStrike" kern="0" cap="none" spc="0" normalizeH="0" baseline="0" noProof="0" dirty="0">
                <a:ln>
                  <a:noFill/>
                </a:ln>
                <a:solidFill>
                  <a:srgbClr val="0047B8"/>
                </a:solidFill>
                <a:effectLst/>
                <a:uLnTx/>
                <a:uFillTx/>
                <a:latin typeface="Arial"/>
                <a:cs typeface="Arial"/>
              </a:rPr>
              <a:t>routing</a:t>
            </a:r>
            <a:r>
              <a:rPr kumimoji="0" sz="1900" b="1" i="0" u="none" strike="noStrike" kern="0" cap="none" spc="-60" normalizeH="0" baseline="0" noProof="0" dirty="0">
                <a:ln>
                  <a:noFill/>
                </a:ln>
                <a:solidFill>
                  <a:srgbClr val="0047B8"/>
                </a:solidFill>
                <a:effectLst/>
                <a:uLnTx/>
                <a:uFillTx/>
                <a:latin typeface="Arial"/>
                <a:cs typeface="Arial"/>
              </a:rPr>
              <a:t> </a:t>
            </a:r>
            <a:r>
              <a:rPr kumimoji="0" sz="1900" b="1" i="0" u="none" strike="noStrike" kern="0" cap="none" spc="0" normalizeH="0" baseline="0" noProof="0" dirty="0">
                <a:ln>
                  <a:noFill/>
                </a:ln>
                <a:solidFill>
                  <a:srgbClr val="0047B8"/>
                </a:solidFill>
                <a:effectLst/>
                <a:uLnTx/>
                <a:uFillTx/>
                <a:latin typeface="Arial"/>
                <a:cs typeface="Arial"/>
              </a:rPr>
              <a:t>and</a:t>
            </a:r>
            <a:r>
              <a:rPr kumimoji="0" sz="1900" b="1" i="0" u="none" strike="noStrike" kern="0" cap="none" spc="-70" normalizeH="0" baseline="0" noProof="0" dirty="0">
                <a:ln>
                  <a:noFill/>
                </a:ln>
                <a:solidFill>
                  <a:srgbClr val="0047B8"/>
                </a:solidFill>
                <a:effectLst/>
                <a:uLnTx/>
                <a:uFillTx/>
                <a:latin typeface="Arial"/>
                <a:cs typeface="Arial"/>
              </a:rPr>
              <a:t> </a:t>
            </a:r>
            <a:r>
              <a:rPr kumimoji="0" sz="1900" b="1" i="0" u="none" strike="noStrike" kern="0" cap="none" spc="0" normalizeH="0" baseline="0" noProof="0" dirty="0">
                <a:ln>
                  <a:noFill/>
                </a:ln>
                <a:solidFill>
                  <a:srgbClr val="0047B8"/>
                </a:solidFill>
                <a:effectLst/>
                <a:uLnTx/>
                <a:uFillTx/>
                <a:latin typeface="Arial"/>
                <a:cs typeface="Arial"/>
              </a:rPr>
              <a:t>siting</a:t>
            </a:r>
            <a:r>
              <a:rPr kumimoji="0" sz="1900" b="1" i="0" u="none" strike="noStrike" kern="0" cap="none" spc="-85" normalizeH="0" baseline="0" noProof="0" dirty="0">
                <a:ln>
                  <a:noFill/>
                </a:ln>
                <a:solidFill>
                  <a:srgbClr val="0047B8"/>
                </a:solidFill>
                <a:effectLst/>
                <a:uLnTx/>
                <a:uFillTx/>
                <a:latin typeface="Arial"/>
                <a:cs typeface="Arial"/>
              </a:rPr>
              <a:t> </a:t>
            </a:r>
            <a:r>
              <a:rPr kumimoji="0" sz="1900" b="1" i="0" u="none" strike="noStrike" kern="0" cap="none" spc="0" normalizeH="0" baseline="0" noProof="0" dirty="0">
                <a:ln>
                  <a:noFill/>
                </a:ln>
                <a:solidFill>
                  <a:srgbClr val="0047B8"/>
                </a:solidFill>
                <a:effectLst/>
                <a:uLnTx/>
                <a:uFillTx/>
                <a:latin typeface="Arial"/>
                <a:cs typeface="Arial"/>
              </a:rPr>
              <a:t>process</a:t>
            </a:r>
            <a:r>
              <a:rPr kumimoji="0" sz="1900" b="1" i="0" u="none" strike="noStrike" kern="0" cap="none" spc="-80" normalizeH="0" baseline="0" noProof="0" dirty="0">
                <a:ln>
                  <a:noFill/>
                </a:ln>
                <a:solidFill>
                  <a:srgbClr val="0047B8"/>
                </a:solidFill>
                <a:effectLst/>
                <a:uLnTx/>
                <a:uFillTx/>
                <a:latin typeface="Arial"/>
                <a:cs typeface="Arial"/>
              </a:rPr>
              <a:t> </a:t>
            </a:r>
            <a:r>
              <a:rPr kumimoji="0" sz="1900" b="1" i="0" u="none" strike="noStrike" kern="0" cap="none" spc="0" normalizeH="0" baseline="0" noProof="0" dirty="0">
                <a:ln>
                  <a:noFill/>
                </a:ln>
                <a:solidFill>
                  <a:srgbClr val="0047B8"/>
                </a:solidFill>
                <a:effectLst/>
                <a:uLnTx/>
                <a:uFillTx/>
                <a:latin typeface="Arial"/>
                <a:cs typeface="Arial"/>
              </a:rPr>
              <a:t>based</a:t>
            </a:r>
            <a:r>
              <a:rPr kumimoji="0" sz="1900" b="1" i="0" u="none" strike="noStrike" kern="0" cap="none" spc="-85" normalizeH="0" baseline="0" noProof="0" dirty="0">
                <a:ln>
                  <a:noFill/>
                </a:ln>
                <a:solidFill>
                  <a:srgbClr val="0047B8"/>
                </a:solidFill>
                <a:effectLst/>
                <a:uLnTx/>
                <a:uFillTx/>
                <a:latin typeface="Arial"/>
                <a:cs typeface="Arial"/>
              </a:rPr>
              <a:t> </a:t>
            </a:r>
            <a:r>
              <a:rPr kumimoji="0" sz="1900" b="1" i="0" u="none" strike="noStrike" kern="0" cap="none" spc="-25" normalizeH="0" baseline="0" noProof="0" dirty="0">
                <a:ln>
                  <a:noFill/>
                </a:ln>
                <a:solidFill>
                  <a:srgbClr val="0047B8"/>
                </a:solidFill>
                <a:effectLst/>
                <a:uLnTx/>
                <a:uFillTx/>
                <a:latin typeface="Arial"/>
                <a:cs typeface="Arial"/>
              </a:rPr>
              <a:t>on:</a:t>
            </a:r>
            <a:endParaRPr kumimoji="0" sz="1900" b="0" i="0" u="none" strike="noStrike" kern="0" cap="none" spc="0" normalizeH="0" baseline="0" noProof="0">
              <a:ln>
                <a:noFill/>
              </a:ln>
              <a:solidFill>
                <a:sysClr val="windowText" lastClr="000000"/>
              </a:solidFill>
              <a:effectLst/>
              <a:uLnTx/>
              <a:uFillTx/>
              <a:latin typeface="Arial"/>
              <a:cs typeface="Arial"/>
            </a:endParaRPr>
          </a:p>
          <a:p>
            <a:pPr marL="286385" marR="3830320" lvl="1" indent="-287020" algn="r" defTabSz="914400" eaLnBrk="1" fontAlgn="auto" latinLnBrk="0" hangingPunct="1">
              <a:lnSpc>
                <a:spcPct val="100000"/>
              </a:lnSpc>
              <a:spcBef>
                <a:spcPts val="225"/>
              </a:spcBef>
              <a:spcAft>
                <a:spcPts val="0"/>
              </a:spcAft>
              <a:buClrTx/>
              <a:buSzTx/>
              <a:buFontTx/>
              <a:buChar char="–"/>
              <a:tabLst>
                <a:tab pos="286385" algn="l"/>
                <a:tab pos="287020" algn="l"/>
              </a:tabLst>
              <a:defRPr/>
            </a:pPr>
            <a:r>
              <a:rPr kumimoji="0" sz="1900" b="0" i="0" u="none" strike="noStrike" kern="0" cap="none" spc="-10" normalizeH="0" baseline="0" noProof="0" dirty="0">
                <a:ln>
                  <a:noFill/>
                </a:ln>
                <a:solidFill>
                  <a:srgbClr val="0047B8"/>
                </a:solidFill>
                <a:effectLst/>
                <a:uLnTx/>
                <a:uFillTx/>
                <a:latin typeface="Arial"/>
                <a:cs typeface="Arial"/>
              </a:rPr>
              <a:t>Consultation</a:t>
            </a:r>
            <a:r>
              <a:rPr kumimoji="0" sz="1900" b="0" i="0" u="none" strike="noStrike" kern="0" cap="none" spc="-7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with</a:t>
            </a:r>
            <a:r>
              <a:rPr kumimoji="0" sz="1900" b="0" i="0" u="none" strike="noStrike" kern="0" cap="none" spc="-4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local,</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state</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7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federal</a:t>
            </a:r>
            <a:r>
              <a:rPr kumimoji="0" sz="1900" b="0" i="0" u="none" strike="noStrike" kern="0" cap="none" spc="-7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agencies</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0" lvl="1" indent="-287655" defTabSz="914400" eaLnBrk="1" fontAlgn="auto" latinLnBrk="0" hangingPunct="1">
              <a:lnSpc>
                <a:spcPct val="100000"/>
              </a:lnSpc>
              <a:spcBef>
                <a:spcPts val="234"/>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Existing</a:t>
            </a:r>
            <a:r>
              <a:rPr kumimoji="0" sz="1900" b="0" i="0" u="none" strike="noStrike" kern="0" cap="none" spc="-5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BOEM</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New</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Jersey</a:t>
            </a:r>
            <a:r>
              <a:rPr kumimoji="0" sz="1900" b="0" i="0" u="none" strike="noStrike" kern="0" cap="none" spc="-7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environmental</a:t>
            </a:r>
            <a:r>
              <a:rPr kumimoji="0" sz="1900" b="0" i="0" u="none" strike="noStrike" kern="0" cap="none" spc="-8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analysis</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3854450" lvl="1" indent="-287020" defTabSz="914400" eaLnBrk="1" fontAlgn="auto" latinLnBrk="0" hangingPunct="1">
              <a:lnSpc>
                <a:spcPct val="70000"/>
              </a:lnSpc>
              <a:spcBef>
                <a:spcPts val="910"/>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Known</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time</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of</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year</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restrictions</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for</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marine</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species (fish/crab/whales),</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avian</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7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other</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upland</a:t>
            </a:r>
            <a:r>
              <a:rPr kumimoji="0" sz="1900" b="0" i="0" u="none" strike="noStrike" kern="0" cap="none" spc="-75"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wildlife</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0" lvl="1" indent="-287655" defTabSz="914400" eaLnBrk="1" fontAlgn="auto" latinLnBrk="0" hangingPunct="1">
              <a:lnSpc>
                <a:spcPct val="100000"/>
              </a:lnSpc>
              <a:spcBef>
                <a:spcPts val="229"/>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Fisheries</a:t>
            </a:r>
            <a:r>
              <a:rPr kumimoji="0" sz="1900" b="0" i="0" u="none" strike="noStrike" kern="0" cap="none" spc="-10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Protection</a:t>
            </a:r>
            <a:r>
              <a:rPr kumimoji="0" sz="1900" b="0" i="0" u="none" strike="noStrike" kern="0" cap="none" spc="-105" normalizeH="0" baseline="0" noProof="0" dirty="0">
                <a:ln>
                  <a:noFill/>
                </a:ln>
                <a:solidFill>
                  <a:srgbClr val="0047B8"/>
                </a:solidFill>
                <a:effectLst/>
                <a:uLnTx/>
                <a:uFillTx/>
                <a:latin typeface="Arial"/>
                <a:cs typeface="Arial"/>
              </a:rPr>
              <a:t> </a:t>
            </a:r>
            <a:r>
              <a:rPr kumimoji="0" sz="1900" b="0" i="0" u="none" strike="noStrike" kern="0" cap="none" spc="-20" normalizeH="0" baseline="0" noProof="0" dirty="0">
                <a:ln>
                  <a:noFill/>
                </a:ln>
                <a:solidFill>
                  <a:srgbClr val="0047B8"/>
                </a:solidFill>
                <a:effectLst/>
                <a:uLnTx/>
                <a:uFillTx/>
                <a:latin typeface="Arial"/>
                <a:cs typeface="Arial"/>
              </a:rPr>
              <a:t>Plan</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3227070" lvl="1" indent="-287020" defTabSz="914400" eaLnBrk="1" fontAlgn="auto" latinLnBrk="0" hangingPunct="1">
              <a:lnSpc>
                <a:spcPct val="69500"/>
              </a:lnSpc>
              <a:spcBef>
                <a:spcPts val="925"/>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Maximize</a:t>
            </a:r>
            <a:r>
              <a:rPr kumimoji="0" sz="1900" b="0" i="0" u="none" strike="noStrike" kern="0" cap="none" spc="-5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use</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of</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existing</a:t>
            </a:r>
            <a:r>
              <a:rPr kumimoji="0" sz="1900" b="0" i="0" u="none" strike="noStrike" kern="0" cap="none" spc="-5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ROW</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8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previously</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disturbed areas</a:t>
            </a:r>
            <a:endParaRPr kumimoji="0" sz="19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204"/>
              </a:spcBef>
              <a:spcAft>
                <a:spcPts val="0"/>
              </a:spcAft>
              <a:buClrTx/>
              <a:buSzTx/>
              <a:buFont typeface="Arial"/>
              <a:buChar char="•"/>
              <a:tabLst>
                <a:tab pos="354965" algn="l"/>
                <a:tab pos="355600" algn="l"/>
              </a:tabLst>
              <a:defRPr/>
            </a:pPr>
            <a:r>
              <a:rPr kumimoji="0" sz="2100" b="1" i="0" u="none" strike="noStrike" kern="0" cap="none" spc="0" normalizeH="0" baseline="0" noProof="0" dirty="0">
                <a:ln>
                  <a:noFill/>
                </a:ln>
                <a:solidFill>
                  <a:srgbClr val="0047B8"/>
                </a:solidFill>
                <a:effectLst/>
                <a:uLnTx/>
                <a:uFillTx/>
                <a:latin typeface="Arial"/>
                <a:cs typeface="Arial"/>
              </a:rPr>
              <a:t>Next</a:t>
            </a:r>
            <a:r>
              <a:rPr kumimoji="0" sz="2100" b="1" i="0" u="none" strike="noStrike" kern="0" cap="none" spc="-55" normalizeH="0" baseline="0" noProof="0" dirty="0">
                <a:ln>
                  <a:noFill/>
                </a:ln>
                <a:solidFill>
                  <a:srgbClr val="0047B8"/>
                </a:solidFill>
                <a:effectLst/>
                <a:uLnTx/>
                <a:uFillTx/>
                <a:latin typeface="Arial"/>
                <a:cs typeface="Arial"/>
              </a:rPr>
              <a:t> </a:t>
            </a:r>
            <a:r>
              <a:rPr kumimoji="0" sz="2100" b="1" i="0" u="none" strike="noStrike" kern="0" cap="none" spc="-10" normalizeH="0" baseline="0" noProof="0" dirty="0">
                <a:ln>
                  <a:noFill/>
                </a:ln>
                <a:solidFill>
                  <a:srgbClr val="0047B8"/>
                </a:solidFill>
                <a:effectLst/>
                <a:uLnTx/>
                <a:uFillTx/>
                <a:latin typeface="Arial"/>
                <a:cs typeface="Arial"/>
              </a:rPr>
              <a:t>Steps</a:t>
            </a:r>
            <a:endParaRPr kumimoji="0" sz="2100" b="0" i="0" u="none" strike="noStrike" kern="0" cap="none" spc="0" normalizeH="0" baseline="0" noProof="0">
              <a:ln>
                <a:noFill/>
              </a:ln>
              <a:solidFill>
                <a:sysClr val="windowText" lastClr="000000"/>
              </a:solidFill>
              <a:effectLst/>
              <a:uLnTx/>
              <a:uFillTx/>
              <a:latin typeface="Arial"/>
              <a:cs typeface="Arial"/>
            </a:endParaRPr>
          </a:p>
          <a:p>
            <a:pPr marL="756285" marR="0" lvl="1" indent="-287655" defTabSz="914400" eaLnBrk="1" fontAlgn="auto" latinLnBrk="0" hangingPunct="1">
              <a:lnSpc>
                <a:spcPct val="100000"/>
              </a:lnSpc>
              <a:spcBef>
                <a:spcPts val="275"/>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Site</a:t>
            </a:r>
            <a:r>
              <a:rPr kumimoji="0" sz="1900" b="0" i="0" u="none" strike="noStrike" kern="0" cap="none" spc="-5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specific</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surveys</a:t>
            </a:r>
            <a:r>
              <a:rPr kumimoji="0" sz="1900" b="0" i="0" u="none" strike="noStrike" kern="0" cap="none" spc="-4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to</a:t>
            </a:r>
            <a:r>
              <a:rPr kumimoji="0" sz="1900" b="0" i="0" u="none" strike="noStrike" kern="0" cap="none" spc="-5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fill</a:t>
            </a:r>
            <a:r>
              <a:rPr kumimoji="0" sz="1900" b="0" i="0" u="none" strike="noStrike" kern="0" cap="none" spc="-4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data</a:t>
            </a:r>
            <a:r>
              <a:rPr kumimoji="0" sz="1900" b="0" i="0" u="none" strike="noStrike" kern="0" cap="none" spc="-60" normalizeH="0" baseline="0" noProof="0" dirty="0">
                <a:ln>
                  <a:noFill/>
                </a:ln>
                <a:solidFill>
                  <a:srgbClr val="0047B8"/>
                </a:solidFill>
                <a:effectLst/>
                <a:uLnTx/>
                <a:uFillTx/>
                <a:latin typeface="Arial"/>
                <a:cs typeface="Arial"/>
              </a:rPr>
              <a:t> </a:t>
            </a:r>
            <a:r>
              <a:rPr kumimoji="0" sz="1900" b="0" i="0" u="none" strike="noStrike" kern="0" cap="none" spc="-20" normalizeH="0" baseline="0" noProof="0" dirty="0">
                <a:ln>
                  <a:noFill/>
                </a:ln>
                <a:solidFill>
                  <a:srgbClr val="0047B8"/>
                </a:solidFill>
                <a:effectLst/>
                <a:uLnTx/>
                <a:uFillTx/>
                <a:latin typeface="Arial"/>
                <a:cs typeface="Arial"/>
              </a:rPr>
              <a:t>gaps</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0" lvl="1" indent="-287655" defTabSz="914400" eaLnBrk="1" fontAlgn="auto" latinLnBrk="0" hangingPunct="1">
              <a:lnSpc>
                <a:spcPts val="1939"/>
              </a:lnSpc>
              <a:spcBef>
                <a:spcPts val="225"/>
              </a:spcBef>
              <a:spcAft>
                <a:spcPts val="0"/>
              </a:spcAft>
              <a:buClrTx/>
              <a:buSzTx/>
              <a:buFontTx/>
              <a:buChar char="–"/>
              <a:tabLst>
                <a:tab pos="756285" algn="l"/>
                <a:tab pos="756920" algn="l"/>
              </a:tabLst>
              <a:defRPr/>
            </a:pPr>
            <a:r>
              <a:rPr kumimoji="0" sz="1900" b="0" i="0" u="none" strike="noStrike" kern="0" cap="none" spc="-10" normalizeH="0" baseline="0" noProof="0" dirty="0">
                <a:ln>
                  <a:noFill/>
                </a:ln>
                <a:solidFill>
                  <a:srgbClr val="0047B8"/>
                </a:solidFill>
                <a:effectLst/>
                <a:uLnTx/>
                <a:uFillTx/>
                <a:latin typeface="Arial"/>
                <a:cs typeface="Arial"/>
              </a:rPr>
              <a:t>Engagement</a:t>
            </a:r>
            <a:r>
              <a:rPr kumimoji="0" sz="1900" b="0" i="0" u="none" strike="noStrike" kern="0" cap="none" spc="-114"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with</a:t>
            </a:r>
            <a:r>
              <a:rPr kumimoji="0" sz="1900" b="0" i="0" u="none" strike="noStrike" kern="0" cap="none" spc="-5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communities,</a:t>
            </a:r>
            <a:r>
              <a:rPr kumimoji="0" sz="1900" b="0" i="0" u="none" strike="noStrike" kern="0" cap="none" spc="-7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fishery</a:t>
            </a:r>
            <a:r>
              <a:rPr kumimoji="0" sz="1900" b="0" i="0" u="none" strike="noStrike" kern="0" cap="none" spc="-8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9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environmental</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0" lvl="0" indent="0" defTabSz="914400" eaLnBrk="1" fontAlgn="auto" latinLnBrk="0" hangingPunct="1">
              <a:lnSpc>
                <a:spcPts val="1939"/>
              </a:lnSpc>
              <a:spcBef>
                <a:spcPts val="0"/>
              </a:spcBef>
              <a:spcAft>
                <a:spcPts val="0"/>
              </a:spcAft>
              <a:buClrTx/>
              <a:buSzTx/>
              <a:buFontTx/>
              <a:buNone/>
              <a:tabLst/>
              <a:defRPr/>
            </a:pPr>
            <a:r>
              <a:rPr kumimoji="0" sz="1900" b="0" i="0" u="none" strike="noStrike" kern="0" cap="none" spc="-10" normalizeH="0" baseline="0" noProof="0" dirty="0">
                <a:ln>
                  <a:noFill/>
                </a:ln>
                <a:solidFill>
                  <a:srgbClr val="0047B8"/>
                </a:solidFill>
                <a:effectLst/>
                <a:uLnTx/>
                <a:uFillTx/>
                <a:latin typeface="Arial"/>
                <a:cs typeface="Arial"/>
              </a:rPr>
              <a:t>stakeholders</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3396615" lvl="1" indent="-287020" defTabSz="914400" eaLnBrk="1" fontAlgn="auto" latinLnBrk="0" hangingPunct="1">
              <a:lnSpc>
                <a:spcPct val="70000"/>
              </a:lnSpc>
              <a:spcBef>
                <a:spcPts val="915"/>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Refine</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route</a:t>
            </a:r>
            <a:r>
              <a:rPr kumimoji="0" sz="1900" b="0" i="0" u="none" strike="noStrike" kern="0" cap="none" spc="-7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based</a:t>
            </a:r>
            <a:r>
              <a:rPr kumimoji="0" sz="1900" b="0" i="0" u="none" strike="noStrike" kern="0" cap="none" spc="-7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on</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data,</a:t>
            </a:r>
            <a:r>
              <a:rPr kumimoji="0" sz="1900" b="0" i="0" u="none" strike="noStrike" kern="0" cap="none" spc="-75"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stakeholder</a:t>
            </a:r>
            <a:r>
              <a:rPr kumimoji="0" sz="1900" b="0" i="0" u="none" strike="noStrike" kern="0" cap="none" spc="-8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feedback</a:t>
            </a:r>
            <a:r>
              <a:rPr kumimoji="0" sz="1900" b="0" i="0" u="none" strike="noStrike" kern="0" cap="none" spc="-85" normalizeH="0" baseline="0" noProof="0" dirty="0">
                <a:ln>
                  <a:noFill/>
                </a:ln>
                <a:solidFill>
                  <a:srgbClr val="0047B8"/>
                </a:solidFill>
                <a:effectLst/>
                <a:uLnTx/>
                <a:uFillTx/>
                <a:latin typeface="Arial"/>
                <a:cs typeface="Arial"/>
              </a:rPr>
              <a:t> </a:t>
            </a:r>
            <a:r>
              <a:rPr kumimoji="0" sz="1900" b="0" i="0" u="none" strike="noStrike" kern="0" cap="none" spc="-25" normalizeH="0" baseline="0" noProof="0" dirty="0">
                <a:ln>
                  <a:noFill/>
                </a:ln>
                <a:solidFill>
                  <a:srgbClr val="0047B8"/>
                </a:solidFill>
                <a:effectLst/>
                <a:uLnTx/>
                <a:uFillTx/>
                <a:latin typeface="Arial"/>
                <a:cs typeface="Arial"/>
              </a:rPr>
              <a:t>and </a:t>
            </a:r>
            <a:r>
              <a:rPr kumimoji="0" sz="1900" b="0" i="0" u="none" strike="noStrike" kern="0" cap="none" spc="0" normalizeH="0" baseline="0" noProof="0" dirty="0">
                <a:ln>
                  <a:noFill/>
                </a:ln>
                <a:solidFill>
                  <a:srgbClr val="0047B8"/>
                </a:solidFill>
                <a:effectLst/>
                <a:uLnTx/>
                <a:uFillTx/>
                <a:latin typeface="Arial"/>
                <a:cs typeface="Arial"/>
              </a:rPr>
              <a:t>agency</a:t>
            </a:r>
            <a:r>
              <a:rPr kumimoji="0" sz="1900" b="0" i="0" u="none" strike="noStrike" kern="0" cap="none" spc="-10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consultation</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0" lvl="1" indent="-287655" defTabSz="914400" eaLnBrk="1" fontAlgn="auto" latinLnBrk="0" hangingPunct="1">
              <a:lnSpc>
                <a:spcPts val="1939"/>
              </a:lnSpc>
              <a:spcBef>
                <a:spcPts val="225"/>
              </a:spcBef>
              <a:spcAft>
                <a:spcPts val="0"/>
              </a:spcAft>
              <a:buClrTx/>
              <a:buSzTx/>
              <a:buFontTx/>
              <a:buChar char="–"/>
              <a:tabLst>
                <a:tab pos="756285" algn="l"/>
                <a:tab pos="756920" algn="l"/>
              </a:tabLst>
              <a:defRPr/>
            </a:pPr>
            <a:r>
              <a:rPr kumimoji="0" sz="1900" b="0" i="0" u="none" strike="noStrike" kern="0" cap="none" spc="0" normalizeH="0" baseline="0" noProof="0" dirty="0">
                <a:ln>
                  <a:noFill/>
                </a:ln>
                <a:solidFill>
                  <a:srgbClr val="0047B8"/>
                </a:solidFill>
                <a:effectLst/>
                <a:uLnTx/>
                <a:uFillTx/>
                <a:latin typeface="Arial"/>
                <a:cs typeface="Arial"/>
              </a:rPr>
              <a:t>Submit</a:t>
            </a:r>
            <a:r>
              <a:rPr kumimoji="0" sz="1900" b="0" i="0" u="none" strike="noStrike" kern="0" cap="none" spc="-9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ROW/RUE</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95"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local/state/federal</a:t>
            </a:r>
            <a:r>
              <a:rPr kumimoji="0" sz="1900" b="0" i="0" u="none" strike="noStrike" kern="0" cap="none" spc="-10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permits</a:t>
            </a:r>
            <a:r>
              <a:rPr kumimoji="0" sz="1900" b="0" i="0" u="none" strike="noStrike" kern="0" cap="none" spc="-80"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(BOEM,</a:t>
            </a:r>
            <a:endParaRPr kumimoji="0" sz="1900" b="0" i="0" u="none" strike="noStrike" kern="0" cap="none" spc="0" normalizeH="0" baseline="0" noProof="0">
              <a:ln>
                <a:noFill/>
              </a:ln>
              <a:solidFill>
                <a:sysClr val="windowText" lastClr="000000"/>
              </a:solidFill>
              <a:effectLst/>
              <a:uLnTx/>
              <a:uFillTx/>
              <a:latin typeface="Arial"/>
              <a:cs typeface="Arial"/>
            </a:endParaRPr>
          </a:p>
          <a:p>
            <a:pPr marL="756285" marR="0" lvl="0" indent="0" defTabSz="914400" eaLnBrk="1" fontAlgn="auto" latinLnBrk="0" hangingPunct="1">
              <a:lnSpc>
                <a:spcPts val="1939"/>
              </a:lnSpc>
              <a:spcBef>
                <a:spcPts val="0"/>
              </a:spcBef>
              <a:spcAft>
                <a:spcPts val="0"/>
              </a:spcAft>
              <a:buClrTx/>
              <a:buSzTx/>
              <a:buFontTx/>
              <a:buNone/>
              <a:tabLst/>
              <a:defRPr/>
            </a:pPr>
            <a:r>
              <a:rPr kumimoji="0" sz="1900" b="0" i="0" u="none" strike="noStrike" kern="0" cap="none" spc="0" normalizeH="0" baseline="0" noProof="0" dirty="0">
                <a:ln>
                  <a:noFill/>
                </a:ln>
                <a:solidFill>
                  <a:srgbClr val="0047B8"/>
                </a:solidFill>
                <a:effectLst/>
                <a:uLnTx/>
                <a:uFillTx/>
                <a:latin typeface="Arial"/>
                <a:cs typeface="Arial"/>
              </a:rPr>
              <a:t>ACOE,</a:t>
            </a:r>
            <a:r>
              <a:rPr kumimoji="0" sz="1900" b="0" i="0" u="none" strike="noStrike" kern="0" cap="none" spc="-7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NMFS,</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NJDEP+</a:t>
            </a:r>
            <a:r>
              <a:rPr kumimoji="0" sz="1900" b="0" i="0" u="none" strike="noStrike" kern="0" cap="none" spc="-5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and</a:t>
            </a:r>
            <a:r>
              <a:rPr kumimoji="0" sz="1900" b="0" i="0" u="none" strike="noStrike" kern="0" cap="none" spc="-80"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ensure</a:t>
            </a:r>
            <a:r>
              <a:rPr kumimoji="0" sz="1900" b="0" i="0" u="none" strike="noStrike" kern="0" cap="none" spc="-85" normalizeH="0" baseline="0" noProof="0" dirty="0">
                <a:ln>
                  <a:noFill/>
                </a:ln>
                <a:solidFill>
                  <a:srgbClr val="0047B8"/>
                </a:solidFill>
                <a:effectLst/>
                <a:uLnTx/>
                <a:uFillTx/>
                <a:latin typeface="Arial"/>
                <a:cs typeface="Arial"/>
              </a:rPr>
              <a:t> </a:t>
            </a:r>
            <a:r>
              <a:rPr kumimoji="0" sz="1900" b="0" i="0" u="none" strike="noStrike" kern="0" cap="none" spc="0" normalizeH="0" baseline="0" noProof="0" dirty="0">
                <a:ln>
                  <a:noFill/>
                </a:ln>
                <a:solidFill>
                  <a:srgbClr val="0047B8"/>
                </a:solidFill>
                <a:effectLst/>
                <a:uLnTx/>
                <a:uFillTx/>
                <a:latin typeface="Arial"/>
                <a:cs typeface="Arial"/>
              </a:rPr>
              <a:t>CZMA</a:t>
            </a:r>
            <a:r>
              <a:rPr kumimoji="0" sz="1900" b="0" i="0" u="none" strike="noStrike" kern="0" cap="none" spc="-65" normalizeH="0" baseline="0" noProof="0" dirty="0">
                <a:ln>
                  <a:noFill/>
                </a:ln>
                <a:solidFill>
                  <a:srgbClr val="0047B8"/>
                </a:solidFill>
                <a:effectLst/>
                <a:uLnTx/>
                <a:uFillTx/>
                <a:latin typeface="Arial"/>
                <a:cs typeface="Arial"/>
              </a:rPr>
              <a:t> </a:t>
            </a:r>
            <a:r>
              <a:rPr kumimoji="0" sz="1900" b="0" i="0" u="none" strike="noStrike" kern="0" cap="none" spc="-10" normalizeH="0" baseline="0" noProof="0" dirty="0">
                <a:ln>
                  <a:noFill/>
                </a:ln>
                <a:solidFill>
                  <a:srgbClr val="0047B8"/>
                </a:solidFill>
                <a:effectLst/>
                <a:uLnTx/>
                <a:uFillTx/>
                <a:latin typeface="Arial"/>
                <a:cs typeface="Arial"/>
              </a:rPr>
              <a:t>consistency</a:t>
            </a:r>
            <a:endParaRPr kumimoji="0" sz="19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689863" y="187832"/>
            <a:ext cx="10426065"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200" b="1" i="0" u="none" strike="noStrike" kern="0" cap="none" spc="0" normalizeH="0" baseline="0" noProof="0" dirty="0">
                <a:ln>
                  <a:noFill/>
                </a:ln>
                <a:solidFill>
                  <a:srgbClr val="800000"/>
                </a:solidFill>
                <a:effectLst/>
                <a:uLnTx/>
                <a:uFillTx/>
                <a:latin typeface="Arial"/>
                <a:cs typeface="Arial"/>
              </a:rPr>
              <a:t>Environmental</a:t>
            </a:r>
            <a:r>
              <a:rPr kumimoji="0" sz="2200" b="1" i="0" u="none" strike="noStrike" kern="0" cap="none" spc="-6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impacts</a:t>
            </a:r>
            <a:r>
              <a:rPr kumimoji="0" sz="2200" b="1" i="0" u="none" strike="noStrike" kern="0" cap="none" spc="-7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offshore</a:t>
            </a:r>
            <a:r>
              <a:rPr kumimoji="0" sz="2200" b="1" i="0" u="none" strike="noStrike" kern="0" cap="none" spc="-5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and</a:t>
            </a:r>
            <a:r>
              <a:rPr kumimoji="0" sz="2200" b="1" i="0" u="none" strike="noStrike" kern="0" cap="none" spc="-7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onshore</a:t>
            </a:r>
            <a:r>
              <a:rPr kumimoji="0" sz="2200" b="1" i="0" u="none" strike="noStrike" kern="0" cap="none" spc="-5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will</a:t>
            </a:r>
            <a:r>
              <a:rPr kumimoji="0" sz="2200" b="1" i="0" u="none" strike="noStrike" kern="0" cap="none" spc="-8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be</a:t>
            </a:r>
            <a:r>
              <a:rPr kumimoji="0" sz="2200" b="1" i="0" u="none" strike="noStrike" kern="0" cap="none" spc="-7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addressed</a:t>
            </a:r>
            <a:r>
              <a:rPr kumimoji="0" sz="2200" b="1" i="0" u="none" strike="noStrike" kern="0" cap="none" spc="-5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during</a:t>
            </a:r>
            <a:r>
              <a:rPr kumimoji="0" sz="2200" b="1" i="0" u="none" strike="noStrike" kern="0" cap="none" spc="-50" normalizeH="0" baseline="0" noProof="0" dirty="0">
                <a:ln>
                  <a:noFill/>
                </a:ln>
                <a:solidFill>
                  <a:srgbClr val="800000"/>
                </a:solidFill>
                <a:effectLst/>
                <a:uLnTx/>
                <a:uFillTx/>
                <a:latin typeface="Arial"/>
                <a:cs typeface="Arial"/>
              </a:rPr>
              <a:t> </a:t>
            </a:r>
            <a:r>
              <a:rPr kumimoji="0" sz="2200" b="1" i="0" u="none" strike="noStrike" kern="0" cap="none" spc="-10" normalizeH="0" baseline="0" noProof="0" dirty="0">
                <a:ln>
                  <a:noFill/>
                </a:ln>
                <a:solidFill>
                  <a:srgbClr val="800000"/>
                </a:solidFill>
                <a:effectLst/>
                <a:uLnTx/>
                <a:uFillTx/>
                <a:latin typeface="Arial"/>
                <a:cs typeface="Arial"/>
              </a:rPr>
              <a:t>project</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title"/>
          </p:nvPr>
        </p:nvSpPr>
        <p:spPr>
          <a:xfrm>
            <a:off x="689863" y="455752"/>
            <a:ext cx="5887085" cy="360680"/>
          </a:xfrm>
          <a:prstGeom prst="rect">
            <a:avLst/>
          </a:prstGeom>
        </p:spPr>
        <p:txBody>
          <a:bodyPr vert="horz" wrap="square" lIns="0" tIns="12065" rIns="0" bIns="0" rtlCol="0">
            <a:spAutoFit/>
          </a:bodyPr>
          <a:lstStyle/>
          <a:p>
            <a:pPr marL="12700">
              <a:lnSpc>
                <a:spcPct val="100000"/>
              </a:lnSpc>
              <a:spcBef>
                <a:spcPts val="95"/>
              </a:spcBef>
            </a:pPr>
            <a:r>
              <a:rPr sz="2200" dirty="0">
                <a:solidFill>
                  <a:srgbClr val="800000"/>
                </a:solidFill>
              </a:rPr>
              <a:t>development</a:t>
            </a:r>
            <a:r>
              <a:rPr sz="2200" spc="-50" dirty="0">
                <a:solidFill>
                  <a:srgbClr val="800000"/>
                </a:solidFill>
              </a:rPr>
              <a:t> </a:t>
            </a:r>
            <a:r>
              <a:rPr sz="2200" dirty="0">
                <a:solidFill>
                  <a:srgbClr val="800000"/>
                </a:solidFill>
              </a:rPr>
              <a:t>to</a:t>
            </a:r>
            <a:r>
              <a:rPr sz="2200" spc="-60" dirty="0">
                <a:solidFill>
                  <a:srgbClr val="800000"/>
                </a:solidFill>
              </a:rPr>
              <a:t> </a:t>
            </a:r>
            <a:r>
              <a:rPr sz="2200" dirty="0">
                <a:solidFill>
                  <a:srgbClr val="800000"/>
                </a:solidFill>
              </a:rPr>
              <a:t>avoid</a:t>
            </a:r>
            <a:r>
              <a:rPr sz="2200" spc="-45" dirty="0">
                <a:solidFill>
                  <a:srgbClr val="800000"/>
                </a:solidFill>
              </a:rPr>
              <a:t> </a:t>
            </a:r>
            <a:r>
              <a:rPr sz="2200" dirty="0">
                <a:solidFill>
                  <a:srgbClr val="800000"/>
                </a:solidFill>
              </a:rPr>
              <a:t>and</a:t>
            </a:r>
            <a:r>
              <a:rPr sz="2200" spc="-60" dirty="0">
                <a:solidFill>
                  <a:srgbClr val="800000"/>
                </a:solidFill>
              </a:rPr>
              <a:t> </a:t>
            </a:r>
            <a:r>
              <a:rPr sz="2200" dirty="0">
                <a:solidFill>
                  <a:srgbClr val="800000"/>
                </a:solidFill>
              </a:rPr>
              <a:t>minimize</a:t>
            </a:r>
            <a:r>
              <a:rPr sz="2200" spc="-75" dirty="0">
                <a:solidFill>
                  <a:srgbClr val="800000"/>
                </a:solidFill>
              </a:rPr>
              <a:t> </a:t>
            </a:r>
            <a:r>
              <a:rPr sz="2200" spc="-10" dirty="0">
                <a:solidFill>
                  <a:srgbClr val="800000"/>
                </a:solidFill>
              </a:rPr>
              <a:t>impacts</a:t>
            </a:r>
            <a:endParaRPr sz="2200"/>
          </a:p>
        </p:txBody>
      </p:sp>
      <p:pic>
        <p:nvPicPr>
          <p:cNvPr id="6" name="object 6"/>
          <p:cNvPicPr/>
          <p:nvPr/>
        </p:nvPicPr>
        <p:blipFill>
          <a:blip r:embed="rId3" cstate="print"/>
          <a:stretch>
            <a:fillRect/>
          </a:stretch>
        </p:blipFill>
        <p:spPr>
          <a:xfrm>
            <a:off x="8125968" y="4608576"/>
            <a:ext cx="3450335" cy="1533144"/>
          </a:xfrm>
          <a:prstGeom prst="rect">
            <a:avLst/>
          </a:prstGeom>
        </p:spPr>
      </p:pic>
      <p:pic>
        <p:nvPicPr>
          <p:cNvPr id="7" name="object 7"/>
          <p:cNvPicPr/>
          <p:nvPr/>
        </p:nvPicPr>
        <p:blipFill>
          <a:blip r:embed="rId4" cstate="print"/>
          <a:stretch>
            <a:fillRect/>
          </a:stretch>
        </p:blipFill>
        <p:spPr>
          <a:xfrm>
            <a:off x="8125968" y="3102864"/>
            <a:ext cx="3451860" cy="1408176"/>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35</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9" name="object 9"/>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979034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19359" y="6173058"/>
            <a:ext cx="1641028" cy="582956"/>
          </a:xfrm>
          <a:prstGeom prst="rect">
            <a:avLst/>
          </a:prstGeom>
        </p:spPr>
      </p:pic>
      <p:sp>
        <p:nvSpPr>
          <p:cNvPr id="3" name="object 3"/>
          <p:cNvSpPr/>
          <p:nvPr/>
        </p:nvSpPr>
        <p:spPr>
          <a:xfrm>
            <a:off x="0" y="0"/>
            <a:ext cx="12189460" cy="5916295"/>
          </a:xfrm>
          <a:custGeom>
            <a:avLst/>
            <a:gdLst/>
            <a:ahLst/>
            <a:cxnLst/>
            <a:rect l="l" t="t" r="r" b="b"/>
            <a:pathLst>
              <a:path w="12189460" h="5916295">
                <a:moveTo>
                  <a:pt x="0" y="5916168"/>
                </a:moveTo>
                <a:lnTo>
                  <a:pt x="12188952" y="5916168"/>
                </a:lnTo>
                <a:lnTo>
                  <a:pt x="12188952" y="0"/>
                </a:lnTo>
                <a:lnTo>
                  <a:pt x="0" y="0"/>
                </a:lnTo>
                <a:lnTo>
                  <a:pt x="0" y="5916168"/>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756285" marR="5080" indent="339725">
              <a:lnSpc>
                <a:spcPct val="150100"/>
              </a:lnSpc>
              <a:spcBef>
                <a:spcPts val="100"/>
              </a:spcBef>
            </a:pPr>
            <a:r>
              <a:rPr dirty="0"/>
              <a:t>Selecting</a:t>
            </a:r>
            <a:r>
              <a:rPr spc="-65" dirty="0"/>
              <a:t> </a:t>
            </a:r>
            <a:r>
              <a:rPr dirty="0"/>
              <a:t>a</a:t>
            </a:r>
            <a:r>
              <a:rPr spc="-40" dirty="0"/>
              <a:t> </a:t>
            </a:r>
            <a:r>
              <a:rPr dirty="0"/>
              <a:t>transmission</a:t>
            </a:r>
            <a:r>
              <a:rPr spc="-70" dirty="0"/>
              <a:t> </a:t>
            </a:r>
            <a:r>
              <a:rPr dirty="0"/>
              <a:t>solution</a:t>
            </a:r>
            <a:r>
              <a:rPr spc="-55" dirty="0"/>
              <a:t> </a:t>
            </a:r>
            <a:r>
              <a:rPr dirty="0"/>
              <a:t>with</a:t>
            </a:r>
            <a:r>
              <a:rPr spc="-55" dirty="0"/>
              <a:t> </a:t>
            </a:r>
            <a:r>
              <a:rPr spc="-10" dirty="0"/>
              <a:t>fewer </a:t>
            </a:r>
            <a:r>
              <a:rPr dirty="0"/>
              <a:t>environmental</a:t>
            </a:r>
            <a:r>
              <a:rPr spc="-80" dirty="0"/>
              <a:t> </a:t>
            </a:r>
            <a:r>
              <a:rPr dirty="0"/>
              <a:t>impacts</a:t>
            </a:r>
            <a:r>
              <a:rPr spc="-40" dirty="0"/>
              <a:t> </a:t>
            </a:r>
            <a:r>
              <a:rPr dirty="0"/>
              <a:t>reduces</a:t>
            </a:r>
            <a:r>
              <a:rPr spc="-50" dirty="0"/>
              <a:t> </a:t>
            </a:r>
            <a:r>
              <a:rPr dirty="0"/>
              <a:t>permitting</a:t>
            </a:r>
            <a:r>
              <a:rPr spc="-55" dirty="0"/>
              <a:t> </a:t>
            </a:r>
            <a:r>
              <a:rPr spc="-10" dirty="0"/>
              <a:t>risks</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36</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6" name="object 6"/>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718454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9805" y="133934"/>
            <a:ext cx="10102215" cy="629285"/>
          </a:xfrm>
          <a:prstGeom prst="rect">
            <a:avLst/>
          </a:prstGeom>
        </p:spPr>
        <p:txBody>
          <a:bodyPr vert="horz" wrap="square" lIns="0" tIns="12065" rIns="0" bIns="0" rtlCol="0">
            <a:spAutoFit/>
          </a:bodyPr>
          <a:lstStyle/>
          <a:p>
            <a:pPr marL="12700">
              <a:lnSpc>
                <a:spcPts val="2375"/>
              </a:lnSpc>
              <a:spcBef>
                <a:spcPts val="95"/>
              </a:spcBef>
            </a:pPr>
            <a:r>
              <a:rPr sz="2200" dirty="0">
                <a:solidFill>
                  <a:srgbClr val="800000"/>
                </a:solidFill>
              </a:rPr>
              <a:t>Key</a:t>
            </a:r>
            <a:r>
              <a:rPr sz="2200" spc="-55" dirty="0">
                <a:solidFill>
                  <a:srgbClr val="800000"/>
                </a:solidFill>
              </a:rPr>
              <a:t> </a:t>
            </a:r>
            <a:r>
              <a:rPr sz="2200" spc="-10" dirty="0">
                <a:solidFill>
                  <a:srgbClr val="800000"/>
                </a:solidFill>
              </a:rPr>
              <a:t>environmental</a:t>
            </a:r>
            <a:r>
              <a:rPr sz="2200" spc="-20" dirty="0">
                <a:solidFill>
                  <a:srgbClr val="800000"/>
                </a:solidFill>
              </a:rPr>
              <a:t> </a:t>
            </a:r>
            <a:r>
              <a:rPr sz="2200" spc="-10" dirty="0">
                <a:solidFill>
                  <a:srgbClr val="800000"/>
                </a:solidFill>
              </a:rPr>
              <a:t>considerations</a:t>
            </a:r>
            <a:r>
              <a:rPr sz="2200" spc="-15" dirty="0">
                <a:solidFill>
                  <a:srgbClr val="800000"/>
                </a:solidFill>
              </a:rPr>
              <a:t> </a:t>
            </a:r>
            <a:r>
              <a:rPr sz="2200" dirty="0">
                <a:solidFill>
                  <a:srgbClr val="800000"/>
                </a:solidFill>
              </a:rPr>
              <a:t>in</a:t>
            </a:r>
            <a:r>
              <a:rPr sz="2200" spc="-45" dirty="0">
                <a:solidFill>
                  <a:srgbClr val="800000"/>
                </a:solidFill>
              </a:rPr>
              <a:t> </a:t>
            </a:r>
            <a:r>
              <a:rPr sz="2200" dirty="0">
                <a:solidFill>
                  <a:srgbClr val="800000"/>
                </a:solidFill>
              </a:rPr>
              <a:t>the</a:t>
            </a:r>
            <a:r>
              <a:rPr sz="2200" spc="-40" dirty="0">
                <a:solidFill>
                  <a:srgbClr val="800000"/>
                </a:solidFill>
              </a:rPr>
              <a:t> </a:t>
            </a:r>
            <a:r>
              <a:rPr sz="2200" dirty="0">
                <a:solidFill>
                  <a:srgbClr val="800000"/>
                </a:solidFill>
              </a:rPr>
              <a:t>design</a:t>
            </a:r>
            <a:r>
              <a:rPr sz="2200" spc="-25" dirty="0">
                <a:solidFill>
                  <a:srgbClr val="800000"/>
                </a:solidFill>
              </a:rPr>
              <a:t> </a:t>
            </a:r>
            <a:r>
              <a:rPr sz="2200" dirty="0">
                <a:solidFill>
                  <a:srgbClr val="800000"/>
                </a:solidFill>
              </a:rPr>
              <a:t>and</a:t>
            </a:r>
            <a:r>
              <a:rPr sz="2200" spc="-40" dirty="0">
                <a:solidFill>
                  <a:srgbClr val="800000"/>
                </a:solidFill>
              </a:rPr>
              <a:t> </a:t>
            </a:r>
            <a:r>
              <a:rPr sz="2200" dirty="0">
                <a:solidFill>
                  <a:srgbClr val="800000"/>
                </a:solidFill>
              </a:rPr>
              <a:t>choice</a:t>
            </a:r>
            <a:r>
              <a:rPr sz="2200" spc="-35" dirty="0">
                <a:solidFill>
                  <a:srgbClr val="800000"/>
                </a:solidFill>
              </a:rPr>
              <a:t> </a:t>
            </a:r>
            <a:r>
              <a:rPr sz="2200" dirty="0">
                <a:solidFill>
                  <a:srgbClr val="800000"/>
                </a:solidFill>
              </a:rPr>
              <a:t>of</a:t>
            </a:r>
            <a:r>
              <a:rPr sz="2200" spc="-45" dirty="0">
                <a:solidFill>
                  <a:srgbClr val="800000"/>
                </a:solidFill>
              </a:rPr>
              <a:t> </a:t>
            </a:r>
            <a:r>
              <a:rPr sz="2200" spc="-10" dirty="0">
                <a:solidFill>
                  <a:srgbClr val="800000"/>
                </a:solidFill>
              </a:rPr>
              <a:t>transmission</a:t>
            </a:r>
            <a:endParaRPr sz="2200"/>
          </a:p>
          <a:p>
            <a:pPr marL="12700">
              <a:lnSpc>
                <a:spcPts val="2375"/>
              </a:lnSpc>
            </a:pPr>
            <a:r>
              <a:rPr sz="2200" spc="-10" dirty="0">
                <a:solidFill>
                  <a:srgbClr val="800000"/>
                </a:solidFill>
              </a:rPr>
              <a:t>solutions</a:t>
            </a:r>
            <a:endParaRPr sz="2200"/>
          </a:p>
        </p:txBody>
      </p:sp>
      <p:pic>
        <p:nvPicPr>
          <p:cNvPr id="3" name="object 3"/>
          <p:cNvPicPr/>
          <p:nvPr/>
        </p:nvPicPr>
        <p:blipFill>
          <a:blip r:embed="rId2" cstate="print"/>
          <a:stretch>
            <a:fillRect/>
          </a:stretch>
        </p:blipFill>
        <p:spPr>
          <a:xfrm>
            <a:off x="1033272" y="1185672"/>
            <a:ext cx="3842004" cy="5466588"/>
          </a:xfrm>
          <a:prstGeom prst="rect">
            <a:avLst/>
          </a:prstGeom>
        </p:spPr>
      </p:pic>
      <p:sp>
        <p:nvSpPr>
          <p:cNvPr id="4" name="object 4"/>
          <p:cNvSpPr/>
          <p:nvPr/>
        </p:nvSpPr>
        <p:spPr>
          <a:xfrm>
            <a:off x="4998720" y="1365503"/>
            <a:ext cx="2327275" cy="1468120"/>
          </a:xfrm>
          <a:custGeom>
            <a:avLst/>
            <a:gdLst/>
            <a:ahLst/>
            <a:cxnLst/>
            <a:rect l="l" t="t" r="r" b="b"/>
            <a:pathLst>
              <a:path w="2327275" h="1468120">
                <a:moveTo>
                  <a:pt x="2327148" y="0"/>
                </a:moveTo>
                <a:lnTo>
                  <a:pt x="0" y="0"/>
                </a:lnTo>
                <a:lnTo>
                  <a:pt x="0" y="1467612"/>
                </a:lnTo>
                <a:lnTo>
                  <a:pt x="2327148" y="1467612"/>
                </a:lnTo>
                <a:lnTo>
                  <a:pt x="2327148" y="0"/>
                </a:lnTo>
                <a:close/>
              </a:path>
            </a:pathLst>
          </a:custGeom>
          <a:solidFill>
            <a:srgbClr val="3EBC3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txBox="1"/>
          <p:nvPr/>
        </p:nvSpPr>
        <p:spPr>
          <a:xfrm>
            <a:off x="5321300" y="1840229"/>
            <a:ext cx="1683385" cy="445770"/>
          </a:xfrm>
          <a:prstGeom prst="rect">
            <a:avLst/>
          </a:prstGeom>
        </p:spPr>
        <p:txBody>
          <a:bodyPr vert="horz" wrap="square" lIns="0" tIns="78740" rIns="0" bIns="0" rtlCol="0">
            <a:spAutoFit/>
          </a:bodyPr>
          <a:lstStyle/>
          <a:p>
            <a:pPr marL="12700" marR="5080" lvl="0" indent="4445" defTabSz="914400" eaLnBrk="1" fontAlgn="auto" latinLnBrk="0" hangingPunct="1">
              <a:lnSpc>
                <a:spcPct val="72500"/>
              </a:lnSpc>
              <a:spcBef>
                <a:spcPts val="62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Provide</a:t>
            </a:r>
            <a:r>
              <a:rPr kumimoji="0" sz="1600" b="1" i="0" u="none" strike="noStrike" kern="0" cap="none" spc="-3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the</a:t>
            </a:r>
            <a:r>
              <a:rPr kumimoji="0" sz="1600" b="1" i="0" u="none" strike="noStrike" kern="0" cap="none" spc="-45" normalizeH="0" baseline="0" noProof="0" dirty="0">
                <a:ln>
                  <a:noFill/>
                </a:ln>
                <a:solidFill>
                  <a:srgbClr val="FFFFFF"/>
                </a:solidFill>
                <a:effectLst/>
                <a:uLnTx/>
                <a:uFillTx/>
                <a:latin typeface="Arial"/>
                <a:cs typeface="Arial"/>
              </a:rPr>
              <a:t> </a:t>
            </a:r>
            <a:r>
              <a:rPr kumimoji="0" sz="1600" b="1" i="0" u="none" strike="noStrike" kern="0" cap="none" spc="-20" normalizeH="0" baseline="0" noProof="0" dirty="0">
                <a:ln>
                  <a:noFill/>
                </a:ln>
                <a:solidFill>
                  <a:srgbClr val="FFFFFF"/>
                </a:solidFill>
                <a:effectLst/>
                <a:uLnTx/>
                <a:uFillTx/>
                <a:latin typeface="Arial"/>
                <a:cs typeface="Arial"/>
              </a:rPr>
              <a:t>most </a:t>
            </a:r>
            <a:r>
              <a:rPr kumimoji="0" sz="1600" b="1" i="0" u="none" strike="noStrike" kern="0" cap="none" spc="0" normalizeH="0" baseline="0" noProof="0" dirty="0">
                <a:ln>
                  <a:noFill/>
                </a:ln>
                <a:solidFill>
                  <a:srgbClr val="FFFFFF"/>
                </a:solidFill>
                <a:effectLst/>
                <a:uLnTx/>
                <a:uFillTx/>
                <a:latin typeface="Arial"/>
                <a:cs typeface="Arial"/>
              </a:rPr>
              <a:t>benefits</a:t>
            </a:r>
            <a:r>
              <a:rPr kumimoji="0" sz="1600" b="1" i="0" u="none" strike="noStrike" kern="0" cap="none" spc="-70"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possible</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p:nvPr/>
        </p:nvSpPr>
        <p:spPr>
          <a:xfrm>
            <a:off x="7325868" y="1365503"/>
            <a:ext cx="4244340" cy="1466215"/>
          </a:xfrm>
          <a:custGeom>
            <a:avLst/>
            <a:gdLst/>
            <a:ahLst/>
            <a:cxnLst/>
            <a:rect l="l" t="t" r="r" b="b"/>
            <a:pathLst>
              <a:path w="4244340" h="1466214">
                <a:moveTo>
                  <a:pt x="4244339" y="0"/>
                </a:moveTo>
                <a:lnTo>
                  <a:pt x="0" y="0"/>
                </a:lnTo>
                <a:lnTo>
                  <a:pt x="0" y="1466088"/>
                </a:lnTo>
                <a:lnTo>
                  <a:pt x="4244339" y="1466088"/>
                </a:lnTo>
                <a:lnTo>
                  <a:pt x="4244339"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object 7"/>
          <p:cNvSpPr txBox="1"/>
          <p:nvPr/>
        </p:nvSpPr>
        <p:spPr>
          <a:xfrm>
            <a:off x="7405878" y="1716404"/>
            <a:ext cx="3997325" cy="756920"/>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Maximize</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the</a:t>
            </a:r>
            <a:r>
              <a:rPr kumimoji="0" sz="1600" b="0" i="0" u="none" strike="noStrike" kern="0" cap="none" spc="-4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amount</a:t>
            </a:r>
            <a:r>
              <a:rPr kumimoji="0" sz="1600" b="0" i="0" u="none" strike="noStrike" kern="0" cap="none" spc="-4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of</a:t>
            </a:r>
            <a:r>
              <a:rPr kumimoji="0" sz="1600" b="0" i="0" u="none" strike="noStrike" kern="0" cap="none" spc="-5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offshore</a:t>
            </a:r>
            <a:r>
              <a:rPr kumimoji="0" sz="1600" b="0" i="0" u="none" strike="noStrike" kern="0" cap="none" spc="-4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wind</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while </a:t>
            </a:r>
            <a:r>
              <a:rPr kumimoji="0" sz="1600" b="0" i="0" u="none" strike="noStrike" kern="0" cap="none" spc="0" normalizeH="0" baseline="0" noProof="0" dirty="0">
                <a:ln>
                  <a:noFill/>
                </a:ln>
                <a:solidFill>
                  <a:srgbClr val="0047B8"/>
                </a:solidFill>
                <a:effectLst/>
                <a:uLnTx/>
                <a:uFillTx/>
                <a:latin typeface="Arial"/>
                <a:cs typeface="Arial"/>
              </a:rPr>
              <a:t>minimizing</a:t>
            </a:r>
            <a:r>
              <a:rPr kumimoji="0" sz="1600" b="0" i="0" u="none" strike="noStrike" kern="0" cap="none" spc="-9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environmental</a:t>
            </a:r>
            <a:r>
              <a:rPr kumimoji="0" sz="1600" b="0" i="0" u="none" strike="noStrike" kern="0" cap="none" spc="-6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impacts</a:t>
            </a:r>
            <a:r>
              <a:rPr kumimoji="0" sz="1600" b="0" i="0" u="none" strike="noStrike" kern="0" cap="none" spc="-7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and</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costs </a:t>
            </a:r>
            <a:r>
              <a:rPr kumimoji="0" sz="1600" b="0" i="0" u="none" strike="noStrike" kern="0" cap="none" spc="0" normalizeH="0" baseline="0" noProof="0" dirty="0">
                <a:ln>
                  <a:noFill/>
                </a:ln>
                <a:solidFill>
                  <a:srgbClr val="0047B8"/>
                </a:solidFill>
                <a:effectLst/>
                <a:uLnTx/>
                <a:uFillTx/>
                <a:latin typeface="Arial"/>
                <a:cs typeface="Arial"/>
              </a:rPr>
              <a:t>to</a:t>
            </a:r>
            <a:r>
              <a:rPr kumimoji="0" sz="1600" b="0" i="0" u="none" strike="noStrike" kern="0" cap="none" spc="-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customers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4998720" y="2881883"/>
            <a:ext cx="2327275" cy="1466215"/>
          </a:xfrm>
          <a:custGeom>
            <a:avLst/>
            <a:gdLst/>
            <a:ahLst/>
            <a:cxnLst/>
            <a:rect l="l" t="t" r="r" b="b"/>
            <a:pathLst>
              <a:path w="2327275" h="1466214">
                <a:moveTo>
                  <a:pt x="2327148" y="0"/>
                </a:moveTo>
                <a:lnTo>
                  <a:pt x="0" y="0"/>
                </a:lnTo>
                <a:lnTo>
                  <a:pt x="0" y="1466088"/>
                </a:lnTo>
                <a:lnTo>
                  <a:pt x="2327148" y="1466088"/>
                </a:lnTo>
                <a:lnTo>
                  <a:pt x="2327148" y="0"/>
                </a:lnTo>
                <a:close/>
              </a:path>
            </a:pathLst>
          </a:custGeom>
          <a:solidFill>
            <a:srgbClr val="3EBC3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txBox="1"/>
          <p:nvPr/>
        </p:nvSpPr>
        <p:spPr>
          <a:xfrm>
            <a:off x="5459984" y="3266694"/>
            <a:ext cx="1406525" cy="624205"/>
          </a:xfrm>
          <a:prstGeom prst="rect">
            <a:avLst/>
          </a:prstGeom>
        </p:spPr>
        <p:txBody>
          <a:bodyPr vert="horz" wrap="square" lIns="0" tIns="78105" rIns="0" bIns="0" rtlCol="0">
            <a:spAutoFit/>
          </a:bodyPr>
          <a:lstStyle/>
          <a:p>
            <a:pPr marL="12700" marR="5080" lvl="0" indent="-635" algn="ctr" defTabSz="914400" eaLnBrk="1" fontAlgn="auto" latinLnBrk="0" hangingPunct="1">
              <a:lnSpc>
                <a:spcPct val="72800"/>
              </a:lnSpc>
              <a:spcBef>
                <a:spcPts val="615"/>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Minimizes environmental impacts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p:nvPr/>
        </p:nvSpPr>
        <p:spPr>
          <a:xfrm>
            <a:off x="7325868" y="2881883"/>
            <a:ext cx="4244340" cy="1468120"/>
          </a:xfrm>
          <a:custGeom>
            <a:avLst/>
            <a:gdLst/>
            <a:ahLst/>
            <a:cxnLst/>
            <a:rect l="l" t="t" r="r" b="b"/>
            <a:pathLst>
              <a:path w="4244340" h="1468120">
                <a:moveTo>
                  <a:pt x="4244339" y="0"/>
                </a:moveTo>
                <a:lnTo>
                  <a:pt x="0" y="0"/>
                </a:lnTo>
                <a:lnTo>
                  <a:pt x="0" y="1467612"/>
                </a:lnTo>
                <a:lnTo>
                  <a:pt x="4244339" y="1467612"/>
                </a:lnTo>
                <a:lnTo>
                  <a:pt x="4244339"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object 11"/>
          <p:cNvSpPr txBox="1"/>
          <p:nvPr/>
        </p:nvSpPr>
        <p:spPr>
          <a:xfrm>
            <a:off x="7405878" y="3111499"/>
            <a:ext cx="4032250" cy="100076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Examples</a:t>
            </a:r>
            <a:r>
              <a:rPr kumimoji="0" sz="1600" b="0" i="0" u="none" strike="noStrike" kern="0" cap="none" spc="-7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include:</a:t>
            </a:r>
            <a:r>
              <a:rPr kumimoji="0" sz="1600" b="0" i="0" u="none" strike="noStrike" kern="0" cap="none" spc="-8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HVDC</a:t>
            </a:r>
            <a:r>
              <a:rPr kumimoji="0" sz="1600" b="0" i="0" u="none" strike="noStrike" kern="0" cap="none" spc="-8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provides</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better </a:t>
            </a:r>
            <a:r>
              <a:rPr kumimoji="0" sz="1600" b="0" i="0" u="none" strike="noStrike" kern="0" cap="none" spc="0" normalizeH="0" baseline="0" noProof="0" dirty="0">
                <a:ln>
                  <a:noFill/>
                </a:ln>
                <a:solidFill>
                  <a:srgbClr val="0047B8"/>
                </a:solidFill>
                <a:effectLst/>
                <a:uLnTx/>
                <a:uFillTx/>
                <a:latin typeface="Arial"/>
                <a:cs typeface="Arial"/>
              </a:rPr>
              <a:t>electrical</a:t>
            </a:r>
            <a:r>
              <a:rPr kumimoji="0" sz="1600" b="0" i="0" u="none" strike="noStrike" kern="0" cap="none" spc="-10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performance</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with</a:t>
            </a:r>
            <a:r>
              <a:rPr kumimoji="0" sz="1600" b="0" i="0" u="none" strike="noStrike" kern="0" cap="none" spc="-75"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fewer/smaller </a:t>
            </a:r>
            <a:r>
              <a:rPr kumimoji="0" sz="1600" b="0" i="0" u="none" strike="noStrike" kern="0" cap="none" spc="0" normalizeH="0" baseline="0" noProof="0" dirty="0">
                <a:ln>
                  <a:noFill/>
                </a:ln>
                <a:solidFill>
                  <a:srgbClr val="0047B8"/>
                </a:solidFill>
                <a:effectLst/>
                <a:uLnTx/>
                <a:uFillTx/>
                <a:latin typeface="Arial"/>
                <a:cs typeface="Arial"/>
              </a:rPr>
              <a:t>cable</a:t>
            </a:r>
            <a:r>
              <a:rPr kumimoji="0" sz="1600" b="0" i="0" u="none" strike="noStrike" kern="0" cap="none" spc="-7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impacts,</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reducing</a:t>
            </a:r>
            <a:r>
              <a:rPr kumimoji="0" sz="1600" b="0" i="0" u="none" strike="noStrike" kern="0" cap="none" spc="-6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seabed</a:t>
            </a:r>
            <a:r>
              <a:rPr kumimoji="0" sz="1600" b="0" i="0" u="none" strike="noStrike" kern="0" cap="none" spc="-7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impacts</a:t>
            </a:r>
            <a:r>
              <a:rPr kumimoji="0" sz="1600" b="0" i="0" u="none" strike="noStrike" kern="0" cap="none" spc="-55" normalizeH="0" baseline="0" noProof="0" dirty="0">
                <a:ln>
                  <a:noFill/>
                </a:ln>
                <a:solidFill>
                  <a:srgbClr val="0047B8"/>
                </a:solidFill>
                <a:effectLst/>
                <a:uLnTx/>
                <a:uFillTx/>
                <a:latin typeface="Arial"/>
                <a:cs typeface="Arial"/>
              </a:rPr>
              <a:t> </a:t>
            </a:r>
            <a:r>
              <a:rPr kumimoji="0" sz="1600" b="0" i="0" u="none" strike="noStrike" kern="0" cap="none" spc="-25" normalizeH="0" baseline="0" noProof="0" dirty="0">
                <a:ln>
                  <a:noFill/>
                </a:ln>
                <a:solidFill>
                  <a:srgbClr val="0047B8"/>
                </a:solidFill>
                <a:effectLst/>
                <a:uLnTx/>
                <a:uFillTx/>
                <a:latin typeface="Arial"/>
                <a:cs typeface="Arial"/>
              </a:rPr>
              <a:t>and </a:t>
            </a:r>
            <a:r>
              <a:rPr kumimoji="0" sz="1600" b="0" i="0" u="none" strike="noStrike" kern="0" cap="none" spc="0" normalizeH="0" baseline="0" noProof="0" dirty="0">
                <a:ln>
                  <a:noFill/>
                </a:ln>
                <a:solidFill>
                  <a:srgbClr val="0047B8"/>
                </a:solidFill>
                <a:effectLst/>
                <a:uLnTx/>
                <a:uFillTx/>
                <a:latin typeface="Arial"/>
                <a:cs typeface="Arial"/>
              </a:rPr>
              <a:t>requiring</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fewer</a:t>
            </a:r>
            <a:r>
              <a:rPr kumimoji="0" sz="1600" b="0" i="0" u="none" strike="noStrike" kern="0" cap="none" spc="-4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onshore</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landings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p:nvPr/>
        </p:nvSpPr>
        <p:spPr>
          <a:xfrm>
            <a:off x="4998720" y="4419600"/>
            <a:ext cx="2327275" cy="1468120"/>
          </a:xfrm>
          <a:custGeom>
            <a:avLst/>
            <a:gdLst/>
            <a:ahLst/>
            <a:cxnLst/>
            <a:rect l="l" t="t" r="r" b="b"/>
            <a:pathLst>
              <a:path w="2327275" h="1468120">
                <a:moveTo>
                  <a:pt x="2327148" y="0"/>
                </a:moveTo>
                <a:lnTo>
                  <a:pt x="0" y="0"/>
                </a:lnTo>
                <a:lnTo>
                  <a:pt x="0" y="1467612"/>
                </a:lnTo>
                <a:lnTo>
                  <a:pt x="2327148" y="1467612"/>
                </a:lnTo>
                <a:lnTo>
                  <a:pt x="2327148" y="0"/>
                </a:lnTo>
                <a:close/>
              </a:path>
            </a:pathLst>
          </a:custGeom>
          <a:solidFill>
            <a:srgbClr val="3EBC3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object 13"/>
          <p:cNvSpPr txBox="1"/>
          <p:nvPr/>
        </p:nvSpPr>
        <p:spPr>
          <a:xfrm>
            <a:off x="5655055" y="4805553"/>
            <a:ext cx="1015365" cy="624205"/>
          </a:xfrm>
          <a:prstGeom prst="rect">
            <a:avLst/>
          </a:prstGeom>
        </p:spPr>
        <p:txBody>
          <a:bodyPr vert="horz" wrap="square" lIns="0" tIns="78105" rIns="0" bIns="0" rtlCol="0">
            <a:spAutoFit/>
          </a:bodyPr>
          <a:lstStyle/>
          <a:p>
            <a:pPr marL="12700" marR="5080" lvl="0" indent="635" algn="ctr" defTabSz="914400" eaLnBrk="1" fontAlgn="auto" latinLnBrk="0" hangingPunct="1">
              <a:lnSpc>
                <a:spcPct val="72800"/>
              </a:lnSpc>
              <a:spcBef>
                <a:spcPts val="615"/>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Mitigates permitting risks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p:nvPr/>
        </p:nvSpPr>
        <p:spPr>
          <a:xfrm>
            <a:off x="7325868" y="4418076"/>
            <a:ext cx="4244340" cy="1428115"/>
          </a:xfrm>
          <a:custGeom>
            <a:avLst/>
            <a:gdLst/>
            <a:ahLst/>
            <a:cxnLst/>
            <a:rect l="l" t="t" r="r" b="b"/>
            <a:pathLst>
              <a:path w="4244340" h="1428114">
                <a:moveTo>
                  <a:pt x="4244339" y="0"/>
                </a:moveTo>
                <a:lnTo>
                  <a:pt x="0" y="0"/>
                </a:lnTo>
                <a:lnTo>
                  <a:pt x="0" y="1427988"/>
                </a:lnTo>
                <a:lnTo>
                  <a:pt x="4244339" y="1427988"/>
                </a:lnTo>
                <a:lnTo>
                  <a:pt x="4244339"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object 15"/>
          <p:cNvSpPr txBox="1"/>
          <p:nvPr/>
        </p:nvSpPr>
        <p:spPr>
          <a:xfrm>
            <a:off x="7405878" y="4750434"/>
            <a:ext cx="3411220" cy="7569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47B8"/>
                </a:solidFill>
                <a:effectLst/>
                <a:uLnTx/>
                <a:uFillTx/>
                <a:latin typeface="Arial"/>
                <a:cs typeface="Arial"/>
              </a:rPr>
              <a:t>Choosing</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a</a:t>
            </a:r>
            <a:r>
              <a:rPr kumimoji="0" sz="1600" b="0" i="0" u="none" strike="noStrike" kern="0" cap="none" spc="-4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solution</a:t>
            </a:r>
            <a:r>
              <a:rPr kumimoji="0" sz="1600" b="0" i="0" u="none" strike="noStrike" kern="0" cap="none" spc="-6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that</a:t>
            </a:r>
            <a:r>
              <a:rPr kumimoji="0" sz="1600" b="0" i="0" u="none" strike="noStrike" kern="0" cap="none" spc="-25"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has</a:t>
            </a:r>
            <a:r>
              <a:rPr kumimoji="0" sz="1600" b="0" i="0" u="none" strike="noStrike" kern="0" cap="none" spc="-35" normalizeH="0" baseline="0" noProof="0" dirty="0">
                <a:ln>
                  <a:noFill/>
                </a:ln>
                <a:solidFill>
                  <a:srgbClr val="0047B8"/>
                </a:solidFill>
                <a:effectLst/>
                <a:uLnTx/>
                <a:uFillTx/>
                <a:latin typeface="Arial"/>
                <a:cs typeface="Arial"/>
              </a:rPr>
              <a:t> </a:t>
            </a:r>
            <a:r>
              <a:rPr kumimoji="0" sz="1600" b="0" i="0" u="none" strike="noStrike" kern="0" cap="none" spc="-20" normalizeH="0" baseline="0" noProof="0" dirty="0">
                <a:ln>
                  <a:noFill/>
                </a:ln>
                <a:solidFill>
                  <a:srgbClr val="0047B8"/>
                </a:solidFill>
                <a:effectLst/>
                <a:uLnTx/>
                <a:uFillTx/>
                <a:latin typeface="Arial"/>
                <a:cs typeface="Arial"/>
              </a:rPr>
              <a:t>fewer </a:t>
            </a:r>
            <a:r>
              <a:rPr kumimoji="0" sz="1600" b="0" i="0" u="none" strike="noStrike" kern="0" cap="none" spc="0" normalizeH="0" baseline="0" noProof="0" dirty="0">
                <a:ln>
                  <a:noFill/>
                </a:ln>
                <a:solidFill>
                  <a:srgbClr val="0047B8"/>
                </a:solidFill>
                <a:effectLst/>
                <a:uLnTx/>
                <a:uFillTx/>
                <a:latin typeface="Arial"/>
                <a:cs typeface="Arial"/>
              </a:rPr>
              <a:t>environmental</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impacts</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0" normalizeH="0" baseline="0" noProof="0" dirty="0">
                <a:ln>
                  <a:noFill/>
                </a:ln>
                <a:solidFill>
                  <a:srgbClr val="0047B8"/>
                </a:solidFill>
                <a:effectLst/>
                <a:uLnTx/>
                <a:uFillTx/>
                <a:latin typeface="Arial"/>
                <a:cs typeface="Arial"/>
              </a:rPr>
              <a:t>reduces</a:t>
            </a:r>
            <a:r>
              <a:rPr kumimoji="0" sz="1600" b="0" i="0" u="none" strike="noStrike" kern="0" cap="none" spc="-7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future </a:t>
            </a:r>
            <a:r>
              <a:rPr kumimoji="0" sz="1600" b="0" i="0" u="none" strike="noStrike" kern="0" cap="none" spc="0" normalizeH="0" baseline="0" noProof="0" dirty="0">
                <a:ln>
                  <a:noFill/>
                </a:ln>
                <a:solidFill>
                  <a:srgbClr val="0047B8"/>
                </a:solidFill>
                <a:effectLst/>
                <a:uLnTx/>
                <a:uFillTx/>
                <a:latin typeface="Arial"/>
                <a:cs typeface="Arial"/>
              </a:rPr>
              <a:t>permitting</a:t>
            </a:r>
            <a:r>
              <a:rPr kumimoji="0" sz="1600" b="0" i="0" u="none" strike="noStrike" kern="0" cap="none" spc="-90" normalizeH="0" baseline="0" noProof="0" dirty="0">
                <a:ln>
                  <a:noFill/>
                </a:ln>
                <a:solidFill>
                  <a:srgbClr val="0047B8"/>
                </a:solidFill>
                <a:effectLst/>
                <a:uLnTx/>
                <a:uFillTx/>
                <a:latin typeface="Arial"/>
                <a:cs typeface="Arial"/>
              </a:rPr>
              <a:t> </a:t>
            </a:r>
            <a:r>
              <a:rPr kumimoji="0" sz="1600" b="0" i="0" u="none" strike="noStrike" kern="0" cap="none" spc="-10" normalizeH="0" baseline="0" noProof="0" dirty="0">
                <a:ln>
                  <a:noFill/>
                </a:ln>
                <a:solidFill>
                  <a:srgbClr val="0047B8"/>
                </a:solidFill>
                <a:effectLst/>
                <a:uLnTx/>
                <a:uFillTx/>
                <a:latin typeface="Arial"/>
                <a:cs typeface="Arial"/>
              </a:rPr>
              <a:t>risks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37</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17" name="object 17"/>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40517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88379" y="1688592"/>
            <a:ext cx="5672455" cy="5067935"/>
            <a:chOff x="6088379" y="1688592"/>
            <a:chExt cx="5672455" cy="5067935"/>
          </a:xfrm>
        </p:grpSpPr>
        <p:pic>
          <p:nvPicPr>
            <p:cNvPr id="3" name="object 3"/>
            <p:cNvPicPr/>
            <p:nvPr/>
          </p:nvPicPr>
          <p:blipFill>
            <a:blip r:embed="rId2" cstate="print"/>
            <a:stretch>
              <a:fillRect/>
            </a:stretch>
          </p:blipFill>
          <p:spPr>
            <a:xfrm>
              <a:off x="6088379" y="1688592"/>
              <a:ext cx="4114800" cy="4469892"/>
            </a:xfrm>
            <a:prstGeom prst="rect">
              <a:avLst/>
            </a:prstGeom>
          </p:spPr>
        </p:pic>
        <p:sp>
          <p:nvSpPr>
            <p:cNvPr id="4" name="object 4"/>
            <p:cNvSpPr/>
            <p:nvPr/>
          </p:nvSpPr>
          <p:spPr>
            <a:xfrm>
              <a:off x="6410705" y="4653534"/>
              <a:ext cx="1856739" cy="713740"/>
            </a:xfrm>
            <a:custGeom>
              <a:avLst/>
              <a:gdLst/>
              <a:ahLst/>
              <a:cxnLst/>
              <a:rect l="l" t="t" r="r" b="b"/>
              <a:pathLst>
                <a:path w="1856740" h="713739">
                  <a:moveTo>
                    <a:pt x="1674876" y="0"/>
                  </a:moveTo>
                  <a:lnTo>
                    <a:pt x="0" y="0"/>
                  </a:lnTo>
                  <a:lnTo>
                    <a:pt x="0" y="713232"/>
                  </a:lnTo>
                  <a:lnTo>
                    <a:pt x="1674876" y="713232"/>
                  </a:lnTo>
                  <a:lnTo>
                    <a:pt x="1674876" y="297180"/>
                  </a:lnTo>
                  <a:lnTo>
                    <a:pt x="1856232" y="199517"/>
                  </a:lnTo>
                  <a:lnTo>
                    <a:pt x="1674876" y="118872"/>
                  </a:lnTo>
                  <a:lnTo>
                    <a:pt x="167487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p:nvPr/>
          </p:nvSpPr>
          <p:spPr>
            <a:xfrm>
              <a:off x="6410705" y="4653534"/>
              <a:ext cx="1856739" cy="713740"/>
            </a:xfrm>
            <a:custGeom>
              <a:avLst/>
              <a:gdLst/>
              <a:ahLst/>
              <a:cxnLst/>
              <a:rect l="l" t="t" r="r" b="b"/>
              <a:pathLst>
                <a:path w="1856740" h="713739">
                  <a:moveTo>
                    <a:pt x="0" y="0"/>
                  </a:moveTo>
                  <a:lnTo>
                    <a:pt x="977011" y="0"/>
                  </a:lnTo>
                  <a:lnTo>
                    <a:pt x="1395729" y="0"/>
                  </a:lnTo>
                  <a:lnTo>
                    <a:pt x="1674876" y="0"/>
                  </a:lnTo>
                  <a:lnTo>
                    <a:pt x="1674876" y="118872"/>
                  </a:lnTo>
                  <a:lnTo>
                    <a:pt x="1856232" y="199517"/>
                  </a:lnTo>
                  <a:lnTo>
                    <a:pt x="1674876" y="297180"/>
                  </a:lnTo>
                  <a:lnTo>
                    <a:pt x="1674876" y="713232"/>
                  </a:lnTo>
                  <a:lnTo>
                    <a:pt x="1395729" y="713232"/>
                  </a:lnTo>
                  <a:lnTo>
                    <a:pt x="977011" y="713232"/>
                  </a:lnTo>
                  <a:lnTo>
                    <a:pt x="0" y="713232"/>
                  </a:lnTo>
                  <a:lnTo>
                    <a:pt x="0" y="297180"/>
                  </a:lnTo>
                  <a:lnTo>
                    <a:pt x="0" y="118872"/>
                  </a:lnTo>
                  <a:lnTo>
                    <a:pt x="0" y="0"/>
                  </a:lnTo>
                  <a:close/>
                </a:path>
              </a:pathLst>
            </a:custGeom>
            <a:ln w="25399">
              <a:solidFill>
                <a:srgbClr val="F87B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6" name="object 6"/>
          <p:cNvGrpSpPr/>
          <p:nvPr/>
        </p:nvGrpSpPr>
        <p:grpSpPr>
          <a:xfrm>
            <a:off x="1456944" y="1671827"/>
            <a:ext cx="4152900" cy="4471670"/>
            <a:chOff x="1456944" y="1671827"/>
            <a:chExt cx="4152900" cy="4471670"/>
          </a:xfrm>
        </p:grpSpPr>
        <p:pic>
          <p:nvPicPr>
            <p:cNvPr id="7" name="object 7"/>
            <p:cNvPicPr/>
            <p:nvPr/>
          </p:nvPicPr>
          <p:blipFill>
            <a:blip r:embed="rId3" cstate="print"/>
            <a:stretch>
              <a:fillRect/>
            </a:stretch>
          </p:blipFill>
          <p:spPr>
            <a:xfrm>
              <a:off x="1456944" y="1671827"/>
              <a:ext cx="4152900" cy="4471416"/>
            </a:xfrm>
            <a:prstGeom prst="rect">
              <a:avLst/>
            </a:prstGeom>
          </p:spPr>
        </p:pic>
        <p:sp>
          <p:nvSpPr>
            <p:cNvPr id="8" name="object 8"/>
            <p:cNvSpPr/>
            <p:nvPr/>
          </p:nvSpPr>
          <p:spPr>
            <a:xfrm>
              <a:off x="1611630" y="4674870"/>
              <a:ext cx="2261870" cy="692150"/>
            </a:xfrm>
            <a:custGeom>
              <a:avLst/>
              <a:gdLst/>
              <a:ahLst/>
              <a:cxnLst/>
              <a:rect l="l" t="t" r="r" b="b"/>
              <a:pathLst>
                <a:path w="2261870" h="692150">
                  <a:moveTo>
                    <a:pt x="1972056" y="0"/>
                  </a:moveTo>
                  <a:lnTo>
                    <a:pt x="0" y="0"/>
                  </a:lnTo>
                  <a:lnTo>
                    <a:pt x="0" y="691895"/>
                  </a:lnTo>
                  <a:lnTo>
                    <a:pt x="1972056" y="691895"/>
                  </a:lnTo>
                  <a:lnTo>
                    <a:pt x="1972056" y="288289"/>
                  </a:lnTo>
                  <a:lnTo>
                    <a:pt x="2261489" y="164083"/>
                  </a:lnTo>
                  <a:lnTo>
                    <a:pt x="1972056" y="115315"/>
                  </a:lnTo>
                  <a:lnTo>
                    <a:pt x="197205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p:nvPr/>
          </p:nvSpPr>
          <p:spPr>
            <a:xfrm>
              <a:off x="1611630" y="4674870"/>
              <a:ext cx="2261870" cy="692150"/>
            </a:xfrm>
            <a:custGeom>
              <a:avLst/>
              <a:gdLst/>
              <a:ahLst/>
              <a:cxnLst/>
              <a:rect l="l" t="t" r="r" b="b"/>
              <a:pathLst>
                <a:path w="2261870" h="692150">
                  <a:moveTo>
                    <a:pt x="0" y="0"/>
                  </a:moveTo>
                  <a:lnTo>
                    <a:pt x="1150365" y="0"/>
                  </a:lnTo>
                  <a:lnTo>
                    <a:pt x="1643380" y="0"/>
                  </a:lnTo>
                  <a:lnTo>
                    <a:pt x="1972056" y="0"/>
                  </a:lnTo>
                  <a:lnTo>
                    <a:pt x="1972056" y="115315"/>
                  </a:lnTo>
                  <a:lnTo>
                    <a:pt x="2261489" y="164083"/>
                  </a:lnTo>
                  <a:lnTo>
                    <a:pt x="1972056" y="288289"/>
                  </a:lnTo>
                  <a:lnTo>
                    <a:pt x="1972056" y="691895"/>
                  </a:lnTo>
                  <a:lnTo>
                    <a:pt x="1643380" y="691895"/>
                  </a:lnTo>
                  <a:lnTo>
                    <a:pt x="1150365" y="691895"/>
                  </a:lnTo>
                  <a:lnTo>
                    <a:pt x="0" y="691895"/>
                  </a:lnTo>
                  <a:lnTo>
                    <a:pt x="0" y="288289"/>
                  </a:lnTo>
                  <a:lnTo>
                    <a:pt x="0" y="115315"/>
                  </a:lnTo>
                  <a:lnTo>
                    <a:pt x="0" y="0"/>
                  </a:lnTo>
                  <a:close/>
                </a:path>
              </a:pathLst>
            </a:custGeom>
            <a:ln w="25400">
              <a:solidFill>
                <a:srgbClr val="3EBC3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0" name="object 10"/>
          <p:cNvSpPr txBox="1"/>
          <p:nvPr/>
        </p:nvSpPr>
        <p:spPr>
          <a:xfrm>
            <a:off x="4738496" y="1206753"/>
            <a:ext cx="270065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Benefits</a:t>
            </a:r>
            <a:r>
              <a:rPr kumimoji="0" sz="2400" b="1" i="0" u="sng" strike="noStrike" kern="0" cap="none" spc="-25"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of</a:t>
            </a:r>
            <a:r>
              <a:rPr kumimoji="0" sz="2400" b="1" i="0" u="sng" strike="noStrike" kern="0" cap="none" spc="-20"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10" normalizeH="0" baseline="0" noProof="0" dirty="0">
                <a:ln>
                  <a:noFill/>
                </a:ln>
                <a:solidFill>
                  <a:srgbClr val="0047B8"/>
                </a:solidFill>
                <a:effectLst/>
                <a:uLnTx/>
                <a:uFill>
                  <a:solidFill>
                    <a:srgbClr val="0047B8"/>
                  </a:solidFill>
                </a:uFill>
                <a:latin typeface="Arial"/>
                <a:cs typeface="Arial"/>
              </a:rPr>
              <a:t>Design</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a:spLocks noGrp="1"/>
          </p:cNvSpPr>
          <p:nvPr>
            <p:ph type="title"/>
          </p:nvPr>
        </p:nvSpPr>
        <p:spPr>
          <a:xfrm>
            <a:off x="688340" y="186639"/>
            <a:ext cx="9201785" cy="629285"/>
          </a:xfrm>
          <a:prstGeom prst="rect">
            <a:avLst/>
          </a:prstGeom>
        </p:spPr>
        <p:txBody>
          <a:bodyPr vert="horz" wrap="square" lIns="0" tIns="12065" rIns="0" bIns="0" rtlCol="0">
            <a:spAutoFit/>
          </a:bodyPr>
          <a:lstStyle/>
          <a:p>
            <a:pPr marL="12700">
              <a:lnSpc>
                <a:spcPts val="2375"/>
              </a:lnSpc>
              <a:spcBef>
                <a:spcPts val="95"/>
              </a:spcBef>
            </a:pPr>
            <a:r>
              <a:rPr sz="2200" dirty="0">
                <a:solidFill>
                  <a:srgbClr val="800000"/>
                </a:solidFill>
              </a:rPr>
              <a:t>How</a:t>
            </a:r>
            <a:r>
              <a:rPr sz="2200" spc="-40" dirty="0">
                <a:solidFill>
                  <a:srgbClr val="800000"/>
                </a:solidFill>
              </a:rPr>
              <a:t> </a:t>
            </a:r>
            <a:r>
              <a:rPr sz="2200" dirty="0">
                <a:solidFill>
                  <a:srgbClr val="800000"/>
                </a:solidFill>
              </a:rPr>
              <a:t>the</a:t>
            </a:r>
            <a:r>
              <a:rPr sz="2200" spc="-40" dirty="0">
                <a:solidFill>
                  <a:srgbClr val="800000"/>
                </a:solidFill>
              </a:rPr>
              <a:t> </a:t>
            </a:r>
            <a:r>
              <a:rPr sz="2200" dirty="0">
                <a:solidFill>
                  <a:srgbClr val="800000"/>
                </a:solidFill>
              </a:rPr>
              <a:t>offshore</a:t>
            </a:r>
            <a:r>
              <a:rPr sz="2200" spc="-30" dirty="0">
                <a:solidFill>
                  <a:srgbClr val="800000"/>
                </a:solidFill>
              </a:rPr>
              <a:t> </a:t>
            </a:r>
            <a:r>
              <a:rPr sz="2200" dirty="0">
                <a:solidFill>
                  <a:srgbClr val="800000"/>
                </a:solidFill>
              </a:rPr>
              <a:t>wind</a:t>
            </a:r>
            <a:r>
              <a:rPr sz="2200" spc="-50" dirty="0">
                <a:solidFill>
                  <a:srgbClr val="800000"/>
                </a:solidFill>
              </a:rPr>
              <a:t> </a:t>
            </a:r>
            <a:r>
              <a:rPr sz="2200" dirty="0">
                <a:solidFill>
                  <a:srgbClr val="800000"/>
                </a:solidFill>
              </a:rPr>
              <a:t>connects</a:t>
            </a:r>
            <a:r>
              <a:rPr sz="2200" spc="-25" dirty="0">
                <a:solidFill>
                  <a:srgbClr val="800000"/>
                </a:solidFill>
              </a:rPr>
              <a:t> </a:t>
            </a:r>
            <a:r>
              <a:rPr sz="2200" dirty="0">
                <a:solidFill>
                  <a:srgbClr val="800000"/>
                </a:solidFill>
              </a:rPr>
              <a:t>is</a:t>
            </a:r>
            <a:r>
              <a:rPr sz="2200" spc="-45" dirty="0">
                <a:solidFill>
                  <a:srgbClr val="800000"/>
                </a:solidFill>
              </a:rPr>
              <a:t> </a:t>
            </a:r>
            <a:r>
              <a:rPr sz="2200" dirty="0">
                <a:solidFill>
                  <a:srgbClr val="800000"/>
                </a:solidFill>
              </a:rPr>
              <a:t>a</a:t>
            </a:r>
            <a:r>
              <a:rPr sz="2200" spc="-40" dirty="0">
                <a:solidFill>
                  <a:srgbClr val="800000"/>
                </a:solidFill>
              </a:rPr>
              <a:t> </a:t>
            </a:r>
            <a:r>
              <a:rPr sz="2200" dirty="0">
                <a:solidFill>
                  <a:srgbClr val="800000"/>
                </a:solidFill>
              </a:rPr>
              <a:t>key</a:t>
            </a:r>
            <a:r>
              <a:rPr sz="2200" spc="-50" dirty="0">
                <a:solidFill>
                  <a:srgbClr val="800000"/>
                </a:solidFill>
              </a:rPr>
              <a:t> </a:t>
            </a:r>
            <a:r>
              <a:rPr sz="2200" spc="-10" dirty="0">
                <a:solidFill>
                  <a:srgbClr val="800000"/>
                </a:solidFill>
              </a:rPr>
              <a:t>consideration</a:t>
            </a:r>
            <a:r>
              <a:rPr sz="2200" spc="-20" dirty="0">
                <a:solidFill>
                  <a:srgbClr val="800000"/>
                </a:solidFill>
              </a:rPr>
              <a:t> </a:t>
            </a:r>
            <a:r>
              <a:rPr sz="2200" dirty="0">
                <a:solidFill>
                  <a:srgbClr val="800000"/>
                </a:solidFill>
              </a:rPr>
              <a:t>in</a:t>
            </a:r>
            <a:r>
              <a:rPr sz="2200" spc="-40" dirty="0">
                <a:solidFill>
                  <a:srgbClr val="800000"/>
                </a:solidFill>
              </a:rPr>
              <a:t> </a:t>
            </a:r>
            <a:r>
              <a:rPr sz="2200" spc="-10" dirty="0">
                <a:solidFill>
                  <a:srgbClr val="800000"/>
                </a:solidFill>
              </a:rPr>
              <a:t>minimizing</a:t>
            </a:r>
            <a:endParaRPr sz="2200"/>
          </a:p>
          <a:p>
            <a:pPr marL="12700">
              <a:lnSpc>
                <a:spcPts val="2375"/>
              </a:lnSpc>
            </a:pPr>
            <a:r>
              <a:rPr sz="2200" dirty="0">
                <a:solidFill>
                  <a:srgbClr val="800000"/>
                </a:solidFill>
              </a:rPr>
              <a:t>environmental</a:t>
            </a:r>
            <a:r>
              <a:rPr sz="2200" spc="-150" dirty="0">
                <a:solidFill>
                  <a:srgbClr val="800000"/>
                </a:solidFill>
              </a:rPr>
              <a:t> </a:t>
            </a:r>
            <a:r>
              <a:rPr sz="2200" spc="-10" dirty="0">
                <a:solidFill>
                  <a:srgbClr val="800000"/>
                </a:solidFill>
              </a:rPr>
              <a:t>impacts</a:t>
            </a:r>
            <a:endParaRPr sz="2200"/>
          </a:p>
        </p:txBody>
      </p:sp>
      <p:sp>
        <p:nvSpPr>
          <p:cNvPr id="12" name="object 12"/>
          <p:cNvSpPr txBox="1"/>
          <p:nvPr/>
        </p:nvSpPr>
        <p:spPr>
          <a:xfrm>
            <a:off x="2228850" y="6403949"/>
            <a:ext cx="613727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rgbClr val="0047B8"/>
                </a:solidFill>
                <a:effectLst/>
                <a:uLnTx/>
                <a:uFillTx/>
                <a:latin typeface="Arial"/>
                <a:cs typeface="Arial"/>
              </a:rPr>
              <a:t>1)</a:t>
            </a:r>
            <a:r>
              <a:rPr kumimoji="0" sz="1000" b="0" i="0" u="none" strike="noStrike" kern="0" cap="none" spc="14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NEETMA</a:t>
            </a:r>
            <a:r>
              <a:rPr kumimoji="0" sz="1000" b="0" i="0" u="none" strike="noStrike" kern="0" cap="none" spc="-10" normalizeH="0" baseline="0" noProof="0" dirty="0">
                <a:ln>
                  <a:noFill/>
                </a:ln>
                <a:solidFill>
                  <a:srgbClr val="0047B8"/>
                </a:solidFill>
                <a:effectLst/>
                <a:uLnTx/>
                <a:uFillTx/>
                <a:latin typeface="Arial"/>
                <a:cs typeface="Arial"/>
              </a:rPr>
              <a:t> estimates</a:t>
            </a:r>
            <a:r>
              <a:rPr kumimoji="0" sz="1000" b="0" i="0" u="none" strike="noStrike" kern="0" cap="none" spc="-4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based</a:t>
            </a:r>
            <a:r>
              <a:rPr kumimoji="0" sz="1000" b="0" i="0" u="none" strike="noStrike" kern="0" cap="none" spc="-3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on</a:t>
            </a:r>
            <a:r>
              <a:rPr kumimoji="0" sz="1000" b="0" i="0" u="none" strike="noStrike" kern="0" cap="none" spc="-3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each</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developers’</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BOEM</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lease</a:t>
            </a:r>
            <a:r>
              <a:rPr kumimoji="0" sz="1000" b="0" i="0" u="none" strike="noStrike" kern="0" cap="none" spc="-2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areas</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and</a:t>
            </a:r>
            <a:r>
              <a:rPr kumimoji="0" sz="1000" b="0" i="0" u="none" strike="noStrike" kern="0" cap="none" spc="-20"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proposed</a:t>
            </a:r>
            <a:r>
              <a:rPr kumimoji="0" sz="1000" b="0" i="0" u="none" strike="noStrike" kern="0" cap="none" spc="-4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point</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of</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interconnection</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6511543" y="4645863"/>
            <a:ext cx="1470660" cy="648335"/>
          </a:xfrm>
          <a:prstGeom prst="rect">
            <a:avLst/>
          </a:prstGeom>
        </p:spPr>
        <p:txBody>
          <a:bodyPr vert="horz" wrap="square" lIns="0" tIns="49530" rIns="0" bIns="0" rtlCol="0">
            <a:spAutoFit/>
          </a:bodyPr>
          <a:lstStyle/>
          <a:p>
            <a:pPr marL="12700" marR="5080" lvl="0" indent="0" algn="ctr" defTabSz="914400" eaLnBrk="1" fontAlgn="auto" latinLnBrk="0" hangingPunct="1">
              <a:lnSpc>
                <a:spcPct val="80000"/>
              </a:lnSpc>
              <a:spcBef>
                <a:spcPts val="390"/>
              </a:spcBef>
              <a:spcAft>
                <a:spcPts val="0"/>
              </a:spcAft>
              <a:buClrTx/>
              <a:buSzTx/>
              <a:buFontTx/>
              <a:buNone/>
              <a:tabLst/>
              <a:defRPr/>
            </a:pPr>
            <a:r>
              <a:rPr kumimoji="0" sz="1200" b="0" i="0" u="none" strike="noStrike" kern="0" cap="none" spc="0" normalizeH="0" baseline="0" noProof="0" dirty="0">
                <a:ln>
                  <a:noFill/>
                </a:ln>
                <a:solidFill>
                  <a:srgbClr val="B95D00"/>
                </a:solidFill>
                <a:effectLst/>
                <a:uLnTx/>
                <a:uFillTx/>
                <a:latin typeface="Arial"/>
                <a:cs typeface="Arial"/>
              </a:rPr>
              <a:t>More</a:t>
            </a:r>
            <a:r>
              <a:rPr kumimoji="0" sz="1200" b="0" i="0" u="none" strike="noStrike" kern="0" cap="none" spc="-40" normalizeH="0" baseline="0" noProof="0" dirty="0">
                <a:ln>
                  <a:noFill/>
                </a:ln>
                <a:solidFill>
                  <a:srgbClr val="B95D00"/>
                </a:solidFill>
                <a:effectLst/>
                <a:uLnTx/>
                <a:uFillTx/>
                <a:latin typeface="Arial"/>
                <a:cs typeface="Arial"/>
              </a:rPr>
              <a:t> </a:t>
            </a:r>
            <a:r>
              <a:rPr kumimoji="0" sz="1200" b="0" i="0" u="none" strike="noStrike" kern="0" cap="none" spc="0" normalizeH="0" baseline="0" noProof="0" dirty="0">
                <a:ln>
                  <a:noFill/>
                </a:ln>
                <a:solidFill>
                  <a:srgbClr val="B95D00"/>
                </a:solidFill>
                <a:effectLst/>
                <a:uLnTx/>
                <a:uFillTx/>
                <a:latin typeface="Arial"/>
                <a:cs typeface="Arial"/>
              </a:rPr>
              <a:t>cables</a:t>
            </a:r>
            <a:r>
              <a:rPr kumimoji="0" sz="1200" b="0" i="0" u="none" strike="noStrike" kern="0" cap="none" spc="-35" normalizeH="0" baseline="0" noProof="0" dirty="0">
                <a:ln>
                  <a:noFill/>
                </a:ln>
                <a:solidFill>
                  <a:srgbClr val="B95D00"/>
                </a:solidFill>
                <a:effectLst/>
                <a:uLnTx/>
                <a:uFillTx/>
                <a:latin typeface="Arial"/>
                <a:cs typeface="Arial"/>
              </a:rPr>
              <a:t> </a:t>
            </a:r>
            <a:r>
              <a:rPr kumimoji="0" sz="1200" b="0" i="0" u="none" strike="noStrike" kern="0" cap="none" spc="-25" normalizeH="0" baseline="0" noProof="0" dirty="0">
                <a:ln>
                  <a:noFill/>
                </a:ln>
                <a:solidFill>
                  <a:srgbClr val="B95D00"/>
                </a:solidFill>
                <a:effectLst/>
                <a:uLnTx/>
                <a:uFillTx/>
                <a:latin typeface="Arial"/>
                <a:cs typeface="Arial"/>
              </a:rPr>
              <a:t>and </a:t>
            </a:r>
            <a:r>
              <a:rPr kumimoji="0" sz="1200" b="0" i="0" u="none" strike="noStrike" kern="0" cap="none" spc="0" normalizeH="0" baseline="0" noProof="0" dirty="0">
                <a:ln>
                  <a:noFill/>
                </a:ln>
                <a:solidFill>
                  <a:srgbClr val="B95D00"/>
                </a:solidFill>
                <a:effectLst/>
                <a:uLnTx/>
                <a:uFillTx/>
                <a:latin typeface="Arial"/>
                <a:cs typeface="Arial"/>
              </a:rPr>
              <a:t>platforms</a:t>
            </a:r>
            <a:r>
              <a:rPr kumimoji="0" sz="1200" b="0" i="0" u="none" strike="noStrike" kern="0" cap="none" spc="-35" normalizeH="0" baseline="0" noProof="0" dirty="0">
                <a:ln>
                  <a:noFill/>
                </a:ln>
                <a:solidFill>
                  <a:srgbClr val="B95D00"/>
                </a:solidFill>
                <a:effectLst/>
                <a:uLnTx/>
                <a:uFillTx/>
                <a:latin typeface="Arial"/>
                <a:cs typeface="Arial"/>
              </a:rPr>
              <a:t> </a:t>
            </a:r>
            <a:r>
              <a:rPr kumimoji="0" sz="1200" b="0" i="0" u="none" strike="noStrike" kern="0" cap="none" spc="-10" normalizeH="0" baseline="0" noProof="0" dirty="0">
                <a:ln>
                  <a:noFill/>
                </a:ln>
                <a:solidFill>
                  <a:srgbClr val="B95D00"/>
                </a:solidFill>
                <a:effectLst/>
                <a:uLnTx/>
                <a:uFillTx/>
                <a:latin typeface="Arial"/>
                <a:cs typeface="Arial"/>
              </a:rPr>
              <a:t>required </a:t>
            </a:r>
            <a:r>
              <a:rPr kumimoji="0" sz="1200" b="0" i="0" u="none" strike="noStrike" kern="0" cap="none" spc="0" normalizeH="0" baseline="0" noProof="0" dirty="0">
                <a:ln>
                  <a:noFill/>
                </a:ln>
                <a:solidFill>
                  <a:srgbClr val="B95D00"/>
                </a:solidFill>
                <a:effectLst/>
                <a:uLnTx/>
                <a:uFillTx/>
                <a:latin typeface="Arial"/>
                <a:cs typeface="Arial"/>
              </a:rPr>
              <a:t>(AC</a:t>
            </a:r>
            <a:r>
              <a:rPr kumimoji="0" sz="1200" b="0" i="0" u="none" strike="noStrike" kern="0" cap="none" spc="-10" normalizeH="0" baseline="0" noProof="0" dirty="0">
                <a:ln>
                  <a:noFill/>
                </a:ln>
                <a:solidFill>
                  <a:srgbClr val="B95D00"/>
                </a:solidFill>
                <a:effectLst/>
                <a:uLnTx/>
                <a:uFillTx/>
                <a:latin typeface="Arial"/>
                <a:cs typeface="Arial"/>
              </a:rPr>
              <a:t> </a:t>
            </a:r>
            <a:r>
              <a:rPr kumimoji="0" sz="1200" b="0" i="0" u="none" strike="noStrike" kern="0" cap="none" spc="0" normalizeH="0" baseline="0" noProof="0" dirty="0">
                <a:ln>
                  <a:noFill/>
                </a:ln>
                <a:solidFill>
                  <a:srgbClr val="B95D00"/>
                </a:solidFill>
                <a:effectLst/>
                <a:uLnTx/>
                <a:uFillTx/>
                <a:latin typeface="Arial"/>
                <a:cs typeface="Arial"/>
              </a:rPr>
              <a:t>cables</a:t>
            </a:r>
            <a:r>
              <a:rPr kumimoji="0" sz="1200" b="0" i="0" u="none" strike="noStrike" kern="0" cap="none" spc="-20" normalizeH="0" baseline="0" noProof="0" dirty="0">
                <a:ln>
                  <a:noFill/>
                </a:ln>
                <a:solidFill>
                  <a:srgbClr val="B95D00"/>
                </a:solidFill>
                <a:effectLst/>
                <a:uLnTx/>
                <a:uFillTx/>
                <a:latin typeface="Arial"/>
                <a:cs typeface="Arial"/>
              </a:rPr>
              <a:t> </a:t>
            </a:r>
            <a:r>
              <a:rPr kumimoji="0" sz="1200" b="0" i="0" u="none" strike="noStrike" kern="0" cap="none" spc="-10" normalizeH="0" baseline="0" noProof="0" dirty="0">
                <a:ln>
                  <a:noFill/>
                </a:ln>
                <a:solidFill>
                  <a:srgbClr val="B95D00"/>
                </a:solidFill>
                <a:effectLst/>
                <a:uLnTx/>
                <a:uFillTx/>
                <a:latin typeface="Arial"/>
                <a:cs typeface="Arial"/>
              </a:rPr>
              <a:t>deliver </a:t>
            </a:r>
            <a:r>
              <a:rPr kumimoji="0" sz="1200" b="0" i="0" u="none" strike="noStrike" kern="0" cap="none" spc="0" normalizeH="0" baseline="0" noProof="0" dirty="0">
                <a:ln>
                  <a:noFill/>
                </a:ln>
                <a:solidFill>
                  <a:srgbClr val="B95D00"/>
                </a:solidFill>
                <a:effectLst/>
                <a:uLnTx/>
                <a:uFillTx/>
                <a:latin typeface="Arial"/>
                <a:cs typeface="Arial"/>
              </a:rPr>
              <a:t>less</a:t>
            </a:r>
            <a:r>
              <a:rPr kumimoji="0" sz="1200" b="0" i="0" u="none" strike="noStrike" kern="0" cap="none" spc="-25" normalizeH="0" baseline="0" noProof="0" dirty="0">
                <a:ln>
                  <a:noFill/>
                </a:ln>
                <a:solidFill>
                  <a:srgbClr val="B95D00"/>
                </a:solidFill>
                <a:effectLst/>
                <a:uLnTx/>
                <a:uFillTx/>
                <a:latin typeface="Arial"/>
                <a:cs typeface="Arial"/>
              </a:rPr>
              <a:t> </a:t>
            </a:r>
            <a:r>
              <a:rPr kumimoji="0" sz="1200" b="0" i="0" u="none" strike="noStrike" kern="0" cap="none" spc="0" normalizeH="0" baseline="0" noProof="0" dirty="0">
                <a:ln>
                  <a:noFill/>
                </a:ln>
                <a:solidFill>
                  <a:srgbClr val="B95D00"/>
                </a:solidFill>
                <a:effectLst/>
                <a:uLnTx/>
                <a:uFillTx/>
                <a:latin typeface="Arial"/>
                <a:cs typeface="Arial"/>
              </a:rPr>
              <a:t>power</a:t>
            </a:r>
            <a:r>
              <a:rPr kumimoji="0" sz="1200" b="0" i="0" u="none" strike="noStrike" kern="0" cap="none" spc="-25" normalizeH="0" baseline="0" noProof="0" dirty="0">
                <a:ln>
                  <a:noFill/>
                </a:ln>
                <a:solidFill>
                  <a:srgbClr val="B95D00"/>
                </a:solidFill>
                <a:effectLst/>
                <a:uLnTx/>
                <a:uFillTx/>
                <a:latin typeface="Arial"/>
                <a:cs typeface="Arial"/>
              </a:rPr>
              <a:t> </a:t>
            </a:r>
            <a:r>
              <a:rPr kumimoji="0" sz="1200" b="0" i="0" u="none" strike="noStrike" kern="0" cap="none" spc="0" normalizeH="0" baseline="0" noProof="0" dirty="0">
                <a:ln>
                  <a:noFill/>
                </a:ln>
                <a:solidFill>
                  <a:srgbClr val="B95D00"/>
                </a:solidFill>
                <a:effectLst/>
                <a:uLnTx/>
                <a:uFillTx/>
                <a:latin typeface="Arial"/>
                <a:cs typeface="Arial"/>
              </a:rPr>
              <a:t>per</a:t>
            </a:r>
            <a:r>
              <a:rPr kumimoji="0" sz="1200" b="0" i="0" u="none" strike="noStrike" kern="0" cap="none" spc="-20" normalizeH="0" baseline="0" noProof="0" dirty="0">
                <a:ln>
                  <a:noFill/>
                </a:ln>
                <a:solidFill>
                  <a:srgbClr val="B95D00"/>
                </a:solidFill>
                <a:effectLst/>
                <a:uLnTx/>
                <a:uFillTx/>
                <a:latin typeface="Arial"/>
                <a:cs typeface="Arial"/>
              </a:rPr>
              <a:t> </a:t>
            </a:r>
            <a:r>
              <a:rPr kumimoji="0" sz="1200" b="0" i="0" u="none" strike="noStrike" kern="0" cap="none" spc="-10" normalizeH="0" baseline="0" noProof="0" dirty="0">
                <a:ln>
                  <a:noFill/>
                </a:ln>
                <a:solidFill>
                  <a:srgbClr val="B95D00"/>
                </a:solidFill>
                <a:effectLst/>
                <a:uLnTx/>
                <a:uFillTx/>
                <a:latin typeface="Arial"/>
                <a:cs typeface="Arial"/>
              </a:rPr>
              <a:t>cable)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14" name="object 14"/>
          <p:cNvGrpSpPr/>
          <p:nvPr/>
        </p:nvGrpSpPr>
        <p:grpSpPr>
          <a:xfrm>
            <a:off x="6480302" y="2356357"/>
            <a:ext cx="3023235" cy="1150620"/>
            <a:chOff x="6480302" y="2356357"/>
            <a:chExt cx="3023235" cy="1150620"/>
          </a:xfrm>
        </p:grpSpPr>
        <p:sp>
          <p:nvSpPr>
            <p:cNvPr id="15" name="object 15"/>
            <p:cNvSpPr/>
            <p:nvPr/>
          </p:nvSpPr>
          <p:spPr>
            <a:xfrm>
              <a:off x="6493002" y="2369057"/>
              <a:ext cx="2997835" cy="1125220"/>
            </a:xfrm>
            <a:custGeom>
              <a:avLst/>
              <a:gdLst/>
              <a:ahLst/>
              <a:cxnLst/>
              <a:rect l="l" t="t" r="r" b="b"/>
              <a:pathLst>
                <a:path w="2997834" h="1125220">
                  <a:moveTo>
                    <a:pt x="2997707" y="0"/>
                  </a:moveTo>
                  <a:lnTo>
                    <a:pt x="0" y="0"/>
                  </a:lnTo>
                  <a:lnTo>
                    <a:pt x="0" y="528827"/>
                  </a:lnTo>
                  <a:lnTo>
                    <a:pt x="1748663" y="528827"/>
                  </a:lnTo>
                  <a:lnTo>
                    <a:pt x="1811527" y="1125092"/>
                  </a:lnTo>
                  <a:lnTo>
                    <a:pt x="2498090" y="528827"/>
                  </a:lnTo>
                  <a:lnTo>
                    <a:pt x="2997707" y="528827"/>
                  </a:lnTo>
                  <a:lnTo>
                    <a:pt x="299770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object 16"/>
            <p:cNvSpPr/>
            <p:nvPr/>
          </p:nvSpPr>
          <p:spPr>
            <a:xfrm>
              <a:off x="6493002" y="2369057"/>
              <a:ext cx="2997835" cy="1125220"/>
            </a:xfrm>
            <a:custGeom>
              <a:avLst/>
              <a:gdLst/>
              <a:ahLst/>
              <a:cxnLst/>
              <a:rect l="l" t="t" r="r" b="b"/>
              <a:pathLst>
                <a:path w="2997834" h="1125220">
                  <a:moveTo>
                    <a:pt x="0" y="0"/>
                  </a:moveTo>
                  <a:lnTo>
                    <a:pt x="1748663" y="0"/>
                  </a:lnTo>
                  <a:lnTo>
                    <a:pt x="2498090" y="0"/>
                  </a:lnTo>
                  <a:lnTo>
                    <a:pt x="2997707" y="0"/>
                  </a:lnTo>
                  <a:lnTo>
                    <a:pt x="2997707" y="308482"/>
                  </a:lnTo>
                  <a:lnTo>
                    <a:pt x="2997707" y="440689"/>
                  </a:lnTo>
                  <a:lnTo>
                    <a:pt x="2997707" y="528827"/>
                  </a:lnTo>
                  <a:lnTo>
                    <a:pt x="2498090" y="528827"/>
                  </a:lnTo>
                  <a:lnTo>
                    <a:pt x="1811527" y="1125092"/>
                  </a:lnTo>
                  <a:lnTo>
                    <a:pt x="1748663" y="528827"/>
                  </a:lnTo>
                  <a:lnTo>
                    <a:pt x="0" y="528827"/>
                  </a:lnTo>
                  <a:lnTo>
                    <a:pt x="0" y="440689"/>
                  </a:lnTo>
                  <a:lnTo>
                    <a:pt x="0" y="308482"/>
                  </a:lnTo>
                  <a:lnTo>
                    <a:pt x="0" y="0"/>
                  </a:lnTo>
                  <a:close/>
                </a:path>
              </a:pathLst>
            </a:custGeom>
            <a:ln w="25400">
              <a:solidFill>
                <a:srgbClr val="3EBC3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7" name="object 17"/>
          <p:cNvSpPr txBox="1"/>
          <p:nvPr/>
        </p:nvSpPr>
        <p:spPr>
          <a:xfrm>
            <a:off x="6640830" y="2360421"/>
            <a:ext cx="2700655" cy="501015"/>
          </a:xfrm>
          <a:prstGeom prst="rect">
            <a:avLst/>
          </a:prstGeom>
        </p:spPr>
        <p:txBody>
          <a:bodyPr vert="horz" wrap="square" lIns="0" tIns="48260" rIns="0" bIns="0" rtlCol="0">
            <a:spAutoFit/>
          </a:bodyPr>
          <a:lstStyle/>
          <a:p>
            <a:pPr marL="12065" marR="5080" lvl="0" indent="-1270" algn="ctr" defTabSz="914400" eaLnBrk="1" fontAlgn="auto" latinLnBrk="0" hangingPunct="1">
              <a:lnSpc>
                <a:spcPts val="1150"/>
              </a:lnSpc>
              <a:spcBef>
                <a:spcPts val="380"/>
              </a:spcBef>
              <a:spcAft>
                <a:spcPts val="0"/>
              </a:spcAft>
              <a:buClrTx/>
              <a:buSzTx/>
              <a:buFontTx/>
              <a:buNone/>
              <a:tabLst/>
              <a:defRPr/>
            </a:pPr>
            <a:r>
              <a:rPr kumimoji="0" sz="1200" b="0" i="0" u="none" strike="noStrike" kern="0" cap="none" spc="0" normalizeH="0" baseline="0" noProof="0" dirty="0">
                <a:ln>
                  <a:noFill/>
                </a:ln>
                <a:solidFill>
                  <a:srgbClr val="00AF50"/>
                </a:solidFill>
                <a:effectLst/>
                <a:uLnTx/>
                <a:uFillTx/>
                <a:latin typeface="Arial"/>
                <a:cs typeface="Arial"/>
              </a:rPr>
              <a:t>Locating</a:t>
            </a:r>
            <a:r>
              <a:rPr kumimoji="0" sz="1200" b="0" i="0" u="none" strike="noStrike" kern="0" cap="none" spc="-5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a</a:t>
            </a:r>
            <a:r>
              <a:rPr kumimoji="0" sz="1200" b="0" i="0" u="none" strike="noStrike" kern="0" cap="none" spc="-1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collector</a:t>
            </a:r>
            <a:r>
              <a:rPr kumimoji="0" sz="1200" b="0" i="0" u="none" strike="noStrike" kern="0" cap="none" spc="-25"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station</a:t>
            </a:r>
            <a:r>
              <a:rPr kumimoji="0" sz="1200" b="0" i="0" u="none" strike="noStrike" kern="0" cap="none" spc="-2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closer</a:t>
            </a:r>
            <a:r>
              <a:rPr kumimoji="0" sz="1200" b="0" i="0" u="none" strike="noStrike" kern="0" cap="none" spc="-15" normalizeH="0" baseline="0" noProof="0" dirty="0">
                <a:ln>
                  <a:noFill/>
                </a:ln>
                <a:solidFill>
                  <a:srgbClr val="00AF50"/>
                </a:solidFill>
                <a:effectLst/>
                <a:uLnTx/>
                <a:uFillTx/>
                <a:latin typeface="Arial"/>
                <a:cs typeface="Arial"/>
              </a:rPr>
              <a:t> </a:t>
            </a:r>
            <a:r>
              <a:rPr kumimoji="0" sz="1200" b="0" i="0" u="none" strike="noStrike" kern="0" cap="none" spc="-25" normalizeH="0" baseline="0" noProof="0" dirty="0">
                <a:ln>
                  <a:noFill/>
                </a:ln>
                <a:solidFill>
                  <a:srgbClr val="00AF50"/>
                </a:solidFill>
                <a:effectLst/>
                <a:uLnTx/>
                <a:uFillTx/>
                <a:latin typeface="Arial"/>
                <a:cs typeface="Arial"/>
              </a:rPr>
              <a:t>to </a:t>
            </a:r>
            <a:r>
              <a:rPr kumimoji="0" sz="1200" b="0" i="0" u="none" strike="noStrike" kern="0" cap="none" spc="0" normalizeH="0" baseline="0" noProof="0" dirty="0">
                <a:ln>
                  <a:noFill/>
                </a:ln>
                <a:solidFill>
                  <a:srgbClr val="00AF50"/>
                </a:solidFill>
                <a:effectLst/>
                <a:uLnTx/>
                <a:uFillTx/>
                <a:latin typeface="Arial"/>
                <a:cs typeface="Arial"/>
              </a:rPr>
              <a:t>shore</a:t>
            </a:r>
            <a:r>
              <a:rPr kumimoji="0" sz="1200" b="0" i="0" u="none" strike="noStrike" kern="0" cap="none" spc="-35"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increases</a:t>
            </a:r>
            <a:r>
              <a:rPr kumimoji="0" sz="1200" b="0" i="0" u="none" strike="noStrike" kern="0" cap="none" spc="-4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platforms</a:t>
            </a:r>
            <a:r>
              <a:rPr kumimoji="0" sz="1200" b="0" i="0" u="none" strike="noStrike" kern="0" cap="none" spc="-4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and</a:t>
            </a:r>
            <a:r>
              <a:rPr kumimoji="0" sz="1200" b="0" i="0" u="none" strike="noStrike" kern="0" cap="none" spc="-25"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cables</a:t>
            </a:r>
            <a:r>
              <a:rPr kumimoji="0" sz="1200" b="0" i="0" u="none" strike="noStrike" kern="0" cap="none" spc="-40" normalizeH="0" baseline="0" noProof="0" dirty="0">
                <a:ln>
                  <a:noFill/>
                </a:ln>
                <a:solidFill>
                  <a:srgbClr val="00AF50"/>
                </a:solidFill>
                <a:effectLst/>
                <a:uLnTx/>
                <a:uFillTx/>
                <a:latin typeface="Arial"/>
                <a:cs typeface="Arial"/>
              </a:rPr>
              <a:t> </a:t>
            </a:r>
            <a:r>
              <a:rPr kumimoji="0" sz="1200" b="0" i="0" u="none" strike="noStrike" kern="0" cap="none" spc="-25" normalizeH="0" baseline="0" noProof="0" dirty="0">
                <a:ln>
                  <a:noFill/>
                </a:ln>
                <a:solidFill>
                  <a:srgbClr val="00AF50"/>
                </a:solidFill>
                <a:effectLst/>
                <a:uLnTx/>
                <a:uFillTx/>
                <a:latin typeface="Arial"/>
                <a:cs typeface="Arial"/>
              </a:rPr>
              <a:t>in </a:t>
            </a:r>
            <a:r>
              <a:rPr kumimoji="0" sz="1200" b="0" i="0" u="none" strike="noStrike" kern="0" cap="none" spc="0" normalizeH="0" baseline="0" noProof="0" dirty="0">
                <a:ln>
                  <a:noFill/>
                </a:ln>
                <a:solidFill>
                  <a:srgbClr val="00AF50"/>
                </a:solidFill>
                <a:effectLst/>
                <a:uLnTx/>
                <a:uFillTx/>
                <a:latin typeface="Arial"/>
                <a:cs typeface="Arial"/>
              </a:rPr>
              <a:t>the</a:t>
            </a:r>
            <a:r>
              <a:rPr kumimoji="0" sz="1200" b="0" i="0" u="none" strike="noStrike" kern="0" cap="none" spc="-15" normalizeH="0" baseline="0" noProof="0" dirty="0">
                <a:ln>
                  <a:noFill/>
                </a:ln>
                <a:solidFill>
                  <a:srgbClr val="00AF50"/>
                </a:solidFill>
                <a:effectLst/>
                <a:uLnTx/>
                <a:uFillTx/>
                <a:latin typeface="Arial"/>
                <a:cs typeface="Arial"/>
              </a:rPr>
              <a:t> </a:t>
            </a:r>
            <a:r>
              <a:rPr kumimoji="0" sz="1200" b="0" i="0" u="none" strike="noStrike" kern="0" cap="none" spc="-10" normalizeH="0" baseline="0" noProof="0" dirty="0">
                <a:ln>
                  <a:noFill/>
                </a:ln>
                <a:solidFill>
                  <a:srgbClr val="00AF50"/>
                </a:solidFill>
                <a:effectLst/>
                <a:uLnTx/>
                <a:uFillTx/>
                <a:latin typeface="Arial"/>
                <a:cs typeface="Arial"/>
              </a:rPr>
              <a:t>ocean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1751457" y="4666564"/>
            <a:ext cx="1689735" cy="648335"/>
          </a:xfrm>
          <a:prstGeom prst="rect">
            <a:avLst/>
          </a:prstGeom>
        </p:spPr>
        <p:txBody>
          <a:bodyPr vert="horz" wrap="square" lIns="0" tIns="48895" rIns="0" bIns="0" rtlCol="0">
            <a:spAutoFit/>
          </a:bodyPr>
          <a:lstStyle/>
          <a:p>
            <a:pPr marL="12065" marR="5080" lvl="0" indent="-1270" algn="ctr" defTabSz="914400" eaLnBrk="1" fontAlgn="auto" latinLnBrk="0" hangingPunct="1">
              <a:lnSpc>
                <a:spcPct val="80100"/>
              </a:lnSpc>
              <a:spcBef>
                <a:spcPts val="385"/>
              </a:spcBef>
              <a:spcAft>
                <a:spcPts val="0"/>
              </a:spcAft>
              <a:buClrTx/>
              <a:buSzTx/>
              <a:buFontTx/>
              <a:buNone/>
              <a:tabLst/>
              <a:defRPr/>
            </a:pPr>
            <a:r>
              <a:rPr kumimoji="0" sz="1200" b="0" i="0" u="none" strike="noStrike" kern="0" cap="none" spc="0" normalizeH="0" baseline="0" noProof="0" dirty="0">
                <a:ln>
                  <a:noFill/>
                </a:ln>
                <a:solidFill>
                  <a:srgbClr val="00AF50"/>
                </a:solidFill>
                <a:effectLst/>
                <a:uLnTx/>
                <a:uFillTx/>
                <a:latin typeface="Arial"/>
                <a:cs typeface="Arial"/>
              </a:rPr>
              <a:t>A</a:t>
            </a:r>
            <a:r>
              <a:rPr kumimoji="0" sz="1200" b="0" i="0" u="none" strike="noStrike" kern="0" cap="none" spc="-8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design</a:t>
            </a:r>
            <a:r>
              <a:rPr kumimoji="0" sz="1200" b="0" i="0" u="none" strike="noStrike" kern="0" cap="none" spc="-3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that</a:t>
            </a:r>
            <a:r>
              <a:rPr kumimoji="0" sz="1200" b="0" i="0" u="none" strike="noStrike" kern="0" cap="none" spc="-2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extends</a:t>
            </a:r>
            <a:r>
              <a:rPr kumimoji="0" sz="1200" b="0" i="0" u="none" strike="noStrike" kern="0" cap="none" spc="-30" normalizeH="0" baseline="0" noProof="0" dirty="0">
                <a:ln>
                  <a:noFill/>
                </a:ln>
                <a:solidFill>
                  <a:srgbClr val="00AF50"/>
                </a:solidFill>
                <a:effectLst/>
                <a:uLnTx/>
                <a:uFillTx/>
                <a:latin typeface="Arial"/>
                <a:cs typeface="Arial"/>
              </a:rPr>
              <a:t> </a:t>
            </a:r>
            <a:r>
              <a:rPr kumimoji="0" sz="1200" b="0" i="0" u="none" strike="noStrike" kern="0" cap="none" spc="-25" normalizeH="0" baseline="0" noProof="0" dirty="0">
                <a:ln>
                  <a:noFill/>
                </a:ln>
                <a:solidFill>
                  <a:srgbClr val="00AF50"/>
                </a:solidFill>
                <a:effectLst/>
                <a:uLnTx/>
                <a:uFillTx/>
                <a:latin typeface="Arial"/>
                <a:cs typeface="Arial"/>
              </a:rPr>
              <a:t>to </a:t>
            </a:r>
            <a:r>
              <a:rPr kumimoji="0" sz="1200" b="0" i="0" u="none" strike="noStrike" kern="0" cap="none" spc="0" normalizeH="0" baseline="0" noProof="0" dirty="0">
                <a:ln>
                  <a:noFill/>
                </a:ln>
                <a:solidFill>
                  <a:srgbClr val="00AF50"/>
                </a:solidFill>
                <a:effectLst/>
                <a:uLnTx/>
                <a:uFillTx/>
                <a:latin typeface="Arial"/>
                <a:cs typeface="Arial"/>
              </a:rPr>
              <a:t>the</a:t>
            </a:r>
            <a:r>
              <a:rPr kumimoji="0" sz="1200" b="0" i="0" u="none" strike="noStrike" kern="0" cap="none" spc="-2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lease</a:t>
            </a:r>
            <a:r>
              <a:rPr kumimoji="0" sz="1200" b="0" i="0" u="none" strike="noStrike" kern="0" cap="none" spc="-3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areas</a:t>
            </a:r>
            <a:r>
              <a:rPr kumimoji="0" sz="1200" b="0" i="0" u="none" strike="noStrike" kern="0" cap="none" spc="-25" normalizeH="0" baseline="0" noProof="0" dirty="0">
                <a:ln>
                  <a:noFill/>
                </a:ln>
                <a:solidFill>
                  <a:srgbClr val="00AF50"/>
                </a:solidFill>
                <a:effectLst/>
                <a:uLnTx/>
                <a:uFillTx/>
                <a:latin typeface="Arial"/>
                <a:cs typeface="Arial"/>
              </a:rPr>
              <a:t> </a:t>
            </a:r>
            <a:r>
              <a:rPr kumimoji="0" sz="1200" b="0" i="0" u="none" strike="noStrike" kern="0" cap="none" spc="-20" normalizeH="0" baseline="0" noProof="0" dirty="0">
                <a:ln>
                  <a:noFill/>
                </a:ln>
                <a:solidFill>
                  <a:srgbClr val="00AF50"/>
                </a:solidFill>
                <a:effectLst/>
                <a:uLnTx/>
                <a:uFillTx/>
                <a:latin typeface="Arial"/>
                <a:cs typeface="Arial"/>
              </a:rPr>
              <a:t>will </a:t>
            </a:r>
            <a:r>
              <a:rPr kumimoji="0" sz="1200" b="0" i="0" u="none" strike="noStrike" kern="0" cap="none" spc="0" normalizeH="0" baseline="0" noProof="0" dirty="0">
                <a:ln>
                  <a:noFill/>
                </a:ln>
                <a:solidFill>
                  <a:srgbClr val="00AF50"/>
                </a:solidFill>
                <a:effectLst/>
                <a:uLnTx/>
                <a:uFillTx/>
                <a:latin typeface="Arial"/>
                <a:cs typeface="Arial"/>
              </a:rPr>
              <a:t>require</a:t>
            </a:r>
            <a:r>
              <a:rPr kumimoji="0" sz="1200" b="0" i="0" u="none" strike="noStrike" kern="0" cap="none" spc="-45"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fewer</a:t>
            </a:r>
            <a:r>
              <a:rPr kumimoji="0" sz="1200" b="0" i="0" u="none" strike="noStrike" kern="0" cap="none" spc="-30" normalizeH="0" baseline="0" noProof="0" dirty="0">
                <a:ln>
                  <a:noFill/>
                </a:ln>
                <a:solidFill>
                  <a:srgbClr val="00AF50"/>
                </a:solidFill>
                <a:effectLst/>
                <a:uLnTx/>
                <a:uFillTx/>
                <a:latin typeface="Arial"/>
                <a:cs typeface="Arial"/>
              </a:rPr>
              <a:t> </a:t>
            </a:r>
            <a:r>
              <a:rPr kumimoji="0" sz="1200" b="0" i="0" u="none" strike="noStrike" kern="0" cap="none" spc="0" normalizeH="0" baseline="0" noProof="0" dirty="0">
                <a:ln>
                  <a:noFill/>
                </a:ln>
                <a:solidFill>
                  <a:srgbClr val="00AF50"/>
                </a:solidFill>
                <a:effectLst/>
                <a:uLnTx/>
                <a:uFillTx/>
                <a:latin typeface="Arial"/>
                <a:cs typeface="Arial"/>
              </a:rPr>
              <a:t>cables</a:t>
            </a:r>
            <a:r>
              <a:rPr kumimoji="0" sz="1200" b="0" i="0" u="none" strike="noStrike" kern="0" cap="none" spc="-30" normalizeH="0" baseline="0" noProof="0" dirty="0">
                <a:ln>
                  <a:noFill/>
                </a:ln>
                <a:solidFill>
                  <a:srgbClr val="00AF50"/>
                </a:solidFill>
                <a:effectLst/>
                <a:uLnTx/>
                <a:uFillTx/>
                <a:latin typeface="Arial"/>
                <a:cs typeface="Arial"/>
              </a:rPr>
              <a:t> </a:t>
            </a:r>
            <a:r>
              <a:rPr kumimoji="0" sz="1200" b="0" i="0" u="none" strike="noStrike" kern="0" cap="none" spc="-25" normalizeH="0" baseline="0" noProof="0" dirty="0">
                <a:ln>
                  <a:noFill/>
                </a:ln>
                <a:solidFill>
                  <a:srgbClr val="00AF50"/>
                </a:solidFill>
                <a:effectLst/>
                <a:uLnTx/>
                <a:uFillTx/>
                <a:latin typeface="Arial"/>
                <a:cs typeface="Arial"/>
              </a:rPr>
              <a:t>and </a:t>
            </a:r>
            <a:r>
              <a:rPr kumimoji="0" sz="1200" b="0" i="0" u="none" strike="noStrike" kern="0" cap="none" spc="-10" normalizeH="0" baseline="0" noProof="0" dirty="0">
                <a:ln>
                  <a:noFill/>
                </a:ln>
                <a:solidFill>
                  <a:srgbClr val="00AF50"/>
                </a:solidFill>
                <a:effectLst/>
                <a:uLnTx/>
                <a:uFillTx/>
                <a:latin typeface="Arial"/>
                <a:cs typeface="Arial"/>
              </a:rPr>
              <a:t>platforms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19" name="object 19"/>
          <p:cNvGrpSpPr/>
          <p:nvPr/>
        </p:nvGrpSpPr>
        <p:grpSpPr>
          <a:xfrm>
            <a:off x="8141017" y="3520249"/>
            <a:ext cx="180340" cy="157480"/>
            <a:chOff x="8141017" y="3520249"/>
            <a:chExt cx="180340" cy="157480"/>
          </a:xfrm>
        </p:grpSpPr>
        <p:sp>
          <p:nvSpPr>
            <p:cNvPr id="20" name="object 20"/>
            <p:cNvSpPr/>
            <p:nvPr/>
          </p:nvSpPr>
          <p:spPr>
            <a:xfrm>
              <a:off x="8145780" y="3525011"/>
              <a:ext cx="170815" cy="147955"/>
            </a:xfrm>
            <a:custGeom>
              <a:avLst/>
              <a:gdLst/>
              <a:ahLst/>
              <a:cxnLst/>
              <a:rect l="l" t="t" r="r" b="b"/>
              <a:pathLst>
                <a:path w="170815" h="147954">
                  <a:moveTo>
                    <a:pt x="170688" y="0"/>
                  </a:moveTo>
                  <a:lnTo>
                    <a:pt x="0" y="0"/>
                  </a:lnTo>
                  <a:lnTo>
                    <a:pt x="0" y="147827"/>
                  </a:lnTo>
                  <a:lnTo>
                    <a:pt x="170688" y="147827"/>
                  </a:lnTo>
                  <a:lnTo>
                    <a:pt x="170688"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object 21"/>
            <p:cNvSpPr/>
            <p:nvPr/>
          </p:nvSpPr>
          <p:spPr>
            <a:xfrm>
              <a:off x="8145780" y="3525011"/>
              <a:ext cx="170815" cy="147955"/>
            </a:xfrm>
            <a:custGeom>
              <a:avLst/>
              <a:gdLst/>
              <a:ahLst/>
              <a:cxnLst/>
              <a:rect l="l" t="t" r="r" b="b"/>
              <a:pathLst>
                <a:path w="170815" h="147954">
                  <a:moveTo>
                    <a:pt x="0" y="147827"/>
                  </a:moveTo>
                  <a:lnTo>
                    <a:pt x="170688" y="147827"/>
                  </a:lnTo>
                  <a:lnTo>
                    <a:pt x="170688" y="0"/>
                  </a:lnTo>
                  <a:lnTo>
                    <a:pt x="0" y="0"/>
                  </a:lnTo>
                  <a:lnTo>
                    <a:pt x="0" y="147827"/>
                  </a:lnTo>
                  <a:close/>
                </a:path>
              </a:pathLst>
            </a:custGeom>
            <a:ln w="9525">
              <a:solidFill>
                <a:srgbClr val="0047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38</a:t>
            </a:fld>
            <a:endParaRPr kumimoji="0" sz="1000" b="0" i="0" u="none" strike="noStrike" kern="0" cap="none" spc="-5" normalizeH="0" baseline="0" noProof="0" dirty="0">
              <a:ln>
                <a:noFill/>
              </a:ln>
              <a:solidFill>
                <a:srgbClr val="0047B8"/>
              </a:solidFill>
              <a:effectLst/>
              <a:uLnTx/>
              <a:uFillTx/>
              <a:latin typeface="Arial"/>
              <a:cs typeface="Arial"/>
            </a:endParaRPr>
          </a:p>
        </p:txBody>
      </p:sp>
      <p:sp>
        <p:nvSpPr>
          <p:cNvPr id="23" name="object 23"/>
          <p:cNvSpPr txBox="1"/>
          <p:nvPr/>
        </p:nvSpPr>
        <p:spPr>
          <a:xfrm>
            <a:off x="5362702" y="6573208"/>
            <a:ext cx="146431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rgbClr val="0047B8"/>
                </a:solidFill>
                <a:effectLst/>
                <a:uLnTx/>
                <a:uFillTx/>
                <a:latin typeface="Arial"/>
                <a:cs typeface="Arial"/>
              </a:rPr>
              <a:t>Proprietary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&amp; </a:t>
            </a:r>
            <a:r>
              <a:rPr kumimoji="0" sz="1000" b="0" i="0" u="none" strike="noStrike" kern="0" cap="none" spc="-10" normalizeH="0" baseline="0" noProof="0" dirty="0">
                <a:ln>
                  <a:noFill/>
                </a:ln>
                <a:solidFill>
                  <a:srgbClr val="0047B8"/>
                </a:solidFill>
                <a:effectLst/>
                <a:uLnTx/>
                <a:uFillTx/>
                <a:latin typeface="Arial"/>
                <a:cs typeface="Arial"/>
              </a:rPr>
              <a:t>Confidential</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16337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5916295"/>
          </a:xfrm>
          <a:custGeom>
            <a:avLst/>
            <a:gdLst/>
            <a:ahLst/>
            <a:cxnLst/>
            <a:rect l="l" t="t" r="r" b="b"/>
            <a:pathLst>
              <a:path w="12189460" h="5916295">
                <a:moveTo>
                  <a:pt x="0" y="5916168"/>
                </a:moveTo>
                <a:lnTo>
                  <a:pt x="12188952" y="5916168"/>
                </a:lnTo>
                <a:lnTo>
                  <a:pt x="12188952" y="0"/>
                </a:lnTo>
                <a:lnTo>
                  <a:pt x="0" y="0"/>
                </a:lnTo>
                <a:lnTo>
                  <a:pt x="0" y="5916168"/>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679450" marR="5080" indent="-624840">
              <a:lnSpc>
                <a:spcPct val="150100"/>
              </a:lnSpc>
              <a:spcBef>
                <a:spcPts val="100"/>
              </a:spcBef>
            </a:pPr>
            <a:r>
              <a:rPr dirty="0"/>
              <a:t>A</a:t>
            </a:r>
            <a:r>
              <a:rPr spc="-150" dirty="0"/>
              <a:t> </a:t>
            </a:r>
            <a:r>
              <a:rPr dirty="0"/>
              <a:t>coordinated</a:t>
            </a:r>
            <a:r>
              <a:rPr spc="-75" dirty="0"/>
              <a:t> </a:t>
            </a:r>
            <a:r>
              <a:rPr dirty="0"/>
              <a:t>transmission</a:t>
            </a:r>
            <a:r>
              <a:rPr spc="-70" dirty="0"/>
              <a:t> </a:t>
            </a:r>
            <a:r>
              <a:rPr dirty="0"/>
              <a:t>approach</a:t>
            </a:r>
            <a:r>
              <a:rPr spc="-70" dirty="0"/>
              <a:t> </a:t>
            </a:r>
            <a:r>
              <a:rPr dirty="0"/>
              <a:t>can</a:t>
            </a:r>
            <a:r>
              <a:rPr spc="-50" dirty="0"/>
              <a:t> </a:t>
            </a:r>
            <a:r>
              <a:rPr dirty="0"/>
              <a:t>be</a:t>
            </a:r>
            <a:r>
              <a:rPr spc="-50" dirty="0"/>
              <a:t> </a:t>
            </a:r>
            <a:r>
              <a:rPr spc="-10" dirty="0"/>
              <a:t>permitted </a:t>
            </a:r>
            <a:r>
              <a:rPr dirty="0"/>
              <a:t>efficiently</a:t>
            </a:r>
            <a:r>
              <a:rPr spc="-65" dirty="0"/>
              <a:t> </a:t>
            </a:r>
            <a:r>
              <a:rPr dirty="0"/>
              <a:t>along</a:t>
            </a:r>
            <a:r>
              <a:rPr spc="-45" dirty="0"/>
              <a:t> </a:t>
            </a:r>
            <a:r>
              <a:rPr dirty="0"/>
              <a:t>with</a:t>
            </a:r>
            <a:r>
              <a:rPr spc="-40" dirty="0"/>
              <a:t> </a:t>
            </a:r>
            <a:r>
              <a:rPr dirty="0"/>
              <a:t>offshore</a:t>
            </a:r>
            <a:r>
              <a:rPr spc="-55" dirty="0"/>
              <a:t> </a:t>
            </a:r>
            <a:r>
              <a:rPr dirty="0"/>
              <a:t>wind</a:t>
            </a:r>
            <a:r>
              <a:rPr spc="-45" dirty="0"/>
              <a:t> </a:t>
            </a:r>
            <a:r>
              <a:rPr spc="-10" dirty="0"/>
              <a:t>development</a:t>
            </a:r>
          </a:p>
        </p:txBody>
      </p:sp>
      <p:sp>
        <p:nvSpPr>
          <p:cNvPr id="4" name="object 4"/>
          <p:cNvSpPr txBox="1"/>
          <p:nvPr/>
        </p:nvSpPr>
        <p:spPr>
          <a:xfrm>
            <a:off x="537057" y="6576561"/>
            <a:ext cx="229235" cy="167005"/>
          </a:xfrm>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39</a:t>
            </a:fld>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61228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extLst>
              <p:ext uri="{D42A27DB-BD31-4B8C-83A1-F6EECF244321}">
                <p14:modId xmlns:p14="http://schemas.microsoft.com/office/powerpoint/2010/main" val="128336433"/>
              </p:ext>
            </p:extLst>
          </p:nvPr>
        </p:nvSpPr>
        <p:spPr/>
        <p:txBody>
          <a:bodyPr/>
          <a:lstStyle/>
          <a:p>
            <a:r>
              <a:rPr lang="en-US" dirty="0"/>
              <a:t>NJ Offshore Wind Transmission </a:t>
            </a:r>
          </a:p>
        </p:txBody>
      </p:sp>
      <p:sp>
        <p:nvSpPr>
          <p:cNvPr id="5" name="Content Placeholder 4"/>
          <p:cNvSpPr>
            <a:spLocks noGrp="1"/>
          </p:cNvSpPr>
          <p:nvPr>
            <p:ph idx="1"/>
            <p:extLst>
              <p:ext uri="{D42A27DB-BD31-4B8C-83A1-F6EECF244321}">
                <p14:modId xmlns:p14="http://schemas.microsoft.com/office/powerpoint/2010/main" val="3617403537"/>
              </p:ext>
            </p:extLst>
          </p:nvPr>
        </p:nvSpPr>
        <p:spPr>
          <a:xfrm>
            <a:off x="609600" y="1676401"/>
            <a:ext cx="10210800" cy="3867943"/>
          </a:xfrm>
        </p:spPr>
        <p:txBody>
          <a:bodyPr/>
          <a:lstStyle/>
          <a:p>
            <a:r>
              <a:rPr lang="en-US" sz="2400" dirty="0" smtClean="0"/>
              <a:t>PJM Interconnection is New Jersey’s regional grid operator </a:t>
            </a:r>
          </a:p>
          <a:p>
            <a:r>
              <a:rPr lang="en-US" sz="2400" dirty="0" smtClean="0"/>
              <a:t>BPU </a:t>
            </a:r>
            <a:r>
              <a:rPr lang="en-US" sz="2400" dirty="0"/>
              <a:t>identified the potential benefits of soliciting coordinated market-based options for building out the transmission facilities necessary to achieve this goal</a:t>
            </a:r>
            <a:endParaRPr lang="en-US" sz="2400" dirty="0">
              <a:cs typeface="Arial"/>
            </a:endParaRPr>
          </a:p>
          <a:p>
            <a:r>
              <a:rPr lang="en-US" sz="2400" dirty="0"/>
              <a:t>In its November 2020 order, BPU requested PJM to solicit competitive transmission proposals for New Jersey via the State Agreement Approach (SAA)</a:t>
            </a:r>
            <a:endParaRPr lang="en-US" sz="2400" dirty="0">
              <a:cs typeface="Arial"/>
            </a:endParaRPr>
          </a:p>
        </p:txBody>
      </p:sp>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4</a:t>
            </a:fld>
            <a:endParaRPr lang="en-US"/>
          </a:p>
        </p:txBody>
      </p:sp>
    </p:spTree>
    <p:extLst>
      <p:ext uri="{BB962C8B-B14F-4D97-AF65-F5344CB8AC3E}">
        <p14:creationId xmlns:p14="http://schemas.microsoft.com/office/powerpoint/2010/main" val="587167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88543" y="1024255"/>
            <a:ext cx="5003165" cy="5732145"/>
            <a:chOff x="6888543" y="1024255"/>
            <a:chExt cx="5003165" cy="5732145"/>
          </a:xfrm>
        </p:grpSpPr>
        <p:pic>
          <p:nvPicPr>
            <p:cNvPr id="3" name="object 3"/>
            <p:cNvPicPr/>
            <p:nvPr/>
          </p:nvPicPr>
          <p:blipFill>
            <a:blip r:embed="rId2" cstate="print"/>
            <a:stretch>
              <a:fillRect/>
            </a:stretch>
          </p:blipFill>
          <p:spPr>
            <a:xfrm>
              <a:off x="10488168" y="6173058"/>
              <a:ext cx="1229221" cy="582956"/>
            </a:xfrm>
            <a:prstGeom prst="rect">
              <a:avLst/>
            </a:prstGeom>
          </p:spPr>
        </p:pic>
        <p:pic>
          <p:nvPicPr>
            <p:cNvPr id="4" name="object 4"/>
            <p:cNvPicPr/>
            <p:nvPr/>
          </p:nvPicPr>
          <p:blipFill>
            <a:blip r:embed="rId3" cstate="print"/>
            <a:stretch>
              <a:fillRect/>
            </a:stretch>
          </p:blipFill>
          <p:spPr>
            <a:xfrm>
              <a:off x="6923532" y="1059180"/>
              <a:ext cx="4933187" cy="5047488"/>
            </a:xfrm>
            <a:prstGeom prst="rect">
              <a:avLst/>
            </a:prstGeom>
          </p:spPr>
        </p:pic>
        <p:sp>
          <p:nvSpPr>
            <p:cNvPr id="5" name="object 5"/>
            <p:cNvSpPr/>
            <p:nvPr/>
          </p:nvSpPr>
          <p:spPr>
            <a:xfrm>
              <a:off x="6906006" y="1041717"/>
              <a:ext cx="4968240" cy="5082540"/>
            </a:xfrm>
            <a:custGeom>
              <a:avLst/>
              <a:gdLst/>
              <a:ahLst/>
              <a:cxnLst/>
              <a:rect l="l" t="t" r="r" b="b"/>
              <a:pathLst>
                <a:path w="4968240" h="5082540">
                  <a:moveTo>
                    <a:pt x="0" y="5082413"/>
                  </a:moveTo>
                  <a:lnTo>
                    <a:pt x="4968113" y="5082413"/>
                  </a:lnTo>
                  <a:lnTo>
                    <a:pt x="4968113" y="0"/>
                  </a:lnTo>
                  <a:lnTo>
                    <a:pt x="0" y="0"/>
                  </a:lnTo>
                  <a:lnTo>
                    <a:pt x="0" y="5082413"/>
                  </a:lnTo>
                  <a:close/>
                </a:path>
              </a:pathLst>
            </a:custGeom>
            <a:ln w="34925">
              <a:solidFill>
                <a:srgbClr val="3EBC3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 name="object 6"/>
          <p:cNvSpPr txBox="1"/>
          <p:nvPr/>
        </p:nvSpPr>
        <p:spPr>
          <a:xfrm>
            <a:off x="410667" y="1023874"/>
            <a:ext cx="5886450" cy="4965065"/>
          </a:xfrm>
          <a:prstGeom prst="rect">
            <a:avLst/>
          </a:prstGeom>
        </p:spPr>
        <p:txBody>
          <a:bodyPr vert="horz" wrap="square" lIns="0" tIns="71755" rIns="0" bIns="0" rtlCol="0">
            <a:spAutoFit/>
          </a:bodyPr>
          <a:lstStyle/>
          <a:p>
            <a:pPr marL="355600" marR="92075" lvl="0" indent="-342900" defTabSz="914400" eaLnBrk="1" fontAlgn="auto" latinLnBrk="0" hangingPunct="1">
              <a:lnSpc>
                <a:spcPts val="1920"/>
              </a:lnSpc>
              <a:spcBef>
                <a:spcPts val="565"/>
              </a:spcBef>
              <a:spcAft>
                <a:spcPts val="0"/>
              </a:spcAft>
              <a:buClrTx/>
              <a:buSzTx/>
              <a:buFont typeface="Arial"/>
              <a:buChar char="•"/>
              <a:tabLst>
                <a:tab pos="354965" algn="l"/>
                <a:tab pos="355600" algn="l"/>
              </a:tabLst>
              <a:defRPr/>
            </a:pP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Reasonable</a:t>
            </a:r>
            <a:r>
              <a:rPr kumimoji="0" sz="2000" b="1" i="0" u="sng" strike="noStrike" kern="0" cap="none" spc="-50"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Range</a:t>
            </a:r>
            <a:r>
              <a:rPr kumimoji="0" sz="2000" b="1" i="0" u="sng" strike="noStrike" kern="0" cap="none" spc="-15"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of</a:t>
            </a:r>
            <a:r>
              <a:rPr kumimoji="0" sz="2000" b="1" i="0" u="sng" strike="noStrike" kern="0" cap="none" spc="-40"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Alternatives</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Analysis </a:t>
            </a:r>
            <a:r>
              <a:rPr kumimoji="0" sz="2000" b="1" i="0" u="none" strike="noStrike" kern="0" cap="none" spc="0" normalizeH="0" baseline="0" noProof="0" dirty="0">
                <a:ln>
                  <a:noFill/>
                </a:ln>
                <a:solidFill>
                  <a:srgbClr val="0047B8"/>
                </a:solidFill>
                <a:effectLst/>
                <a:uLnTx/>
                <a:uFillTx/>
                <a:latin typeface="Arial"/>
                <a:cs typeface="Arial"/>
              </a:rPr>
              <a:t>should</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include</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reasonable</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alternatives</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to </a:t>
            </a:r>
            <a:r>
              <a:rPr kumimoji="0" sz="2000" b="1" i="0" u="none" strike="noStrike" kern="0" cap="none" spc="0" normalizeH="0" baseline="0" noProof="0" dirty="0">
                <a:ln>
                  <a:noFill/>
                </a:ln>
                <a:solidFill>
                  <a:srgbClr val="0047B8"/>
                </a:solidFill>
                <a:effectLst/>
                <a:uLnTx/>
                <a:uFillTx/>
                <a:latin typeface="Arial"/>
                <a:cs typeface="Arial"/>
              </a:rPr>
              <a:t>avoid</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or</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minimize</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adverse</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environmental impacts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47B8"/>
              </a:buClr>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Arial"/>
              <a:cs typeface="Arial"/>
            </a:endParaRPr>
          </a:p>
          <a:p>
            <a:pPr marL="355600" marR="78740" lvl="0" indent="-342900" defTabSz="914400" eaLnBrk="1" fontAlgn="auto" latinLnBrk="0" hangingPunct="1">
              <a:lnSpc>
                <a:spcPct val="80000"/>
              </a:lnSpc>
              <a:spcBef>
                <a:spcPts val="1330"/>
              </a:spcBef>
              <a:spcAft>
                <a:spcPts val="0"/>
              </a:spcAft>
              <a:buClrTx/>
              <a:buSzTx/>
              <a:buFont typeface="Arial"/>
              <a:buChar char="•"/>
              <a:tabLst>
                <a:tab pos="354965" algn="l"/>
                <a:tab pos="355600" algn="l"/>
              </a:tabLst>
              <a:defRPr/>
            </a:pP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Connected</a:t>
            </a:r>
            <a:r>
              <a:rPr kumimoji="0" sz="2000" b="1" i="0" u="sng" strike="noStrike" kern="0" cap="none" spc="-50"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Actions/Cumulative</a:t>
            </a:r>
            <a:r>
              <a:rPr kumimoji="0" sz="2000" b="1" i="0" u="sng" strike="noStrike" kern="0" cap="none" spc="-45"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Effects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Closely</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related</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actions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should</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be</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included</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in </a:t>
            </a:r>
            <a:r>
              <a:rPr kumimoji="0" sz="2000" b="1" i="0" u="none" strike="noStrike" kern="0" cap="none" spc="0" normalizeH="0" baseline="0" noProof="0" dirty="0">
                <a:ln>
                  <a:noFill/>
                </a:ln>
                <a:solidFill>
                  <a:srgbClr val="0047B8"/>
                </a:solidFill>
                <a:effectLst/>
                <a:uLnTx/>
                <a:uFillTx/>
                <a:latin typeface="Arial"/>
                <a:cs typeface="Arial"/>
              </a:rPr>
              <a:t>environmental</a:t>
            </a:r>
            <a:r>
              <a:rPr kumimoji="0" sz="2000" b="1" i="0" u="none" strike="noStrike" kern="0" cap="none" spc="-8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analysis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47B8"/>
              </a:buClr>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Arial"/>
              <a:cs typeface="Arial"/>
            </a:endParaRPr>
          </a:p>
          <a:p>
            <a:pPr marL="355600" marR="5080" lvl="0" indent="-342900" defTabSz="914400" eaLnBrk="1" fontAlgn="auto" latinLnBrk="0" hangingPunct="1">
              <a:lnSpc>
                <a:spcPct val="80000"/>
              </a:lnSpc>
              <a:spcBef>
                <a:spcPts val="1315"/>
              </a:spcBef>
              <a:spcAft>
                <a:spcPts val="0"/>
              </a:spcAft>
              <a:buClrTx/>
              <a:buSzTx/>
              <a:buFont typeface="Arial"/>
              <a:buChar char="•"/>
              <a:tabLst>
                <a:tab pos="354965" algn="l"/>
                <a:tab pos="355600" algn="l"/>
              </a:tabLst>
              <a:defRPr/>
            </a:pP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Reasonably</a:t>
            </a:r>
            <a:r>
              <a:rPr kumimoji="0" sz="2000" b="1" i="0" u="sng" strike="noStrike" kern="0" cap="none" spc="-60"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Foreseeable</a:t>
            </a:r>
            <a:r>
              <a:rPr kumimoji="0" sz="2000" b="1" i="0" u="sng" strike="noStrike" kern="0" cap="none" spc="-45" normalizeH="0" baseline="0" noProof="0" dirty="0">
                <a:ln>
                  <a:noFill/>
                </a:ln>
                <a:solidFill>
                  <a:srgbClr val="0047B8"/>
                </a:solidFill>
                <a:effectLst/>
                <a:uLnTx/>
                <a:uFill>
                  <a:solidFill>
                    <a:srgbClr val="0047B8"/>
                  </a:solidFill>
                </a:uFill>
                <a:latin typeface="Arial"/>
                <a:cs typeface="Arial"/>
              </a:rPr>
              <a:t> </a:t>
            </a: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Effects</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BOEM</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may </a:t>
            </a:r>
            <a:r>
              <a:rPr kumimoji="0" sz="2000" b="1" i="0" u="none" strike="noStrike" kern="0" cap="none" spc="0" normalizeH="0" baseline="0" noProof="0" dirty="0">
                <a:ln>
                  <a:noFill/>
                </a:ln>
                <a:solidFill>
                  <a:srgbClr val="0047B8"/>
                </a:solidFill>
                <a:effectLst/>
                <a:uLnTx/>
                <a:uFillTx/>
                <a:latin typeface="Arial"/>
                <a:cs typeface="Arial"/>
              </a:rPr>
              <a:t>choose</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to</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include</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ROW</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impacts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from</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all</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ts val="1680"/>
              </a:lnSpc>
              <a:spcBef>
                <a:spcPts val="0"/>
              </a:spcBef>
              <a:spcAft>
                <a:spcPts val="0"/>
              </a:spcAft>
              <a:buClrTx/>
              <a:buSzTx/>
              <a:buFontTx/>
              <a:buNone/>
              <a:tabLst/>
              <a:defRPr/>
            </a:pPr>
            <a:r>
              <a:rPr kumimoji="0" sz="2000" b="1" i="0" u="none" strike="noStrike" kern="0" cap="none" spc="0" normalizeH="0" baseline="0" noProof="0" dirty="0">
                <a:ln>
                  <a:noFill/>
                </a:ln>
                <a:solidFill>
                  <a:srgbClr val="0047B8"/>
                </a:solidFill>
                <a:effectLst/>
                <a:uLnTx/>
                <a:uFillTx/>
                <a:latin typeface="Arial"/>
                <a:cs typeface="Arial"/>
              </a:rPr>
              <a:t>offshore</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wind</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leases</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compared</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with</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BPU’s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ts val="2160"/>
              </a:lnSpc>
              <a:spcBef>
                <a:spcPts val="0"/>
              </a:spcBef>
              <a:spcAft>
                <a:spcPts val="0"/>
              </a:spcAft>
              <a:buClrTx/>
              <a:buSzTx/>
              <a:buFontTx/>
              <a:buNone/>
              <a:tabLst/>
              <a:defRPr/>
            </a:pPr>
            <a:r>
              <a:rPr kumimoji="0" sz="2000" b="1" i="0" u="none" strike="noStrike" kern="0" cap="none" spc="0" normalizeH="0" baseline="0" noProof="0" dirty="0">
                <a:ln>
                  <a:noFill/>
                </a:ln>
                <a:solidFill>
                  <a:srgbClr val="0047B8"/>
                </a:solidFill>
                <a:effectLst/>
                <a:uLnTx/>
                <a:uFillTx/>
                <a:latin typeface="Arial"/>
                <a:cs typeface="Arial"/>
              </a:rPr>
              <a:t>coordinated</a:t>
            </a:r>
            <a:r>
              <a:rPr kumimoji="0" sz="2000" b="1" i="0" u="none" strike="noStrike" kern="0" cap="none" spc="-7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approach</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200" b="0" i="0" u="none" strike="noStrike" kern="0" cap="none" spc="0" normalizeH="0" baseline="0" noProof="0">
              <a:ln>
                <a:noFill/>
              </a:ln>
              <a:solidFill>
                <a:sysClr val="windowText" lastClr="000000"/>
              </a:solidFill>
              <a:effectLst/>
              <a:uLnTx/>
              <a:uFillTx/>
              <a:latin typeface="Arial"/>
              <a:cs typeface="Arial"/>
            </a:endParaRPr>
          </a:p>
          <a:p>
            <a:pPr marL="355600" marR="978535" lvl="0" indent="-342900" defTabSz="914400" eaLnBrk="1" fontAlgn="auto" latinLnBrk="0" hangingPunct="1">
              <a:lnSpc>
                <a:spcPct val="80000"/>
              </a:lnSpc>
              <a:spcBef>
                <a:spcPts val="1310"/>
              </a:spcBef>
              <a:spcAft>
                <a:spcPts val="0"/>
              </a:spcAft>
              <a:buClrTx/>
              <a:buSzTx/>
              <a:buFont typeface="Arial"/>
              <a:buChar char="•"/>
              <a:tabLst>
                <a:tab pos="354965" algn="l"/>
                <a:tab pos="355600" algn="l"/>
                <a:tab pos="1495425" algn="l"/>
              </a:tabLst>
              <a:defRPr/>
            </a:pPr>
            <a:r>
              <a:rPr kumimoji="0" sz="2000" b="1" i="0" u="sng" strike="noStrike" kern="0" cap="none" spc="0" normalizeH="0" baseline="0" noProof="0" dirty="0">
                <a:ln>
                  <a:noFill/>
                </a:ln>
                <a:solidFill>
                  <a:srgbClr val="0047B8"/>
                </a:solidFill>
                <a:effectLst/>
                <a:uLnTx/>
                <a:uFill>
                  <a:solidFill>
                    <a:srgbClr val="0047B8"/>
                  </a:solidFill>
                </a:uFill>
                <a:latin typeface="Arial"/>
                <a:cs typeface="Arial"/>
              </a:rPr>
              <a:t>Tiering</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50" normalizeH="0" baseline="0" noProof="0" dirty="0">
                <a:ln>
                  <a:noFill/>
                </a:ln>
                <a:solidFill>
                  <a:srgbClr val="0047B8"/>
                </a:solidFill>
                <a:effectLst/>
                <a:uLnTx/>
                <a:uFillTx/>
                <a:latin typeface="Arial"/>
                <a:cs typeface="Arial"/>
              </a:rPr>
              <a:t>-</a:t>
            </a:r>
            <a:r>
              <a:rPr kumimoji="0" sz="2000" b="1" i="0" u="none" strike="noStrike" kern="0" cap="none" spc="0" normalizeH="0" baseline="0" noProof="0" dirty="0">
                <a:ln>
                  <a:noFill/>
                </a:ln>
                <a:solidFill>
                  <a:srgbClr val="0047B8"/>
                </a:solidFill>
                <a:effectLst/>
                <a:uLnTx/>
                <a:uFillTx/>
                <a:latin typeface="Arial"/>
                <a:cs typeface="Arial"/>
              </a:rPr>
              <a:t>	NEPA</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regulations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have</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20" normalizeH="0" baseline="0" noProof="0" dirty="0">
                <a:ln>
                  <a:noFill/>
                </a:ln>
                <a:solidFill>
                  <a:srgbClr val="0047B8"/>
                </a:solidFill>
                <a:effectLst/>
                <a:uLnTx/>
                <a:uFillTx/>
                <a:latin typeface="Arial"/>
                <a:cs typeface="Arial"/>
              </a:rPr>
              <a:t>long </a:t>
            </a:r>
            <a:r>
              <a:rPr kumimoji="0" sz="2000" b="1" i="0" u="none" strike="noStrike" kern="0" cap="none" spc="0" normalizeH="0" baseline="0" noProof="0" dirty="0">
                <a:ln>
                  <a:noFill/>
                </a:ln>
                <a:solidFill>
                  <a:srgbClr val="0047B8"/>
                </a:solidFill>
                <a:effectLst/>
                <a:uLnTx/>
                <a:uFillTx/>
                <a:latin typeface="Arial"/>
                <a:cs typeface="Arial"/>
              </a:rPr>
              <a:t>encouraged</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agencies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to</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tier</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their </a:t>
            </a:r>
            <a:r>
              <a:rPr kumimoji="0" sz="2000" b="1" i="0" u="none" strike="noStrike" kern="0" cap="none" spc="0" normalizeH="0" baseline="0" noProof="0" dirty="0">
                <a:ln>
                  <a:noFill/>
                </a:ln>
                <a:solidFill>
                  <a:srgbClr val="0047B8"/>
                </a:solidFill>
                <a:effectLst/>
                <a:uLnTx/>
                <a:uFillTx/>
                <a:latin typeface="Arial"/>
                <a:cs typeface="Arial"/>
              </a:rPr>
              <a:t>environmental</a:t>
            </a:r>
            <a:r>
              <a:rPr kumimoji="0" sz="2000" b="1" i="0" u="none" strike="noStrike" kern="0" cap="none" spc="-10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analysis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537057" y="6576561"/>
            <a:ext cx="229235" cy="167005"/>
          </a:xfrm>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40</a:t>
            </a:fld>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688340" y="186639"/>
            <a:ext cx="9818370" cy="629285"/>
          </a:xfrm>
          <a:prstGeom prst="rect">
            <a:avLst/>
          </a:prstGeom>
        </p:spPr>
        <p:txBody>
          <a:bodyPr vert="horz" wrap="square" lIns="0" tIns="12065" rIns="0" bIns="0" rtlCol="0">
            <a:spAutoFit/>
          </a:bodyPr>
          <a:lstStyle/>
          <a:p>
            <a:pPr marL="12700">
              <a:lnSpc>
                <a:spcPts val="2375"/>
              </a:lnSpc>
              <a:spcBef>
                <a:spcPts val="95"/>
              </a:spcBef>
            </a:pPr>
            <a:r>
              <a:rPr sz="2200" dirty="0">
                <a:solidFill>
                  <a:srgbClr val="800000"/>
                </a:solidFill>
              </a:rPr>
              <a:t>Strong</a:t>
            </a:r>
            <a:r>
              <a:rPr sz="2200" spc="-65" dirty="0">
                <a:solidFill>
                  <a:srgbClr val="800000"/>
                </a:solidFill>
              </a:rPr>
              <a:t> </a:t>
            </a:r>
            <a:r>
              <a:rPr sz="2200" dirty="0">
                <a:solidFill>
                  <a:srgbClr val="800000"/>
                </a:solidFill>
              </a:rPr>
              <a:t>National</a:t>
            </a:r>
            <a:r>
              <a:rPr sz="2200" spc="-55" dirty="0">
                <a:solidFill>
                  <a:srgbClr val="800000"/>
                </a:solidFill>
              </a:rPr>
              <a:t> </a:t>
            </a:r>
            <a:r>
              <a:rPr sz="2200" dirty="0">
                <a:solidFill>
                  <a:srgbClr val="800000"/>
                </a:solidFill>
              </a:rPr>
              <a:t>Environmental</a:t>
            </a:r>
            <a:r>
              <a:rPr sz="2200" spc="-55" dirty="0">
                <a:solidFill>
                  <a:srgbClr val="800000"/>
                </a:solidFill>
              </a:rPr>
              <a:t> </a:t>
            </a:r>
            <a:r>
              <a:rPr sz="2200" dirty="0">
                <a:solidFill>
                  <a:srgbClr val="800000"/>
                </a:solidFill>
              </a:rPr>
              <a:t>Policy</a:t>
            </a:r>
            <a:r>
              <a:rPr sz="2200" spc="-75" dirty="0">
                <a:solidFill>
                  <a:srgbClr val="800000"/>
                </a:solidFill>
              </a:rPr>
              <a:t> </a:t>
            </a:r>
            <a:r>
              <a:rPr sz="2200" dirty="0">
                <a:solidFill>
                  <a:srgbClr val="800000"/>
                </a:solidFill>
              </a:rPr>
              <a:t>Act</a:t>
            </a:r>
            <a:r>
              <a:rPr sz="2200" spc="-70" dirty="0">
                <a:solidFill>
                  <a:srgbClr val="800000"/>
                </a:solidFill>
              </a:rPr>
              <a:t> </a:t>
            </a:r>
            <a:r>
              <a:rPr sz="2200" dirty="0">
                <a:solidFill>
                  <a:srgbClr val="800000"/>
                </a:solidFill>
              </a:rPr>
              <a:t>(NEPA)</a:t>
            </a:r>
            <a:r>
              <a:rPr sz="2200" spc="-60" dirty="0">
                <a:solidFill>
                  <a:srgbClr val="800000"/>
                </a:solidFill>
              </a:rPr>
              <a:t> </a:t>
            </a:r>
            <a:r>
              <a:rPr sz="2200" dirty="0">
                <a:solidFill>
                  <a:srgbClr val="800000"/>
                </a:solidFill>
              </a:rPr>
              <a:t>Analysis</a:t>
            </a:r>
            <a:r>
              <a:rPr sz="2200" spc="-45" dirty="0">
                <a:solidFill>
                  <a:srgbClr val="800000"/>
                </a:solidFill>
              </a:rPr>
              <a:t> </a:t>
            </a:r>
            <a:r>
              <a:rPr sz="2200" dirty="0">
                <a:solidFill>
                  <a:srgbClr val="800000"/>
                </a:solidFill>
              </a:rPr>
              <a:t>leads</a:t>
            </a:r>
            <a:r>
              <a:rPr sz="2200" spc="-65" dirty="0">
                <a:solidFill>
                  <a:srgbClr val="800000"/>
                </a:solidFill>
              </a:rPr>
              <a:t> </a:t>
            </a:r>
            <a:r>
              <a:rPr sz="2200" dirty="0">
                <a:solidFill>
                  <a:srgbClr val="800000"/>
                </a:solidFill>
              </a:rPr>
              <a:t>to</a:t>
            </a:r>
            <a:r>
              <a:rPr sz="2200" spc="-65" dirty="0">
                <a:solidFill>
                  <a:srgbClr val="800000"/>
                </a:solidFill>
              </a:rPr>
              <a:t> </a:t>
            </a:r>
            <a:r>
              <a:rPr sz="2200" spc="-10" dirty="0">
                <a:solidFill>
                  <a:srgbClr val="800000"/>
                </a:solidFill>
              </a:rPr>
              <a:t>better</a:t>
            </a:r>
            <a:endParaRPr sz="2200"/>
          </a:p>
          <a:p>
            <a:pPr marL="12700">
              <a:lnSpc>
                <a:spcPts val="2375"/>
              </a:lnSpc>
            </a:pPr>
            <a:r>
              <a:rPr sz="2200" dirty="0">
                <a:solidFill>
                  <a:srgbClr val="800000"/>
                </a:solidFill>
              </a:rPr>
              <a:t>project</a:t>
            </a:r>
            <a:r>
              <a:rPr sz="2200" spc="-60" dirty="0">
                <a:solidFill>
                  <a:srgbClr val="800000"/>
                </a:solidFill>
              </a:rPr>
              <a:t> </a:t>
            </a:r>
            <a:r>
              <a:rPr sz="2200" spc="-10" dirty="0">
                <a:solidFill>
                  <a:srgbClr val="800000"/>
                </a:solidFill>
              </a:rPr>
              <a:t>outcomes</a:t>
            </a:r>
            <a:endParaRPr sz="2200"/>
          </a:p>
        </p:txBody>
      </p:sp>
    </p:spTree>
    <p:extLst>
      <p:ext uri="{BB962C8B-B14F-4D97-AF65-F5344CB8AC3E}">
        <p14:creationId xmlns:p14="http://schemas.microsoft.com/office/powerpoint/2010/main" val="689129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88168" y="6173058"/>
            <a:ext cx="1229221" cy="582956"/>
          </a:xfrm>
          <a:prstGeom prst="rect">
            <a:avLst/>
          </a:prstGeom>
        </p:spPr>
      </p:pic>
      <p:sp>
        <p:nvSpPr>
          <p:cNvPr id="3" name="object 3"/>
          <p:cNvSpPr txBox="1">
            <a:spLocks noGrp="1"/>
          </p:cNvSpPr>
          <p:nvPr>
            <p:ph type="title"/>
          </p:nvPr>
        </p:nvSpPr>
        <p:spPr>
          <a:xfrm>
            <a:off x="688340" y="186639"/>
            <a:ext cx="10396855" cy="360680"/>
          </a:xfrm>
          <a:prstGeom prst="rect">
            <a:avLst/>
          </a:prstGeom>
        </p:spPr>
        <p:txBody>
          <a:bodyPr vert="horz" wrap="square" lIns="0" tIns="12065" rIns="0" bIns="0" rtlCol="0">
            <a:spAutoFit/>
          </a:bodyPr>
          <a:lstStyle/>
          <a:p>
            <a:pPr marL="12700">
              <a:lnSpc>
                <a:spcPct val="100000"/>
              </a:lnSpc>
              <a:spcBef>
                <a:spcPts val="95"/>
              </a:spcBef>
            </a:pPr>
            <a:r>
              <a:rPr sz="2200" dirty="0">
                <a:solidFill>
                  <a:srgbClr val="800000"/>
                </a:solidFill>
              </a:rPr>
              <a:t>BOEM</a:t>
            </a:r>
            <a:r>
              <a:rPr sz="2200" spc="-75" dirty="0">
                <a:solidFill>
                  <a:srgbClr val="800000"/>
                </a:solidFill>
              </a:rPr>
              <a:t> </a:t>
            </a:r>
            <a:r>
              <a:rPr sz="2200" dirty="0">
                <a:solidFill>
                  <a:srgbClr val="800000"/>
                </a:solidFill>
              </a:rPr>
              <a:t>can</a:t>
            </a:r>
            <a:r>
              <a:rPr sz="2200" spc="-75" dirty="0">
                <a:solidFill>
                  <a:srgbClr val="800000"/>
                </a:solidFill>
              </a:rPr>
              <a:t> </a:t>
            </a:r>
            <a:r>
              <a:rPr sz="2200" dirty="0">
                <a:solidFill>
                  <a:srgbClr val="800000"/>
                </a:solidFill>
              </a:rPr>
              <a:t>ensure</a:t>
            </a:r>
            <a:r>
              <a:rPr sz="2200" spc="-70" dirty="0">
                <a:solidFill>
                  <a:srgbClr val="800000"/>
                </a:solidFill>
              </a:rPr>
              <a:t> </a:t>
            </a:r>
            <a:r>
              <a:rPr sz="2200" dirty="0">
                <a:solidFill>
                  <a:srgbClr val="800000"/>
                </a:solidFill>
              </a:rPr>
              <a:t>that</a:t>
            </a:r>
            <a:r>
              <a:rPr sz="2200" spc="-75" dirty="0">
                <a:solidFill>
                  <a:srgbClr val="800000"/>
                </a:solidFill>
              </a:rPr>
              <a:t> </a:t>
            </a:r>
            <a:r>
              <a:rPr sz="2200" dirty="0">
                <a:solidFill>
                  <a:srgbClr val="800000"/>
                </a:solidFill>
              </a:rPr>
              <a:t>permitting</a:t>
            </a:r>
            <a:r>
              <a:rPr sz="2200" spc="-60" dirty="0">
                <a:solidFill>
                  <a:srgbClr val="800000"/>
                </a:solidFill>
              </a:rPr>
              <a:t> </a:t>
            </a:r>
            <a:r>
              <a:rPr sz="2200" dirty="0">
                <a:solidFill>
                  <a:srgbClr val="800000"/>
                </a:solidFill>
              </a:rPr>
              <a:t>a</a:t>
            </a:r>
            <a:r>
              <a:rPr sz="2200" spc="-70" dirty="0">
                <a:solidFill>
                  <a:srgbClr val="800000"/>
                </a:solidFill>
              </a:rPr>
              <a:t> </a:t>
            </a:r>
            <a:r>
              <a:rPr sz="2200" dirty="0">
                <a:solidFill>
                  <a:srgbClr val="800000"/>
                </a:solidFill>
              </a:rPr>
              <a:t>coordinated</a:t>
            </a:r>
            <a:r>
              <a:rPr sz="2200" spc="-50" dirty="0">
                <a:solidFill>
                  <a:srgbClr val="800000"/>
                </a:solidFill>
              </a:rPr>
              <a:t> </a:t>
            </a:r>
            <a:r>
              <a:rPr sz="2200" dirty="0">
                <a:solidFill>
                  <a:srgbClr val="800000"/>
                </a:solidFill>
              </a:rPr>
              <a:t>transmission</a:t>
            </a:r>
            <a:r>
              <a:rPr sz="2200" spc="-70" dirty="0">
                <a:solidFill>
                  <a:srgbClr val="800000"/>
                </a:solidFill>
              </a:rPr>
              <a:t> </a:t>
            </a:r>
            <a:r>
              <a:rPr sz="2200" dirty="0">
                <a:solidFill>
                  <a:srgbClr val="800000"/>
                </a:solidFill>
              </a:rPr>
              <a:t>solution</a:t>
            </a:r>
            <a:r>
              <a:rPr sz="2200" spc="-45" dirty="0">
                <a:solidFill>
                  <a:srgbClr val="800000"/>
                </a:solidFill>
              </a:rPr>
              <a:t> </a:t>
            </a:r>
            <a:r>
              <a:rPr sz="2200" dirty="0">
                <a:solidFill>
                  <a:srgbClr val="800000"/>
                </a:solidFill>
              </a:rPr>
              <a:t>will</a:t>
            </a:r>
            <a:r>
              <a:rPr sz="2200" spc="-90" dirty="0">
                <a:solidFill>
                  <a:srgbClr val="800000"/>
                </a:solidFill>
              </a:rPr>
              <a:t> </a:t>
            </a:r>
            <a:r>
              <a:rPr sz="2200" spc="-25" dirty="0">
                <a:solidFill>
                  <a:srgbClr val="800000"/>
                </a:solidFill>
              </a:rPr>
              <a:t>not</a:t>
            </a:r>
            <a:endParaRPr sz="2200"/>
          </a:p>
        </p:txBody>
      </p:sp>
      <p:sp>
        <p:nvSpPr>
          <p:cNvPr id="5" name="object 5"/>
          <p:cNvSpPr txBox="1"/>
          <p:nvPr/>
        </p:nvSpPr>
        <p:spPr>
          <a:xfrm>
            <a:off x="537057" y="6576561"/>
            <a:ext cx="229235" cy="167005"/>
          </a:xfrm>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41</a:t>
            </a:fld>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688340" y="275792"/>
            <a:ext cx="10805795" cy="5363210"/>
          </a:xfrm>
          <a:prstGeom prst="rect">
            <a:avLst/>
          </a:prstGeom>
        </p:spPr>
        <p:txBody>
          <a:bodyPr vert="horz" wrap="square" lIns="0" tIns="191770" rIns="0" bIns="0" rtlCol="0">
            <a:spAutoFit/>
          </a:bodyPr>
          <a:lstStyle/>
          <a:p>
            <a:pPr marL="12700" marR="0" lvl="0" indent="0" defTabSz="914400" eaLnBrk="1" fontAlgn="auto" latinLnBrk="0" hangingPunct="1">
              <a:lnSpc>
                <a:spcPct val="100000"/>
              </a:lnSpc>
              <a:spcBef>
                <a:spcPts val="1510"/>
              </a:spcBef>
              <a:spcAft>
                <a:spcPts val="0"/>
              </a:spcAft>
              <a:buClrTx/>
              <a:buSzTx/>
              <a:buFontTx/>
              <a:buNone/>
              <a:tabLst/>
              <a:defRPr/>
            </a:pPr>
            <a:r>
              <a:rPr kumimoji="0" sz="2200" b="1" i="0" u="none" strike="noStrike" kern="0" cap="none" spc="0" normalizeH="0" baseline="0" noProof="0" dirty="0">
                <a:ln>
                  <a:noFill/>
                </a:ln>
                <a:solidFill>
                  <a:srgbClr val="800000"/>
                </a:solidFill>
                <a:effectLst/>
                <a:uLnTx/>
                <a:uFillTx/>
                <a:latin typeface="Arial"/>
                <a:cs typeface="Arial"/>
              </a:rPr>
              <a:t>result</a:t>
            </a:r>
            <a:r>
              <a:rPr kumimoji="0" sz="2200" b="1" i="0" u="none" strike="noStrike" kern="0" cap="none" spc="-5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in</a:t>
            </a:r>
            <a:r>
              <a:rPr kumimoji="0" sz="2200" b="1" i="0" u="none" strike="noStrike" kern="0" cap="none" spc="-4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delay</a:t>
            </a:r>
            <a:r>
              <a:rPr kumimoji="0" sz="2200" b="1" i="0" u="none" strike="noStrike" kern="0" cap="none" spc="-5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or</a:t>
            </a:r>
            <a:r>
              <a:rPr kumimoji="0" sz="2200" b="1" i="0" u="none" strike="noStrike" kern="0" cap="none" spc="-4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“harm”</a:t>
            </a:r>
            <a:r>
              <a:rPr kumimoji="0" sz="2200" b="1" i="0" u="none" strike="noStrike" kern="0" cap="none" spc="-6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to</a:t>
            </a:r>
            <a:r>
              <a:rPr kumimoji="0" sz="2200" b="1" i="0" u="none" strike="noStrike" kern="0" cap="none" spc="-4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existing</a:t>
            </a:r>
            <a:r>
              <a:rPr kumimoji="0" sz="2200" b="1" i="0" u="none" strike="noStrike" kern="0" cap="none" spc="-30"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or</a:t>
            </a:r>
            <a:r>
              <a:rPr kumimoji="0" sz="2200" b="1" i="0" u="none" strike="noStrike" kern="0" cap="none" spc="-5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future</a:t>
            </a:r>
            <a:r>
              <a:rPr kumimoji="0" sz="2200" b="1" i="0" u="none" strike="noStrike" kern="0" cap="none" spc="-3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wind</a:t>
            </a:r>
            <a:r>
              <a:rPr kumimoji="0" sz="2200" b="1" i="0" u="none" strike="noStrike" kern="0" cap="none" spc="-55" normalizeH="0" baseline="0" noProof="0" dirty="0">
                <a:ln>
                  <a:noFill/>
                </a:ln>
                <a:solidFill>
                  <a:srgbClr val="800000"/>
                </a:solidFill>
                <a:effectLst/>
                <a:uLnTx/>
                <a:uFillTx/>
                <a:latin typeface="Arial"/>
                <a:cs typeface="Arial"/>
              </a:rPr>
              <a:t> </a:t>
            </a:r>
            <a:r>
              <a:rPr kumimoji="0" sz="2200" b="1" i="0" u="none" strike="noStrike" kern="0" cap="none" spc="0" normalizeH="0" baseline="0" noProof="0" dirty="0">
                <a:ln>
                  <a:noFill/>
                </a:ln>
                <a:solidFill>
                  <a:srgbClr val="800000"/>
                </a:solidFill>
                <a:effectLst/>
                <a:uLnTx/>
                <a:uFillTx/>
                <a:latin typeface="Arial"/>
                <a:cs typeface="Arial"/>
              </a:rPr>
              <a:t>energy</a:t>
            </a:r>
            <a:r>
              <a:rPr kumimoji="0" sz="2200" b="1" i="0" u="none" strike="noStrike" kern="0" cap="none" spc="-45" normalizeH="0" baseline="0" noProof="0" dirty="0">
                <a:ln>
                  <a:noFill/>
                </a:ln>
                <a:solidFill>
                  <a:srgbClr val="800000"/>
                </a:solidFill>
                <a:effectLst/>
                <a:uLnTx/>
                <a:uFillTx/>
                <a:latin typeface="Arial"/>
                <a:cs typeface="Arial"/>
              </a:rPr>
              <a:t> </a:t>
            </a:r>
            <a:r>
              <a:rPr kumimoji="0" sz="2200" b="1" i="0" u="none" strike="noStrike" kern="0" cap="none" spc="-10" normalizeH="0" baseline="0" noProof="0" dirty="0">
                <a:ln>
                  <a:noFill/>
                </a:ln>
                <a:solidFill>
                  <a:srgbClr val="800000"/>
                </a:solidFill>
                <a:effectLst/>
                <a:uLnTx/>
                <a:uFillTx/>
                <a:latin typeface="Arial"/>
                <a:cs typeface="Arial"/>
              </a:rPr>
              <a:t>projects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3810" marR="0" lvl="0" indent="0" algn="ctr" defTabSz="914400" eaLnBrk="1" fontAlgn="auto" latinLnBrk="0" hangingPunct="1">
              <a:lnSpc>
                <a:spcPct val="100000"/>
              </a:lnSpc>
              <a:spcBef>
                <a:spcPts val="1545"/>
              </a:spcBef>
              <a:spcAft>
                <a:spcPts val="0"/>
              </a:spcAft>
              <a:buClrTx/>
              <a:buSzTx/>
              <a:buFontTx/>
              <a:buNone/>
              <a:tabLst/>
              <a:defRPr/>
            </a:pP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OCS</a:t>
            </a:r>
            <a:r>
              <a:rPr kumimoji="0" sz="2400" b="1" i="0" u="sng" strike="noStrike" kern="0" cap="none" spc="-30"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ROW/RUE</a:t>
            </a:r>
            <a:r>
              <a:rPr kumimoji="0" sz="2400" b="1" i="0" u="sng" strike="noStrike" kern="0" cap="none" spc="-45"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0" normalizeH="0" baseline="0" noProof="0" dirty="0">
                <a:ln>
                  <a:noFill/>
                </a:ln>
                <a:solidFill>
                  <a:srgbClr val="0047B8"/>
                </a:solidFill>
                <a:effectLst/>
                <a:uLnTx/>
                <a:uFill>
                  <a:solidFill>
                    <a:srgbClr val="0047B8"/>
                  </a:solidFill>
                </a:uFill>
                <a:latin typeface="Arial"/>
                <a:cs typeface="Arial"/>
              </a:rPr>
              <a:t>Transmission</a:t>
            </a:r>
            <a:r>
              <a:rPr kumimoji="0" sz="2400" b="1" i="0" u="sng" strike="noStrike" kern="0" cap="none" spc="-25" normalizeH="0" baseline="0" noProof="0" dirty="0">
                <a:ln>
                  <a:noFill/>
                </a:ln>
                <a:solidFill>
                  <a:srgbClr val="0047B8"/>
                </a:solidFill>
                <a:effectLst/>
                <a:uLnTx/>
                <a:uFill>
                  <a:solidFill>
                    <a:srgbClr val="0047B8"/>
                  </a:solidFill>
                </a:uFill>
                <a:latin typeface="Arial"/>
                <a:cs typeface="Arial"/>
              </a:rPr>
              <a:t> </a:t>
            </a:r>
            <a:r>
              <a:rPr kumimoji="0" sz="2400" b="1" i="0" u="sng" strike="noStrike" kern="0" cap="none" spc="-10" normalizeH="0" baseline="0" noProof="0" dirty="0">
                <a:ln>
                  <a:noFill/>
                </a:ln>
                <a:solidFill>
                  <a:srgbClr val="0047B8"/>
                </a:solidFill>
                <a:effectLst/>
                <a:uLnTx/>
                <a:uFill>
                  <a:solidFill>
                    <a:srgbClr val="0047B8"/>
                  </a:solidFill>
                </a:uFill>
                <a:latin typeface="Arial"/>
                <a:cs typeface="Arial"/>
              </a:rPr>
              <a:t>Permitting</a:t>
            </a:r>
            <a:endParaRPr kumimoji="0" sz="2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2450" b="0" i="0" u="none" strike="noStrike" kern="0" cap="none" spc="0" normalizeH="0" baseline="0" noProof="0">
              <a:ln>
                <a:noFill/>
              </a:ln>
              <a:solidFill>
                <a:sysClr val="windowText" lastClr="000000"/>
              </a:solidFill>
              <a:effectLst/>
              <a:uLnTx/>
              <a:uFillTx/>
              <a:latin typeface="Arial"/>
              <a:cs typeface="Arial"/>
            </a:endParaRPr>
          </a:p>
          <a:p>
            <a:pPr marL="355600" marR="962025" lvl="0" indent="-342900" defTabSz="914400" eaLnBrk="1" fontAlgn="auto" latinLnBrk="0" hangingPunct="1">
              <a:lnSpc>
                <a:spcPct val="80000"/>
              </a:lnSpc>
              <a:spcBef>
                <a:spcPts val="0"/>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While</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OCS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alone</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has</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less</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permanent</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surface</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occupancy,</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project </a:t>
            </a:r>
            <a:r>
              <a:rPr kumimoji="0" sz="2000" b="1" i="0" u="none" strike="noStrike" kern="0" cap="none" spc="0" normalizeH="0" baseline="0" noProof="0" dirty="0">
                <a:ln>
                  <a:noFill/>
                </a:ln>
                <a:solidFill>
                  <a:srgbClr val="0047B8"/>
                </a:solidFill>
                <a:effectLst/>
                <a:uLnTx/>
                <a:uFillTx/>
                <a:latin typeface="Arial"/>
                <a:cs typeface="Arial"/>
              </a:rPr>
              <a:t>specific</a:t>
            </a:r>
            <a:r>
              <a:rPr kumimoji="0" sz="2000" b="1" i="0" u="none" strike="noStrike" kern="0" cap="none" spc="-6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environmental</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analysis</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will</a:t>
            </a:r>
            <a:r>
              <a:rPr kumimoji="0" sz="2000" b="1" i="0" u="none" strike="noStrike" kern="0" cap="none" spc="-7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likely</a:t>
            </a:r>
            <a:r>
              <a:rPr kumimoji="0" sz="2000" b="1" i="0" u="none" strike="noStrike" kern="0" cap="none" spc="-6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cover</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connected</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actions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47B8"/>
              </a:buClr>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Arial"/>
              <a:cs typeface="Arial"/>
            </a:endParaRPr>
          </a:p>
          <a:p>
            <a:pPr marL="355600" marR="398780" lvl="0" indent="-342900" defTabSz="914400" eaLnBrk="1" fontAlgn="auto" latinLnBrk="0" hangingPunct="1">
              <a:lnSpc>
                <a:spcPct val="80000"/>
              </a:lnSpc>
              <a:spcBef>
                <a:spcPts val="1310"/>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BOEMs</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ability</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to</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scope</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BPUs</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choice</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of</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6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provider</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ongoing</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NEPA</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for </a:t>
            </a:r>
            <a:r>
              <a:rPr kumimoji="0" sz="2000" b="1" i="0" u="none" strike="noStrike" kern="0" cap="none" spc="0" normalizeH="0" baseline="0" noProof="0" dirty="0">
                <a:ln>
                  <a:noFill/>
                </a:ln>
                <a:solidFill>
                  <a:srgbClr val="0047B8"/>
                </a:solidFill>
                <a:effectLst/>
                <a:uLnTx/>
                <a:uFillTx/>
                <a:latin typeface="Arial"/>
                <a:cs typeface="Arial"/>
              </a:rPr>
              <a:t>offshore</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wind</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will</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better</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enable</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permitting</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efficiencies</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with</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minimal</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impact</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to</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final </a:t>
            </a:r>
            <a:r>
              <a:rPr kumimoji="0" sz="2000" b="1" i="0" u="none" strike="noStrike" kern="0" cap="none" spc="0" normalizeH="0" baseline="0" noProof="0" dirty="0">
                <a:ln>
                  <a:noFill/>
                </a:ln>
                <a:solidFill>
                  <a:srgbClr val="0047B8"/>
                </a:solidFill>
                <a:effectLst/>
                <a:uLnTx/>
                <a:uFillTx/>
                <a:latin typeface="Arial"/>
                <a:cs typeface="Arial"/>
              </a:rPr>
              <a:t>project</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delivery</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schedules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47B8"/>
              </a:buClr>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Arial"/>
              <a:cs typeface="Arial"/>
            </a:endParaRPr>
          </a:p>
          <a:p>
            <a:pPr marL="355600" marR="371475" lvl="0" indent="-342900" defTabSz="914400" eaLnBrk="1" fontAlgn="auto" latinLnBrk="0" hangingPunct="1">
              <a:lnSpc>
                <a:spcPct val="80100"/>
              </a:lnSpc>
              <a:spcBef>
                <a:spcPts val="1305"/>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In</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situations</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where</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COP</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may</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be</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in</a:t>
            </a:r>
            <a:r>
              <a:rPr kumimoji="0" sz="2000" b="1" i="0" u="none" strike="noStrike" kern="0" cap="none" spc="-1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process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and</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BPU</a:t>
            </a:r>
            <a:r>
              <a:rPr kumimoji="0" sz="2000" b="1" i="0" u="none" strike="noStrike" kern="0" cap="none" spc="-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chooses</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different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provider,</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appropriate</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NEPA</a:t>
            </a:r>
            <a:r>
              <a:rPr kumimoji="0" sz="2000" b="1" i="0" u="none" strike="noStrike" kern="0" cap="none" spc="2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(alternative/concurrent/tiered)</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25" normalizeH="0" baseline="0" noProof="0" dirty="0">
                <a:ln>
                  <a:noFill/>
                </a:ln>
                <a:solidFill>
                  <a:srgbClr val="0047B8"/>
                </a:solidFill>
                <a:effectLst/>
                <a:uLnTx/>
                <a:uFillTx/>
                <a:latin typeface="Arial"/>
                <a:cs typeface="Arial"/>
              </a:rPr>
              <a:t>may </a:t>
            </a:r>
            <a:r>
              <a:rPr kumimoji="0" sz="2000" b="1" i="0" u="none" strike="noStrike" kern="0" cap="none" spc="0" normalizeH="0" baseline="0" noProof="0" dirty="0">
                <a:ln>
                  <a:noFill/>
                </a:ln>
                <a:solidFill>
                  <a:srgbClr val="0047B8"/>
                </a:solidFill>
                <a:effectLst/>
                <a:uLnTx/>
                <a:uFillTx/>
                <a:latin typeface="Arial"/>
                <a:cs typeface="Arial"/>
              </a:rPr>
              <a:t>adequately</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provide</a:t>
            </a:r>
            <a:r>
              <a:rPr kumimoji="0" sz="2000" b="1" i="0" u="none" strike="noStrike" kern="0" cap="none" spc="-1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a:t>
            </a:r>
            <a:r>
              <a:rPr kumimoji="0" sz="2000" b="1" i="0" u="none" strike="noStrike" kern="0" cap="none" spc="-3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permitting</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path</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for</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separate</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ROW/RUE</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issuance</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5"/>
              </a:spcBef>
              <a:spcAft>
                <a:spcPts val="0"/>
              </a:spcAft>
              <a:buClr>
                <a:srgbClr val="0047B8"/>
              </a:buClr>
              <a:buSzTx/>
              <a:buFont typeface="Arial"/>
              <a:buChar char="•"/>
              <a:tabLst/>
              <a:defRPr/>
            </a:pPr>
            <a:endParaRPr kumimoji="0" sz="29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ts val="2160"/>
              </a:lnSpc>
              <a:spcBef>
                <a:spcPts val="0"/>
              </a:spcBef>
              <a:spcAft>
                <a:spcPts val="0"/>
              </a:spcAft>
              <a:buClrTx/>
              <a:buSzTx/>
              <a:buFont typeface="Arial"/>
              <a:buChar char="•"/>
              <a:tabLst>
                <a:tab pos="354965" algn="l"/>
                <a:tab pos="355600" algn="l"/>
              </a:tabLst>
              <a:defRPr/>
            </a:pPr>
            <a:r>
              <a:rPr kumimoji="0" sz="2000" b="1" i="0" u="none" strike="noStrike" kern="0" cap="none" spc="0" normalizeH="0" baseline="0" noProof="0" dirty="0">
                <a:ln>
                  <a:noFill/>
                </a:ln>
                <a:solidFill>
                  <a:srgbClr val="0047B8"/>
                </a:solidFill>
                <a:effectLst/>
                <a:uLnTx/>
                <a:uFillTx/>
                <a:latin typeface="Arial"/>
                <a:cs typeface="Arial"/>
              </a:rPr>
              <a:t>Strong</a:t>
            </a:r>
            <a:r>
              <a:rPr kumimoji="0" sz="2000" b="1" i="0" u="none" strike="noStrike" kern="0" cap="none" spc="-5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coordination</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between</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state</a:t>
            </a:r>
            <a:r>
              <a:rPr kumimoji="0" sz="2000" b="1" i="0" u="none" strike="noStrike" kern="0" cap="none" spc="-6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permitting</a:t>
            </a:r>
            <a:r>
              <a:rPr kumimoji="0" sz="2000" b="1" i="0" u="none" strike="noStrike" kern="0" cap="none" spc="-5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agencies</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and</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BOEM</a:t>
            </a:r>
            <a:r>
              <a:rPr kumimoji="0" sz="2000" b="1" i="0" u="none" strike="noStrike" kern="0" cap="none" spc="-40"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can</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help</a:t>
            </a:r>
            <a:r>
              <a:rPr kumimoji="0" sz="2000" b="1" i="0" u="none" strike="noStrike" kern="0" cap="none" spc="-2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streamline</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ts val="2160"/>
              </a:lnSpc>
              <a:spcBef>
                <a:spcPts val="0"/>
              </a:spcBef>
              <a:spcAft>
                <a:spcPts val="0"/>
              </a:spcAft>
              <a:buClrTx/>
              <a:buSzTx/>
              <a:buFontTx/>
              <a:buNone/>
              <a:tabLst/>
              <a:defRPr/>
            </a:pPr>
            <a:r>
              <a:rPr kumimoji="0" sz="2000" b="1" i="0" u="none" strike="noStrike" kern="0" cap="none" spc="0" normalizeH="0" baseline="0" noProof="0" dirty="0">
                <a:ln>
                  <a:noFill/>
                </a:ln>
                <a:solidFill>
                  <a:srgbClr val="0047B8"/>
                </a:solidFill>
                <a:effectLst/>
                <a:uLnTx/>
                <a:uFillTx/>
                <a:latin typeface="Arial"/>
                <a:cs typeface="Arial"/>
              </a:rPr>
              <a:t>OCS</a:t>
            </a:r>
            <a:r>
              <a:rPr kumimoji="0" sz="2000" b="1" i="0" u="none" strike="noStrike" kern="0" cap="none" spc="-35" normalizeH="0" baseline="0" noProof="0" dirty="0">
                <a:ln>
                  <a:noFill/>
                </a:ln>
                <a:solidFill>
                  <a:srgbClr val="0047B8"/>
                </a:solidFill>
                <a:effectLst/>
                <a:uLnTx/>
                <a:uFillTx/>
                <a:latin typeface="Arial"/>
                <a:cs typeface="Arial"/>
              </a:rPr>
              <a:t> </a:t>
            </a:r>
            <a:r>
              <a:rPr kumimoji="0" sz="2000" b="1" i="0" u="none" strike="noStrike" kern="0" cap="none" spc="0" normalizeH="0" baseline="0" noProof="0" dirty="0">
                <a:ln>
                  <a:noFill/>
                </a:ln>
                <a:solidFill>
                  <a:srgbClr val="0047B8"/>
                </a:solidFill>
                <a:effectLst/>
                <a:uLnTx/>
                <a:uFillTx/>
                <a:latin typeface="Arial"/>
                <a:cs typeface="Arial"/>
              </a:rPr>
              <a:t>transmission</a:t>
            </a:r>
            <a:r>
              <a:rPr kumimoji="0" sz="2000" b="1" i="0" u="none" strike="noStrike" kern="0" cap="none" spc="-45" normalizeH="0" baseline="0" noProof="0" dirty="0">
                <a:ln>
                  <a:noFill/>
                </a:ln>
                <a:solidFill>
                  <a:srgbClr val="0047B8"/>
                </a:solidFill>
                <a:effectLst/>
                <a:uLnTx/>
                <a:uFillTx/>
                <a:latin typeface="Arial"/>
                <a:cs typeface="Arial"/>
              </a:rPr>
              <a:t> </a:t>
            </a:r>
            <a:r>
              <a:rPr kumimoji="0" sz="2000" b="1" i="0" u="none" strike="noStrike" kern="0" cap="none" spc="-10" normalizeH="0" baseline="0" noProof="0" dirty="0">
                <a:ln>
                  <a:noFill/>
                </a:ln>
                <a:solidFill>
                  <a:srgbClr val="0047B8"/>
                </a:solidFill>
                <a:effectLst/>
                <a:uLnTx/>
                <a:uFillTx/>
                <a:latin typeface="Arial"/>
                <a:cs typeface="Arial"/>
              </a:rPr>
              <a:t>permitting</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073895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5916295"/>
          </a:xfrm>
          <a:custGeom>
            <a:avLst/>
            <a:gdLst/>
            <a:ahLst/>
            <a:cxnLst/>
            <a:rect l="l" t="t" r="r" b="b"/>
            <a:pathLst>
              <a:path w="12189460" h="5916295">
                <a:moveTo>
                  <a:pt x="0" y="5916168"/>
                </a:moveTo>
                <a:lnTo>
                  <a:pt x="12188952" y="5916168"/>
                </a:lnTo>
                <a:lnTo>
                  <a:pt x="12188952" y="0"/>
                </a:lnTo>
                <a:lnTo>
                  <a:pt x="0" y="0"/>
                </a:lnTo>
                <a:lnTo>
                  <a:pt x="0" y="5916168"/>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575945" marR="5080" indent="-247015">
              <a:lnSpc>
                <a:spcPct val="150100"/>
              </a:lnSpc>
              <a:spcBef>
                <a:spcPts val="100"/>
              </a:spcBef>
            </a:pPr>
            <a:r>
              <a:rPr spc="-10" dirty="0"/>
              <a:t>Transmission</a:t>
            </a:r>
            <a:r>
              <a:rPr spc="-80" dirty="0"/>
              <a:t> </a:t>
            </a:r>
            <a:r>
              <a:rPr dirty="0"/>
              <a:t>solutions</a:t>
            </a:r>
            <a:r>
              <a:rPr spc="-95" dirty="0"/>
              <a:t> </a:t>
            </a:r>
            <a:r>
              <a:rPr dirty="0"/>
              <a:t>with</a:t>
            </a:r>
            <a:r>
              <a:rPr spc="-70" dirty="0"/>
              <a:t> </a:t>
            </a:r>
            <a:r>
              <a:rPr dirty="0"/>
              <a:t>the</a:t>
            </a:r>
            <a:r>
              <a:rPr spc="-70" dirty="0"/>
              <a:t> </a:t>
            </a:r>
            <a:r>
              <a:rPr dirty="0"/>
              <a:t>least</a:t>
            </a:r>
            <a:r>
              <a:rPr spc="-55" dirty="0"/>
              <a:t> </a:t>
            </a:r>
            <a:r>
              <a:rPr spc="-10" dirty="0"/>
              <a:t>environmental </a:t>
            </a:r>
            <a:r>
              <a:rPr dirty="0"/>
              <a:t>impacts</a:t>
            </a:r>
            <a:r>
              <a:rPr spc="-55" dirty="0"/>
              <a:t> </a:t>
            </a:r>
            <a:r>
              <a:rPr dirty="0"/>
              <a:t>provide</a:t>
            </a:r>
            <a:r>
              <a:rPr spc="-40" dirty="0"/>
              <a:t> </a:t>
            </a:r>
            <a:r>
              <a:rPr dirty="0"/>
              <a:t>the</a:t>
            </a:r>
            <a:r>
              <a:rPr spc="-40" dirty="0"/>
              <a:t> </a:t>
            </a:r>
            <a:r>
              <a:rPr dirty="0"/>
              <a:t>greatest</a:t>
            </a:r>
            <a:r>
              <a:rPr spc="-45" dirty="0"/>
              <a:t> </a:t>
            </a:r>
            <a:r>
              <a:rPr dirty="0"/>
              <a:t>permitting</a:t>
            </a:r>
            <a:r>
              <a:rPr spc="-50" dirty="0"/>
              <a:t> </a:t>
            </a:r>
            <a:r>
              <a:rPr spc="-10" dirty="0"/>
              <a:t>efficiency</a:t>
            </a:r>
          </a:p>
        </p:txBody>
      </p:sp>
      <p:sp>
        <p:nvSpPr>
          <p:cNvPr id="4" name="object 4"/>
          <p:cNvSpPr txBox="1"/>
          <p:nvPr/>
        </p:nvSpPr>
        <p:spPr>
          <a:xfrm>
            <a:off x="537057" y="6576561"/>
            <a:ext cx="229235" cy="167005"/>
          </a:xfrm>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42</a:t>
            </a:fld>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490355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5943600"/>
          </a:xfrm>
          <a:custGeom>
            <a:avLst/>
            <a:gdLst/>
            <a:ahLst/>
            <a:cxnLst/>
            <a:rect l="l" t="t" r="r" b="b"/>
            <a:pathLst>
              <a:path w="12189460" h="5943600">
                <a:moveTo>
                  <a:pt x="12188952" y="0"/>
                </a:moveTo>
                <a:lnTo>
                  <a:pt x="0" y="0"/>
                </a:lnTo>
                <a:lnTo>
                  <a:pt x="0" y="5943600"/>
                </a:lnTo>
                <a:lnTo>
                  <a:pt x="12188952" y="5943600"/>
                </a:lnTo>
                <a:lnTo>
                  <a:pt x="12188952"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xfrm>
            <a:off x="4552950" y="2597607"/>
            <a:ext cx="3085465" cy="711835"/>
          </a:xfrm>
          <a:prstGeom prst="rect">
            <a:avLst/>
          </a:prstGeom>
        </p:spPr>
        <p:txBody>
          <a:bodyPr vert="horz" wrap="square" lIns="0" tIns="12700" rIns="0" bIns="0" rtlCol="0">
            <a:spAutoFit/>
          </a:bodyPr>
          <a:lstStyle/>
          <a:p>
            <a:pPr marL="12700">
              <a:lnSpc>
                <a:spcPct val="100000"/>
              </a:lnSpc>
              <a:spcBef>
                <a:spcPts val="100"/>
              </a:spcBef>
            </a:pPr>
            <a:r>
              <a:rPr sz="4500" dirty="0"/>
              <a:t>Thank</a:t>
            </a:r>
            <a:r>
              <a:rPr sz="4500" spc="-85" dirty="0"/>
              <a:t> </a:t>
            </a:r>
            <a:r>
              <a:rPr sz="4500" spc="-75" dirty="0"/>
              <a:t>You!</a:t>
            </a:r>
            <a:endParaRPr sz="4500"/>
          </a:p>
        </p:txBody>
      </p:sp>
      <p:sp>
        <p:nvSpPr>
          <p:cNvPr id="4" name="object 4"/>
          <p:cNvSpPr txBox="1"/>
          <p:nvPr/>
        </p:nvSpPr>
        <p:spPr>
          <a:xfrm>
            <a:off x="537057" y="6576561"/>
            <a:ext cx="229235" cy="167005"/>
          </a:xfrm>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43</a:t>
            </a:fld>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012563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5953125"/>
            <a:chOff x="0" y="0"/>
            <a:chExt cx="12192000" cy="5953125"/>
          </a:xfrm>
        </p:grpSpPr>
        <p:pic>
          <p:nvPicPr>
            <p:cNvPr id="3" name="object 3"/>
            <p:cNvPicPr/>
            <p:nvPr/>
          </p:nvPicPr>
          <p:blipFill>
            <a:blip r:embed="rId2" cstate="print"/>
            <a:stretch>
              <a:fillRect/>
            </a:stretch>
          </p:blipFill>
          <p:spPr>
            <a:xfrm>
              <a:off x="0" y="0"/>
              <a:ext cx="12191999" cy="5952743"/>
            </a:xfrm>
            <a:prstGeom prst="rect">
              <a:avLst/>
            </a:prstGeom>
          </p:spPr>
        </p:pic>
        <p:sp>
          <p:nvSpPr>
            <p:cNvPr id="4" name="object 4"/>
            <p:cNvSpPr/>
            <p:nvPr/>
          </p:nvSpPr>
          <p:spPr>
            <a:xfrm>
              <a:off x="0" y="0"/>
              <a:ext cx="12192000" cy="5953125"/>
            </a:xfrm>
            <a:custGeom>
              <a:avLst/>
              <a:gdLst/>
              <a:ahLst/>
              <a:cxnLst/>
              <a:rect l="l" t="t" r="r" b="b"/>
              <a:pathLst>
                <a:path w="12192000" h="5953125">
                  <a:moveTo>
                    <a:pt x="12192000" y="0"/>
                  </a:moveTo>
                  <a:lnTo>
                    <a:pt x="0" y="0"/>
                  </a:lnTo>
                  <a:lnTo>
                    <a:pt x="0" y="5952744"/>
                  </a:lnTo>
                  <a:lnTo>
                    <a:pt x="12192000" y="5952744"/>
                  </a:lnTo>
                  <a:lnTo>
                    <a:pt x="12192000" y="0"/>
                  </a:lnTo>
                  <a:close/>
                </a:path>
              </a:pathLst>
            </a:custGeom>
            <a:solidFill>
              <a:srgbClr val="242B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p:nvPr/>
          </p:nvSpPr>
          <p:spPr>
            <a:xfrm>
              <a:off x="252984" y="348995"/>
              <a:ext cx="0" cy="5209540"/>
            </a:xfrm>
            <a:custGeom>
              <a:avLst/>
              <a:gdLst/>
              <a:ahLst/>
              <a:cxnLst/>
              <a:rect l="l" t="t" r="r" b="b"/>
              <a:pathLst>
                <a:path h="5209540">
                  <a:moveTo>
                    <a:pt x="0" y="0"/>
                  </a:moveTo>
                  <a:lnTo>
                    <a:pt x="0" y="5209044"/>
                  </a:lnTo>
                </a:path>
              </a:pathLst>
            </a:custGeom>
            <a:ln w="76200">
              <a:solidFill>
                <a:srgbClr val="242B6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414527" y="327659"/>
              <a:ext cx="4767580" cy="5209540"/>
            </a:xfrm>
            <a:custGeom>
              <a:avLst/>
              <a:gdLst/>
              <a:ahLst/>
              <a:cxnLst/>
              <a:rect l="l" t="t" r="r" b="b"/>
              <a:pathLst>
                <a:path w="4767580" h="5209540">
                  <a:moveTo>
                    <a:pt x="4767072" y="0"/>
                  </a:moveTo>
                  <a:lnTo>
                    <a:pt x="0" y="0"/>
                  </a:lnTo>
                  <a:lnTo>
                    <a:pt x="0" y="5209032"/>
                  </a:lnTo>
                  <a:lnTo>
                    <a:pt x="4767072" y="5209032"/>
                  </a:lnTo>
                  <a:lnTo>
                    <a:pt x="4767072" y="0"/>
                  </a:lnTo>
                  <a:close/>
                </a:path>
              </a:pathLst>
            </a:custGeom>
            <a:solidFill>
              <a:srgbClr val="242B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7" name="object 7"/>
          <p:cNvPicPr/>
          <p:nvPr/>
        </p:nvPicPr>
        <p:blipFill>
          <a:blip r:embed="rId3" cstate="print"/>
          <a:stretch>
            <a:fillRect/>
          </a:stretch>
        </p:blipFill>
        <p:spPr>
          <a:xfrm>
            <a:off x="10778756" y="6342781"/>
            <a:ext cx="1369008" cy="459686"/>
          </a:xfrm>
          <a:prstGeom prst="rect">
            <a:avLst/>
          </a:prstGeom>
        </p:spPr>
      </p:pic>
      <p:sp>
        <p:nvSpPr>
          <p:cNvPr id="8" name="object 8"/>
          <p:cNvSpPr txBox="1"/>
          <p:nvPr/>
        </p:nvSpPr>
        <p:spPr>
          <a:xfrm>
            <a:off x="699169" y="4913816"/>
            <a:ext cx="110109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Segoe UI Light"/>
                <a:cs typeface="Segoe UI Light"/>
              </a:rPr>
              <a:t>April</a:t>
            </a:r>
            <a:r>
              <a:rPr kumimoji="0" sz="1600" b="0" i="0" u="none" strike="noStrike" kern="0" cap="none" spc="-20" normalizeH="0" baseline="0" noProof="0" dirty="0">
                <a:ln>
                  <a:noFill/>
                </a:ln>
                <a:solidFill>
                  <a:srgbClr val="FFFFFF"/>
                </a:solidFill>
                <a:effectLst/>
                <a:uLnTx/>
                <a:uFillTx/>
                <a:latin typeface="Segoe UI Light"/>
                <a:cs typeface="Segoe UI Light"/>
              </a:rPr>
              <a:t> </a:t>
            </a:r>
            <a:r>
              <a:rPr kumimoji="0" sz="1600" b="0" i="0" u="none" strike="noStrike" kern="0" cap="none" spc="0" normalizeH="0" baseline="0" noProof="0" dirty="0">
                <a:ln>
                  <a:noFill/>
                </a:ln>
                <a:solidFill>
                  <a:srgbClr val="FFFFFF"/>
                </a:solidFill>
                <a:effectLst/>
                <a:uLnTx/>
                <a:uFillTx/>
                <a:latin typeface="Segoe UI Light"/>
                <a:cs typeface="Segoe UI Light"/>
              </a:rPr>
              <a:t>4,</a:t>
            </a:r>
            <a:r>
              <a:rPr kumimoji="0" sz="1600" b="0" i="0" u="none" strike="noStrike" kern="0" cap="none" spc="-40" normalizeH="0" baseline="0" noProof="0" dirty="0">
                <a:ln>
                  <a:noFill/>
                </a:ln>
                <a:solidFill>
                  <a:srgbClr val="FFFFFF"/>
                </a:solidFill>
                <a:effectLst/>
                <a:uLnTx/>
                <a:uFillTx/>
                <a:latin typeface="Segoe UI Light"/>
                <a:cs typeface="Segoe UI Light"/>
              </a:rPr>
              <a:t> </a:t>
            </a:r>
            <a:r>
              <a:rPr kumimoji="0" sz="1600" b="0" i="0" u="none" strike="noStrike" kern="0" cap="none" spc="-20" normalizeH="0" baseline="0" noProof="0" dirty="0">
                <a:ln>
                  <a:noFill/>
                </a:ln>
                <a:solidFill>
                  <a:srgbClr val="FFFFFF"/>
                </a:solidFill>
                <a:effectLst/>
                <a:uLnTx/>
                <a:uFillTx/>
                <a:latin typeface="Segoe UI Light"/>
                <a:cs typeface="Segoe UI Light"/>
              </a:rPr>
              <a:t>2022</a:t>
            </a:r>
            <a:endParaRPr kumimoji="0" sz="1600" b="0" i="0" u="none" strike="noStrike" kern="0" cap="none" spc="0" normalizeH="0" baseline="0" noProof="0">
              <a:ln>
                <a:noFill/>
              </a:ln>
              <a:solidFill>
                <a:sysClr val="windowText" lastClr="000000"/>
              </a:solidFill>
              <a:effectLst/>
              <a:uLnTx/>
              <a:uFillTx/>
              <a:latin typeface="Segoe UI Light"/>
              <a:cs typeface="Segoe UI Light"/>
            </a:endParaRPr>
          </a:p>
        </p:txBody>
      </p:sp>
      <p:sp>
        <p:nvSpPr>
          <p:cNvPr id="9" name="object 9"/>
          <p:cNvSpPr txBox="1">
            <a:spLocks noGrp="1"/>
          </p:cNvSpPr>
          <p:nvPr>
            <p:ph type="title"/>
          </p:nvPr>
        </p:nvSpPr>
        <p:spPr>
          <a:xfrm>
            <a:off x="699169" y="733770"/>
            <a:ext cx="3677285" cy="953135"/>
          </a:xfrm>
          <a:prstGeom prst="rect">
            <a:avLst/>
          </a:prstGeom>
        </p:spPr>
        <p:txBody>
          <a:bodyPr vert="horz" wrap="square" lIns="0" tIns="67945" rIns="0" bIns="0" rtlCol="0">
            <a:spAutoFit/>
          </a:bodyPr>
          <a:lstStyle/>
          <a:p>
            <a:pPr marL="12700" marR="5080">
              <a:lnSpc>
                <a:spcPts val="3460"/>
              </a:lnSpc>
              <a:spcBef>
                <a:spcPts val="535"/>
              </a:spcBef>
            </a:pPr>
            <a:r>
              <a:rPr sz="3200" spc="-10" dirty="0">
                <a:solidFill>
                  <a:srgbClr val="FFFFFF"/>
                </a:solidFill>
              </a:rPr>
              <a:t>Mid-</a:t>
            </a:r>
            <a:r>
              <a:rPr sz="3200" dirty="0">
                <a:solidFill>
                  <a:srgbClr val="FFFFFF"/>
                </a:solidFill>
              </a:rPr>
              <a:t>Atlantic</a:t>
            </a:r>
            <a:r>
              <a:rPr sz="3200" spc="-60" dirty="0">
                <a:solidFill>
                  <a:srgbClr val="FFFFFF"/>
                </a:solidFill>
              </a:rPr>
              <a:t> </a:t>
            </a:r>
            <a:r>
              <a:rPr sz="3200" spc="-10" dirty="0">
                <a:solidFill>
                  <a:srgbClr val="FFFFFF"/>
                </a:solidFill>
              </a:rPr>
              <a:t>Offshore </a:t>
            </a:r>
            <a:r>
              <a:rPr sz="3200" dirty="0">
                <a:solidFill>
                  <a:srgbClr val="FFFFFF"/>
                </a:solidFill>
              </a:rPr>
              <a:t>Development,</a:t>
            </a:r>
            <a:r>
              <a:rPr sz="3200" spc="-55" dirty="0">
                <a:solidFill>
                  <a:srgbClr val="FFFFFF"/>
                </a:solidFill>
              </a:rPr>
              <a:t> </a:t>
            </a:r>
            <a:r>
              <a:rPr sz="3200" spc="-25" dirty="0">
                <a:solidFill>
                  <a:srgbClr val="FFFFFF"/>
                </a:solidFill>
              </a:rPr>
              <a:t>LLC</a:t>
            </a:r>
            <a:endParaRPr sz="3200"/>
          </a:p>
        </p:txBody>
      </p:sp>
      <p:sp>
        <p:nvSpPr>
          <p:cNvPr id="10" name="object 10"/>
          <p:cNvSpPr txBox="1"/>
          <p:nvPr/>
        </p:nvSpPr>
        <p:spPr>
          <a:xfrm>
            <a:off x="699169" y="2106895"/>
            <a:ext cx="3855720" cy="11341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Segoe UI Light"/>
                <a:cs typeface="Segoe UI Light"/>
              </a:rPr>
              <a:t>Environmental</a:t>
            </a:r>
            <a:r>
              <a:rPr kumimoji="0" sz="2000" b="0" i="0" u="none" strike="noStrike" kern="0" cap="none" spc="-75" normalizeH="0" baseline="0" noProof="0" dirty="0">
                <a:ln>
                  <a:noFill/>
                </a:ln>
                <a:solidFill>
                  <a:srgbClr val="FFFFFF"/>
                </a:solidFill>
                <a:effectLst/>
                <a:uLnTx/>
                <a:uFillTx/>
                <a:latin typeface="Segoe UI Light"/>
                <a:cs typeface="Segoe UI Light"/>
              </a:rPr>
              <a:t> </a:t>
            </a:r>
            <a:r>
              <a:rPr kumimoji="0" sz="2000" b="0" i="0" u="none" strike="noStrike" kern="0" cap="none" spc="0" normalizeH="0" baseline="0" noProof="0" dirty="0">
                <a:ln>
                  <a:noFill/>
                </a:ln>
                <a:solidFill>
                  <a:srgbClr val="FFFFFF"/>
                </a:solidFill>
                <a:effectLst/>
                <a:uLnTx/>
                <a:uFillTx/>
                <a:latin typeface="Segoe UI Light"/>
                <a:cs typeface="Segoe UI Light"/>
              </a:rPr>
              <a:t>and</a:t>
            </a:r>
            <a:r>
              <a:rPr kumimoji="0" sz="2000" b="0" i="0" u="none" strike="noStrike" kern="0" cap="none" spc="-60" normalizeH="0" baseline="0" noProof="0" dirty="0">
                <a:ln>
                  <a:noFill/>
                </a:ln>
                <a:solidFill>
                  <a:srgbClr val="FFFFFF"/>
                </a:solidFill>
                <a:effectLst/>
                <a:uLnTx/>
                <a:uFillTx/>
                <a:latin typeface="Segoe UI Light"/>
                <a:cs typeface="Segoe UI Light"/>
              </a:rPr>
              <a:t> </a:t>
            </a:r>
            <a:r>
              <a:rPr kumimoji="0" sz="2000" b="0" i="0" u="none" strike="noStrike" kern="0" cap="none" spc="0" normalizeH="0" baseline="0" noProof="0" dirty="0">
                <a:ln>
                  <a:noFill/>
                </a:ln>
                <a:solidFill>
                  <a:srgbClr val="FFFFFF"/>
                </a:solidFill>
                <a:effectLst/>
                <a:uLnTx/>
                <a:uFillTx/>
                <a:latin typeface="Segoe UI Light"/>
                <a:cs typeface="Segoe UI Light"/>
              </a:rPr>
              <a:t>Permitting</a:t>
            </a:r>
            <a:r>
              <a:rPr kumimoji="0" sz="2000" b="0" i="0" u="none" strike="noStrike" kern="0" cap="none" spc="-55" normalizeH="0" baseline="0" noProof="0" dirty="0">
                <a:ln>
                  <a:noFill/>
                </a:ln>
                <a:solidFill>
                  <a:srgbClr val="FFFFFF"/>
                </a:solidFill>
                <a:effectLst/>
                <a:uLnTx/>
                <a:uFillTx/>
                <a:latin typeface="Segoe UI Light"/>
                <a:cs typeface="Segoe UI Light"/>
              </a:rPr>
              <a:t> </a:t>
            </a:r>
            <a:r>
              <a:rPr kumimoji="0" sz="2000" b="0" i="0" u="none" strike="noStrike" kern="0" cap="none" spc="-10" normalizeH="0" baseline="0" noProof="0" dirty="0">
                <a:ln>
                  <a:noFill/>
                </a:ln>
                <a:solidFill>
                  <a:srgbClr val="FFFFFF"/>
                </a:solidFill>
                <a:effectLst/>
                <a:uLnTx/>
                <a:uFillTx/>
                <a:latin typeface="Segoe UI Light"/>
                <a:cs typeface="Segoe UI Light"/>
              </a:rPr>
              <a:t>Issues</a:t>
            </a:r>
            <a:endParaRPr kumimoji="0" sz="2000" b="0" i="0" u="none" strike="noStrike" kern="0" cap="none" spc="0" normalizeH="0" baseline="0" noProof="0">
              <a:ln>
                <a:noFill/>
              </a:ln>
              <a:solidFill>
                <a:sysClr val="windowText" lastClr="000000"/>
              </a:solidFill>
              <a:effectLst/>
              <a:uLnTx/>
              <a:uFillTx/>
              <a:latin typeface="Segoe UI Light"/>
              <a:cs typeface="Segoe UI Light"/>
            </a:endParaRPr>
          </a:p>
          <a:p>
            <a:pPr marL="0" marR="0" lvl="0" indent="0" defTabSz="914400" eaLnBrk="1" fontAlgn="auto" latinLnBrk="0" hangingPunct="1">
              <a:lnSpc>
                <a:spcPct val="100000"/>
              </a:lnSpc>
              <a:spcBef>
                <a:spcPts val="65"/>
              </a:spcBef>
              <a:spcAft>
                <a:spcPts val="0"/>
              </a:spcAft>
              <a:buClrTx/>
              <a:buSzTx/>
              <a:buFontTx/>
              <a:buNone/>
              <a:tabLst/>
              <a:defRPr/>
            </a:pPr>
            <a:endParaRPr kumimoji="0" sz="2900" b="0" i="0" u="none" strike="noStrike" kern="0" cap="none" spc="0" normalizeH="0" baseline="0" noProof="0">
              <a:ln>
                <a:noFill/>
              </a:ln>
              <a:solidFill>
                <a:sysClr val="windowText" lastClr="000000"/>
              </a:solidFill>
              <a:effectLst/>
              <a:uLnTx/>
              <a:uFillTx/>
              <a:latin typeface="Segoe UI Light"/>
              <a:cs typeface="Segoe UI Ligh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Segoe UI Light"/>
                <a:cs typeface="Segoe UI Light"/>
              </a:rPr>
              <a:t>NJ</a:t>
            </a:r>
            <a:r>
              <a:rPr kumimoji="0" sz="2000" b="0" i="0" u="none" strike="noStrike" kern="0" cap="none" spc="-10" normalizeH="0" baseline="0" noProof="0" dirty="0">
                <a:ln>
                  <a:noFill/>
                </a:ln>
                <a:solidFill>
                  <a:srgbClr val="FFFFFF"/>
                </a:solidFill>
                <a:effectLst/>
                <a:uLnTx/>
                <a:uFillTx/>
                <a:latin typeface="Segoe UI Light"/>
                <a:cs typeface="Segoe UI Light"/>
              </a:rPr>
              <a:t> </a:t>
            </a:r>
            <a:r>
              <a:rPr kumimoji="0" sz="2000" b="0" i="0" u="none" strike="noStrike" kern="0" cap="none" spc="0" normalizeH="0" baseline="0" noProof="0" dirty="0">
                <a:ln>
                  <a:noFill/>
                </a:ln>
                <a:solidFill>
                  <a:srgbClr val="FFFFFF"/>
                </a:solidFill>
                <a:effectLst/>
                <a:uLnTx/>
                <a:uFillTx/>
                <a:latin typeface="Segoe UI Light"/>
                <a:cs typeface="Segoe UI Light"/>
              </a:rPr>
              <a:t>BPU</a:t>
            </a:r>
            <a:r>
              <a:rPr kumimoji="0" sz="2000" b="0" i="0" u="none" strike="noStrike" kern="0" cap="none" spc="-25" normalizeH="0" baseline="0" noProof="0" dirty="0">
                <a:ln>
                  <a:noFill/>
                </a:ln>
                <a:solidFill>
                  <a:srgbClr val="FFFFFF"/>
                </a:solidFill>
                <a:effectLst/>
                <a:uLnTx/>
                <a:uFillTx/>
                <a:latin typeface="Segoe UI Light"/>
                <a:cs typeface="Segoe UI Light"/>
              </a:rPr>
              <a:t> </a:t>
            </a:r>
            <a:r>
              <a:rPr kumimoji="0" sz="2000" b="0" i="0" u="none" strike="noStrike" kern="0" cap="none" spc="0" normalizeH="0" baseline="0" noProof="0" dirty="0">
                <a:ln>
                  <a:noFill/>
                </a:ln>
                <a:solidFill>
                  <a:srgbClr val="FFFFFF"/>
                </a:solidFill>
                <a:effectLst/>
                <a:uLnTx/>
                <a:uFillTx/>
                <a:latin typeface="Segoe UI Light"/>
                <a:cs typeface="Segoe UI Light"/>
              </a:rPr>
              <a:t>Stakeholder Meeting</a:t>
            </a:r>
            <a:r>
              <a:rPr kumimoji="0" sz="2000" b="0" i="0" u="none" strike="noStrike" kern="0" cap="none" spc="10" normalizeH="0" baseline="0" noProof="0" dirty="0">
                <a:ln>
                  <a:noFill/>
                </a:ln>
                <a:solidFill>
                  <a:srgbClr val="FFFFFF"/>
                </a:solidFill>
                <a:effectLst/>
                <a:uLnTx/>
                <a:uFillTx/>
                <a:latin typeface="Segoe UI Light"/>
                <a:cs typeface="Segoe UI Light"/>
              </a:rPr>
              <a:t> </a:t>
            </a:r>
            <a:r>
              <a:rPr kumimoji="0" sz="2000" b="0" i="0" u="none" strike="noStrike" kern="0" cap="none" spc="-25" normalizeH="0" baseline="0" noProof="0" dirty="0">
                <a:ln>
                  <a:noFill/>
                </a:ln>
                <a:solidFill>
                  <a:srgbClr val="FFFFFF"/>
                </a:solidFill>
                <a:effectLst/>
                <a:uLnTx/>
                <a:uFillTx/>
                <a:latin typeface="Segoe UI Light"/>
                <a:cs typeface="Segoe UI Light"/>
              </a:rPr>
              <a:t>#3</a:t>
            </a:r>
            <a:endParaRPr kumimoji="0" sz="2000" b="0" i="0" u="none" strike="noStrike" kern="0" cap="none" spc="0" normalizeH="0" baseline="0" noProof="0">
              <a:ln>
                <a:noFill/>
              </a:ln>
              <a:solidFill>
                <a:sysClr val="windowText" lastClr="000000"/>
              </a:solidFill>
              <a:effectLst/>
              <a:uLnTx/>
              <a:uFillTx/>
              <a:latin typeface="Segoe UI Light"/>
              <a:cs typeface="Segoe UI Light"/>
            </a:endParaRPr>
          </a:p>
        </p:txBody>
      </p:sp>
    </p:spTree>
    <p:extLst>
      <p:ext uri="{BB962C8B-B14F-4D97-AF65-F5344CB8AC3E}">
        <p14:creationId xmlns:p14="http://schemas.microsoft.com/office/powerpoint/2010/main" val="2038072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948" y="195455"/>
            <a:ext cx="10125075" cy="635000"/>
          </a:xfrm>
          <a:prstGeom prst="rect">
            <a:avLst/>
          </a:prstGeom>
        </p:spPr>
        <p:txBody>
          <a:bodyPr vert="horz" wrap="square" lIns="0" tIns="12065" rIns="0" bIns="0" rtlCol="0">
            <a:spAutoFit/>
          </a:bodyPr>
          <a:lstStyle/>
          <a:p>
            <a:pPr marL="12700">
              <a:lnSpc>
                <a:spcPct val="100000"/>
              </a:lnSpc>
              <a:spcBef>
                <a:spcPts val="95"/>
              </a:spcBef>
            </a:pPr>
            <a:r>
              <a:rPr dirty="0"/>
              <a:t>Hypothetical</a:t>
            </a:r>
            <a:r>
              <a:rPr spc="-175" dirty="0"/>
              <a:t> </a:t>
            </a:r>
            <a:r>
              <a:rPr dirty="0"/>
              <a:t>Offshore</a:t>
            </a:r>
            <a:r>
              <a:rPr spc="-135" dirty="0"/>
              <a:t> </a:t>
            </a:r>
            <a:r>
              <a:rPr dirty="0"/>
              <a:t>Wind</a:t>
            </a:r>
            <a:r>
              <a:rPr spc="-150" dirty="0"/>
              <a:t> </a:t>
            </a:r>
            <a:r>
              <a:rPr dirty="0"/>
              <a:t>Radial</a:t>
            </a:r>
            <a:r>
              <a:rPr spc="-145" dirty="0"/>
              <a:t> </a:t>
            </a:r>
            <a:r>
              <a:rPr spc="-505" dirty="0"/>
              <a:t>T</a:t>
            </a:r>
            <a:r>
              <a:rPr spc="40" dirty="0"/>
              <a:t>r</a:t>
            </a:r>
            <a:r>
              <a:rPr spc="45" dirty="0"/>
              <a:t>a</a:t>
            </a:r>
            <a:r>
              <a:rPr spc="30" dirty="0"/>
              <a:t>ns</a:t>
            </a:r>
            <a:r>
              <a:rPr spc="40" dirty="0"/>
              <a:t>m</a:t>
            </a:r>
            <a:r>
              <a:rPr spc="30" dirty="0"/>
              <a:t>issi</a:t>
            </a:r>
            <a:r>
              <a:rPr spc="40" dirty="0"/>
              <a:t>on</a:t>
            </a:r>
          </a:p>
        </p:txBody>
      </p:sp>
      <p:pic>
        <p:nvPicPr>
          <p:cNvPr id="3" name="object 3"/>
          <p:cNvPicPr/>
          <p:nvPr/>
        </p:nvPicPr>
        <p:blipFill>
          <a:blip r:embed="rId2" cstate="print"/>
          <a:stretch>
            <a:fillRect/>
          </a:stretch>
        </p:blipFill>
        <p:spPr>
          <a:xfrm>
            <a:off x="1493520" y="751331"/>
            <a:ext cx="9069323" cy="5726998"/>
          </a:xfrm>
          <a:prstGeom prst="rect">
            <a:avLst/>
          </a:prstGeom>
        </p:spPr>
      </p:pic>
      <p:sp>
        <p:nvSpPr>
          <p:cNvPr id="4" name="object 4"/>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45</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5" name="object 5"/>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Tree>
    <p:extLst>
      <p:ext uri="{BB962C8B-B14F-4D97-AF65-F5344CB8AC3E}">
        <p14:creationId xmlns:p14="http://schemas.microsoft.com/office/powerpoint/2010/main" val="649140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262" y="256224"/>
            <a:ext cx="10911840" cy="635000"/>
          </a:xfrm>
          <a:prstGeom prst="rect">
            <a:avLst/>
          </a:prstGeom>
        </p:spPr>
        <p:txBody>
          <a:bodyPr vert="horz" wrap="square" lIns="0" tIns="12065" rIns="0" bIns="0" rtlCol="0">
            <a:spAutoFit/>
          </a:bodyPr>
          <a:lstStyle/>
          <a:p>
            <a:pPr marL="12700">
              <a:lnSpc>
                <a:spcPct val="100000"/>
              </a:lnSpc>
              <a:spcBef>
                <a:spcPts val="95"/>
              </a:spcBef>
            </a:pPr>
            <a:r>
              <a:rPr dirty="0"/>
              <a:t>Advantages</a:t>
            </a:r>
            <a:r>
              <a:rPr spc="-170" dirty="0"/>
              <a:t> </a:t>
            </a:r>
            <a:r>
              <a:rPr dirty="0"/>
              <a:t>of</a:t>
            </a:r>
            <a:r>
              <a:rPr spc="-170" dirty="0"/>
              <a:t> </a:t>
            </a:r>
            <a:r>
              <a:rPr dirty="0"/>
              <a:t>a</a:t>
            </a:r>
            <a:r>
              <a:rPr spc="-180" dirty="0"/>
              <a:t> </a:t>
            </a:r>
            <a:r>
              <a:rPr dirty="0"/>
              <a:t>Coordinated</a:t>
            </a:r>
            <a:r>
              <a:rPr spc="-140" dirty="0"/>
              <a:t> </a:t>
            </a:r>
            <a:r>
              <a:rPr spc="-540" dirty="0"/>
              <a:t>T</a:t>
            </a:r>
            <a:r>
              <a:rPr spc="5" dirty="0"/>
              <a:t>r</a:t>
            </a:r>
            <a:r>
              <a:rPr spc="10" dirty="0"/>
              <a:t>a</a:t>
            </a:r>
            <a:r>
              <a:rPr spc="-5" dirty="0"/>
              <a:t>ns</a:t>
            </a:r>
            <a:r>
              <a:rPr spc="5" dirty="0"/>
              <a:t>m</a:t>
            </a:r>
            <a:r>
              <a:rPr spc="-5" dirty="0"/>
              <a:t>issi</a:t>
            </a:r>
            <a:r>
              <a:rPr spc="5" dirty="0"/>
              <a:t>on</a:t>
            </a:r>
            <a:r>
              <a:rPr spc="-145" dirty="0"/>
              <a:t> </a:t>
            </a:r>
            <a:r>
              <a:rPr spc="-10" dirty="0"/>
              <a:t>Solution</a:t>
            </a:r>
          </a:p>
        </p:txBody>
      </p:sp>
      <p:pic>
        <p:nvPicPr>
          <p:cNvPr id="3" name="object 3"/>
          <p:cNvPicPr/>
          <p:nvPr/>
        </p:nvPicPr>
        <p:blipFill>
          <a:blip r:embed="rId2" cstate="print"/>
          <a:stretch>
            <a:fillRect/>
          </a:stretch>
        </p:blipFill>
        <p:spPr>
          <a:xfrm>
            <a:off x="734568" y="1478280"/>
            <a:ext cx="10428731" cy="1450848"/>
          </a:xfrm>
          <a:prstGeom prst="rect">
            <a:avLst/>
          </a:prstGeom>
        </p:spPr>
      </p:pic>
      <p:pic>
        <p:nvPicPr>
          <p:cNvPr id="4" name="object 4"/>
          <p:cNvPicPr/>
          <p:nvPr/>
        </p:nvPicPr>
        <p:blipFill>
          <a:blip r:embed="rId3" cstate="print"/>
          <a:stretch>
            <a:fillRect/>
          </a:stretch>
        </p:blipFill>
        <p:spPr>
          <a:xfrm>
            <a:off x="734568" y="3019044"/>
            <a:ext cx="10428731" cy="1450847"/>
          </a:xfrm>
          <a:prstGeom prst="rect">
            <a:avLst/>
          </a:prstGeom>
        </p:spPr>
      </p:pic>
      <p:pic>
        <p:nvPicPr>
          <p:cNvPr id="5" name="object 5"/>
          <p:cNvPicPr/>
          <p:nvPr/>
        </p:nvPicPr>
        <p:blipFill>
          <a:blip r:embed="rId2" cstate="print"/>
          <a:stretch>
            <a:fillRect/>
          </a:stretch>
        </p:blipFill>
        <p:spPr>
          <a:xfrm>
            <a:off x="734568" y="4558284"/>
            <a:ext cx="10428731" cy="1450848"/>
          </a:xfrm>
          <a:prstGeom prst="rect">
            <a:avLst/>
          </a:prstGeom>
        </p:spPr>
      </p:pic>
      <p:sp>
        <p:nvSpPr>
          <p:cNvPr id="6" name="object 6"/>
          <p:cNvSpPr txBox="1"/>
          <p:nvPr/>
        </p:nvSpPr>
        <p:spPr>
          <a:xfrm>
            <a:off x="910927" y="1649185"/>
            <a:ext cx="9767570" cy="3863340"/>
          </a:xfrm>
          <a:prstGeom prst="rect">
            <a:avLst/>
          </a:prstGeom>
        </p:spPr>
        <p:txBody>
          <a:bodyPr vert="horz" wrap="square" lIns="0" tIns="12700" rIns="0" bIns="0" rtlCol="0">
            <a:spAutoFit/>
          </a:bodyPr>
          <a:lstStyle/>
          <a:p>
            <a:pPr marL="12700" marR="296545" lvl="0" indent="0" defTabSz="914400" eaLnBrk="1" fontAlgn="auto" latinLnBrk="0" hangingPunct="1">
              <a:lnSpc>
                <a:spcPct val="110600"/>
              </a:lnSpc>
              <a:spcBef>
                <a:spcPts val="100"/>
              </a:spcBef>
              <a:spcAft>
                <a:spcPts val="0"/>
              </a:spcAft>
              <a:buClrTx/>
              <a:buSzTx/>
              <a:buFontTx/>
              <a:buNone/>
              <a:tabLst/>
              <a:defRPr/>
            </a:pPr>
            <a:r>
              <a:rPr kumimoji="0" sz="3100" b="0" i="0" u="none" strike="noStrike" kern="0" cap="none" spc="0" normalizeH="0" baseline="0" noProof="0" dirty="0">
                <a:ln>
                  <a:noFill/>
                </a:ln>
                <a:solidFill>
                  <a:srgbClr val="FFFFFF"/>
                </a:solidFill>
                <a:effectLst/>
                <a:uLnTx/>
                <a:uFillTx/>
                <a:latin typeface="Segoe UI"/>
                <a:cs typeface="Segoe UI"/>
              </a:rPr>
              <a:t>Minimizes</a:t>
            </a:r>
            <a:r>
              <a:rPr kumimoji="0" sz="3100" b="0" i="0" u="none" strike="noStrike" kern="0" cap="none" spc="-10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the</a:t>
            </a:r>
            <a:r>
              <a:rPr kumimoji="0" sz="3100" b="0" i="0" u="none" strike="noStrike" kern="0" cap="none" spc="-12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overall</a:t>
            </a:r>
            <a:r>
              <a:rPr kumimoji="0" sz="3100" b="0" i="0" u="none" strike="noStrike" kern="0" cap="none" spc="-114"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footprint</a:t>
            </a:r>
            <a:r>
              <a:rPr kumimoji="0" sz="3100" b="0" i="0" u="none" strike="noStrike" kern="0" cap="none" spc="-10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(impact)</a:t>
            </a:r>
            <a:r>
              <a:rPr kumimoji="0" sz="3100" b="0" i="0" u="none" strike="noStrike" kern="0" cap="none" spc="-8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a:t>
            </a:r>
            <a:r>
              <a:rPr kumimoji="0" sz="3100" b="0" i="0" u="none" strike="noStrike" kern="0" cap="none" spc="-135"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offshore</a:t>
            </a:r>
            <a:r>
              <a:rPr kumimoji="0" sz="3100" b="0" i="0" u="none" strike="noStrike" kern="0" cap="none" spc="-110" normalizeH="0" baseline="0" noProof="0" dirty="0">
                <a:ln>
                  <a:noFill/>
                </a:ln>
                <a:solidFill>
                  <a:srgbClr val="FFFFFF"/>
                </a:solidFill>
                <a:effectLst/>
                <a:uLnTx/>
                <a:uFillTx/>
                <a:latin typeface="Segoe UI"/>
                <a:cs typeface="Segoe UI"/>
              </a:rPr>
              <a:t> </a:t>
            </a:r>
            <a:r>
              <a:rPr kumimoji="0" sz="3100" b="0" i="0" u="none" strike="noStrike" kern="0" cap="none" spc="-25" normalizeH="0" baseline="0" noProof="0" dirty="0">
                <a:ln>
                  <a:noFill/>
                </a:ln>
                <a:solidFill>
                  <a:srgbClr val="FFFFFF"/>
                </a:solidFill>
                <a:effectLst/>
                <a:uLnTx/>
                <a:uFillTx/>
                <a:latin typeface="Segoe UI"/>
                <a:cs typeface="Segoe UI"/>
              </a:rPr>
              <a:t>and </a:t>
            </a:r>
            <a:r>
              <a:rPr kumimoji="0" sz="3100" b="0" i="0" u="none" strike="noStrike" kern="0" cap="none" spc="-10" normalizeH="0" baseline="0" noProof="0" dirty="0">
                <a:ln>
                  <a:noFill/>
                </a:ln>
                <a:solidFill>
                  <a:srgbClr val="FFFFFF"/>
                </a:solidFill>
                <a:effectLst/>
                <a:uLnTx/>
                <a:uFillTx/>
                <a:latin typeface="Segoe UI"/>
                <a:cs typeface="Segoe UI"/>
              </a:rPr>
              <a:t>onshore</a:t>
            </a:r>
            <a:endParaRPr kumimoji="0" sz="31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00000"/>
              </a:lnSpc>
              <a:spcBef>
                <a:spcPts val="5"/>
              </a:spcBef>
              <a:spcAft>
                <a:spcPts val="0"/>
              </a:spcAft>
              <a:buClrTx/>
              <a:buSzTx/>
              <a:buFontTx/>
              <a:buNone/>
              <a:tabLst/>
              <a:defRPr/>
            </a:pPr>
            <a:r>
              <a:rPr kumimoji="0" sz="3100" b="0" i="0" u="none" strike="noStrike" kern="0" cap="none" spc="0" normalizeH="0" baseline="0" noProof="0" dirty="0">
                <a:ln>
                  <a:noFill/>
                </a:ln>
                <a:solidFill>
                  <a:srgbClr val="FFFFFF"/>
                </a:solidFill>
                <a:effectLst/>
                <a:uLnTx/>
                <a:uFillTx/>
                <a:latin typeface="Segoe UI"/>
                <a:cs typeface="Segoe UI"/>
              </a:rPr>
              <a:t>Reduces</a:t>
            </a:r>
            <a:r>
              <a:rPr kumimoji="0" sz="3100" b="0" i="0" u="none" strike="noStrike" kern="0" cap="none" spc="-16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cumulative</a:t>
            </a:r>
            <a:r>
              <a:rPr kumimoji="0" sz="3100" b="0" i="0" u="none" strike="noStrike" kern="0" cap="none" spc="-13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impacts</a:t>
            </a:r>
            <a:r>
              <a:rPr kumimoji="0" sz="3100" b="0" i="0" u="none" strike="noStrike" kern="0" cap="none" spc="-15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from</a:t>
            </a:r>
            <a:r>
              <a:rPr kumimoji="0" sz="3100" b="0" i="0" u="none" strike="noStrike" kern="0" cap="none" spc="-17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multiple,</a:t>
            </a:r>
            <a:r>
              <a:rPr kumimoji="0" sz="3100" b="0" i="0" u="none" strike="noStrike" kern="0" cap="none" spc="-135"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independent projects</a:t>
            </a:r>
            <a:endParaRPr kumimoji="0" sz="31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20"/>
              </a:spcBef>
              <a:spcAft>
                <a:spcPts val="0"/>
              </a:spcAft>
              <a:buClrTx/>
              <a:buSzTx/>
              <a:buFontTx/>
              <a:buNone/>
              <a:tabLst/>
              <a:defRPr/>
            </a:pPr>
            <a:endParaRPr kumimoji="0" sz="49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3100" b="0" i="0" u="none" strike="noStrike" kern="0" cap="none" spc="0" normalizeH="0" baseline="0" noProof="0" dirty="0">
                <a:ln>
                  <a:noFill/>
                </a:ln>
                <a:solidFill>
                  <a:srgbClr val="FFFFFF"/>
                </a:solidFill>
                <a:effectLst/>
                <a:uLnTx/>
                <a:uFillTx/>
                <a:latin typeface="Segoe UI"/>
                <a:cs typeface="Segoe UI"/>
              </a:rPr>
              <a:t>Decreases</a:t>
            </a:r>
            <a:r>
              <a:rPr kumimoji="0" sz="3100" b="0" i="0" u="none" strike="noStrike" kern="0" cap="none" spc="-13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conflicts</a:t>
            </a:r>
            <a:r>
              <a:rPr kumimoji="0" sz="3100" b="0" i="0" u="none" strike="noStrike" kern="0" cap="none" spc="-12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and</a:t>
            </a:r>
            <a:r>
              <a:rPr kumimoji="0" sz="3100" b="0" i="0" u="none" strike="noStrike" kern="0" cap="none" spc="-14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addresses</a:t>
            </a:r>
            <a:r>
              <a:rPr kumimoji="0" sz="3100" b="0" i="0" u="none" strike="noStrike" kern="0" cap="none" spc="-130"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stakeholder</a:t>
            </a:r>
            <a:r>
              <a:rPr kumimoji="0" sz="3100" b="0" i="0" u="none" strike="noStrike" kern="0" cap="none" spc="-114"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concerns</a:t>
            </a:r>
            <a:endParaRPr kumimoji="0" sz="31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46</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8" name="object 8"/>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Tree>
    <p:extLst>
      <p:ext uri="{BB962C8B-B14F-4D97-AF65-F5344CB8AC3E}">
        <p14:creationId xmlns:p14="http://schemas.microsoft.com/office/powerpoint/2010/main" val="2894620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262" y="289752"/>
            <a:ext cx="10422255" cy="574040"/>
          </a:xfrm>
          <a:prstGeom prst="rect">
            <a:avLst/>
          </a:prstGeom>
        </p:spPr>
        <p:txBody>
          <a:bodyPr vert="horz" wrap="square" lIns="0" tIns="12700" rIns="0" bIns="0" rtlCol="0">
            <a:spAutoFit/>
          </a:bodyPr>
          <a:lstStyle/>
          <a:p>
            <a:pPr marL="12700">
              <a:lnSpc>
                <a:spcPct val="100000"/>
              </a:lnSpc>
              <a:spcBef>
                <a:spcPts val="100"/>
              </a:spcBef>
            </a:pPr>
            <a:r>
              <a:rPr sz="3600" dirty="0"/>
              <a:t>Achieving</a:t>
            </a:r>
            <a:r>
              <a:rPr sz="3600" spc="-80" dirty="0"/>
              <a:t> </a:t>
            </a:r>
            <a:r>
              <a:rPr sz="3600" dirty="0"/>
              <a:t>Environmental</a:t>
            </a:r>
            <a:r>
              <a:rPr sz="3600" spc="-45" dirty="0"/>
              <a:t> </a:t>
            </a:r>
            <a:r>
              <a:rPr sz="3600" dirty="0"/>
              <a:t>Benefits</a:t>
            </a:r>
            <a:r>
              <a:rPr sz="3600" spc="-40" dirty="0"/>
              <a:t> </a:t>
            </a:r>
            <a:r>
              <a:rPr sz="3600" dirty="0"/>
              <a:t>–</a:t>
            </a:r>
            <a:r>
              <a:rPr sz="3600" spc="-40" dirty="0"/>
              <a:t> </a:t>
            </a:r>
            <a:r>
              <a:rPr sz="3600" dirty="0"/>
              <a:t>Overcoming</a:t>
            </a:r>
            <a:r>
              <a:rPr sz="3600" spc="-40" dirty="0"/>
              <a:t> </a:t>
            </a:r>
            <a:r>
              <a:rPr sz="3600" spc="-10" dirty="0"/>
              <a:t>Issues</a:t>
            </a:r>
            <a:endParaRPr sz="3600"/>
          </a:p>
        </p:txBody>
      </p:sp>
      <p:pic>
        <p:nvPicPr>
          <p:cNvPr id="3" name="object 3"/>
          <p:cNvPicPr/>
          <p:nvPr/>
        </p:nvPicPr>
        <p:blipFill>
          <a:blip r:embed="rId2" cstate="print"/>
          <a:stretch>
            <a:fillRect/>
          </a:stretch>
        </p:blipFill>
        <p:spPr>
          <a:xfrm>
            <a:off x="734568" y="1478280"/>
            <a:ext cx="10428731" cy="1450848"/>
          </a:xfrm>
          <a:prstGeom prst="rect">
            <a:avLst/>
          </a:prstGeom>
        </p:spPr>
      </p:pic>
      <p:pic>
        <p:nvPicPr>
          <p:cNvPr id="4" name="object 4"/>
          <p:cNvPicPr/>
          <p:nvPr/>
        </p:nvPicPr>
        <p:blipFill>
          <a:blip r:embed="rId3" cstate="print"/>
          <a:stretch>
            <a:fillRect/>
          </a:stretch>
        </p:blipFill>
        <p:spPr>
          <a:xfrm>
            <a:off x="734568" y="3019044"/>
            <a:ext cx="10428731" cy="1450847"/>
          </a:xfrm>
          <a:prstGeom prst="rect">
            <a:avLst/>
          </a:prstGeom>
        </p:spPr>
      </p:pic>
      <p:pic>
        <p:nvPicPr>
          <p:cNvPr id="5" name="object 5"/>
          <p:cNvPicPr/>
          <p:nvPr/>
        </p:nvPicPr>
        <p:blipFill>
          <a:blip r:embed="rId2" cstate="print"/>
          <a:stretch>
            <a:fillRect/>
          </a:stretch>
        </p:blipFill>
        <p:spPr>
          <a:xfrm>
            <a:off x="734568" y="4558284"/>
            <a:ext cx="10428731" cy="1450848"/>
          </a:xfrm>
          <a:prstGeom prst="rect">
            <a:avLst/>
          </a:prstGeom>
        </p:spPr>
      </p:pic>
      <p:sp>
        <p:nvSpPr>
          <p:cNvPr id="6" name="object 6"/>
          <p:cNvSpPr txBox="1"/>
          <p:nvPr/>
        </p:nvSpPr>
        <p:spPr>
          <a:xfrm>
            <a:off x="910927" y="1649185"/>
            <a:ext cx="8964930" cy="4100195"/>
          </a:xfrm>
          <a:prstGeom prst="rect">
            <a:avLst/>
          </a:prstGeom>
        </p:spPr>
        <p:txBody>
          <a:bodyPr vert="horz" wrap="square" lIns="0" tIns="12700" rIns="0" bIns="0" rtlCol="0">
            <a:spAutoFit/>
          </a:bodyPr>
          <a:lstStyle/>
          <a:p>
            <a:pPr marL="12700" marR="330200" lvl="0" indent="0" defTabSz="914400" eaLnBrk="1" fontAlgn="auto" latinLnBrk="0" hangingPunct="1">
              <a:lnSpc>
                <a:spcPct val="110600"/>
              </a:lnSpc>
              <a:spcBef>
                <a:spcPts val="100"/>
              </a:spcBef>
              <a:spcAft>
                <a:spcPts val="0"/>
              </a:spcAft>
              <a:buClrTx/>
              <a:buSzTx/>
              <a:buFontTx/>
              <a:buNone/>
              <a:tabLst/>
              <a:defRPr/>
            </a:pPr>
            <a:r>
              <a:rPr kumimoji="0" sz="3100" b="0" i="0" u="none" strike="noStrike" kern="0" cap="none" spc="0" normalizeH="0" baseline="0" noProof="0" dirty="0">
                <a:ln>
                  <a:noFill/>
                </a:ln>
                <a:solidFill>
                  <a:srgbClr val="FFFFFF"/>
                </a:solidFill>
                <a:effectLst/>
                <a:uLnTx/>
                <a:uFillTx/>
                <a:latin typeface="Segoe UI"/>
                <a:cs typeface="Segoe UI"/>
              </a:rPr>
              <a:t>Submarine</a:t>
            </a:r>
            <a:r>
              <a:rPr kumimoji="0" sz="3100" b="0" i="0" u="none" strike="noStrike" kern="0" cap="none" spc="-10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cables</a:t>
            </a:r>
            <a:r>
              <a:rPr kumimoji="0" sz="3100" b="0" i="0" u="none" strike="noStrike" kern="0" cap="none" spc="-11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from</a:t>
            </a:r>
            <a:r>
              <a:rPr kumimoji="0" sz="3100" b="0" i="0" u="none" strike="noStrike" kern="0" cap="none" spc="-12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multiple</a:t>
            </a:r>
            <a:r>
              <a:rPr kumimoji="0" sz="3100" b="0" i="0" u="none" strike="noStrike" kern="0" cap="none" spc="-9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windfarms</a:t>
            </a:r>
            <a:r>
              <a:rPr kumimoji="0" sz="3100" b="0" i="0" u="none" strike="noStrike" kern="0" cap="none" spc="-10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in</a:t>
            </a:r>
            <a:r>
              <a:rPr kumimoji="0" sz="3100" b="0" i="0" u="none" strike="noStrike" kern="0" cap="none" spc="-110" normalizeH="0" baseline="0" noProof="0" dirty="0">
                <a:ln>
                  <a:noFill/>
                </a:ln>
                <a:solidFill>
                  <a:srgbClr val="FFFFFF"/>
                </a:solidFill>
                <a:effectLst/>
                <a:uLnTx/>
                <a:uFillTx/>
                <a:latin typeface="Segoe UI"/>
                <a:cs typeface="Segoe UI"/>
              </a:rPr>
              <a:t> </a:t>
            </a:r>
            <a:r>
              <a:rPr kumimoji="0" sz="3100" b="0" i="0" u="none" strike="noStrike" kern="0" cap="none" spc="-25" normalizeH="0" baseline="0" noProof="0" dirty="0">
                <a:ln>
                  <a:noFill/>
                </a:ln>
                <a:solidFill>
                  <a:srgbClr val="FFFFFF"/>
                </a:solidFill>
                <a:effectLst/>
                <a:uLnTx/>
                <a:uFillTx/>
                <a:latin typeface="Segoe UI"/>
                <a:cs typeface="Segoe UI"/>
              </a:rPr>
              <a:t>one </a:t>
            </a:r>
            <a:r>
              <a:rPr kumimoji="0" sz="3100" b="0" i="0" u="none" strike="noStrike" kern="0" cap="none" spc="-10" normalizeH="0" baseline="0" noProof="0" dirty="0">
                <a:ln>
                  <a:noFill/>
                </a:ln>
                <a:solidFill>
                  <a:srgbClr val="FFFFFF"/>
                </a:solidFill>
                <a:effectLst/>
                <a:uLnTx/>
                <a:uFillTx/>
                <a:latin typeface="Segoe UI"/>
                <a:cs typeface="Segoe UI"/>
              </a:rPr>
              <a:t>offshore</a:t>
            </a:r>
            <a:r>
              <a:rPr kumimoji="0" sz="3100" b="0" i="0" u="none" strike="noStrike" kern="0" cap="none" spc="-140"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corridor</a:t>
            </a:r>
            <a:endParaRPr kumimoji="0" sz="31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20"/>
              </a:spcBef>
              <a:spcAft>
                <a:spcPts val="0"/>
              </a:spcAft>
              <a:buClrTx/>
              <a:buSzTx/>
              <a:buFontTx/>
              <a:buNone/>
              <a:tabLst/>
              <a:defRPr/>
            </a:pPr>
            <a:endParaRPr kumimoji="0" sz="46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3100" b="0" i="0" u="none" strike="noStrike" kern="0" cap="none" spc="0" normalizeH="0" baseline="0" noProof="0" dirty="0">
                <a:ln>
                  <a:noFill/>
                </a:ln>
                <a:solidFill>
                  <a:srgbClr val="FFFFFF"/>
                </a:solidFill>
                <a:effectLst/>
                <a:uLnTx/>
                <a:uFillTx/>
                <a:latin typeface="Segoe UI"/>
                <a:cs typeface="Segoe UI"/>
              </a:rPr>
              <a:t>One,</a:t>
            </a:r>
            <a:r>
              <a:rPr kumimoji="0" sz="3100" b="0" i="0" u="none" strike="noStrike" kern="0" cap="none" spc="-12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carefully</a:t>
            </a:r>
            <a:r>
              <a:rPr kumimoji="0" sz="3100" b="0" i="0" u="none" strike="noStrike" kern="0" cap="none" spc="-11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site</a:t>
            </a:r>
            <a:r>
              <a:rPr kumimoji="0" sz="3100" b="0" i="0" u="none" strike="noStrike" kern="0" cap="none" spc="-9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landfall</a:t>
            </a:r>
            <a:r>
              <a:rPr kumimoji="0" sz="3100" b="0" i="0" u="none" strike="noStrike" kern="0" cap="none" spc="-110"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location</a:t>
            </a:r>
            <a:endParaRPr kumimoji="0" sz="31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35"/>
              </a:spcBef>
              <a:spcAft>
                <a:spcPts val="0"/>
              </a:spcAft>
              <a:buClrTx/>
              <a:buSzTx/>
              <a:buFontTx/>
              <a:buNone/>
              <a:tabLst/>
              <a:defRPr/>
            </a:pPr>
            <a:endParaRPr kumimoji="0" sz="49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3100" b="0" i="0" u="none" strike="noStrike" kern="0" cap="none" spc="0" normalizeH="0" baseline="0" noProof="0" dirty="0">
                <a:ln>
                  <a:noFill/>
                </a:ln>
                <a:solidFill>
                  <a:srgbClr val="FFFFFF"/>
                </a:solidFill>
                <a:effectLst/>
                <a:uLnTx/>
                <a:uFillTx/>
                <a:latin typeface="Segoe UI"/>
                <a:cs typeface="Segoe UI"/>
              </a:rPr>
              <a:t>Onshore,</a:t>
            </a:r>
            <a:r>
              <a:rPr kumimoji="0" sz="3100" b="0" i="0" u="none" strike="noStrike" kern="0" cap="none" spc="-130"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underground</a:t>
            </a:r>
            <a:r>
              <a:rPr kumimoji="0" sz="3100" b="0" i="0" u="none" strike="noStrike" kern="0" cap="none" spc="-110"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system</a:t>
            </a:r>
            <a:r>
              <a:rPr kumimoji="0" sz="3100" b="0" i="0" u="none" strike="noStrike" kern="0" cap="none" spc="-10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located</a:t>
            </a:r>
            <a:r>
              <a:rPr kumimoji="0" sz="3100" b="0" i="0" u="none" strike="noStrike" kern="0" cap="none" spc="-105" normalizeH="0" baseline="0" noProof="0" dirty="0">
                <a:ln>
                  <a:noFill/>
                </a:ln>
                <a:solidFill>
                  <a:srgbClr val="FFFFFF"/>
                </a:solidFill>
                <a:effectLst/>
                <a:uLnTx/>
                <a:uFillTx/>
                <a:latin typeface="Segoe UI"/>
                <a:cs typeface="Segoe UI"/>
              </a:rPr>
              <a:t> </a:t>
            </a:r>
            <a:r>
              <a:rPr kumimoji="0" sz="3100" b="0" i="0" u="none" strike="noStrike" kern="0" cap="none" spc="0" normalizeH="0" baseline="0" noProof="0" dirty="0">
                <a:ln>
                  <a:noFill/>
                </a:ln>
                <a:solidFill>
                  <a:srgbClr val="FFFFFF"/>
                </a:solidFill>
                <a:effectLst/>
                <a:uLnTx/>
                <a:uFillTx/>
                <a:latin typeface="Segoe UI"/>
                <a:cs typeface="Segoe UI"/>
              </a:rPr>
              <a:t>in</a:t>
            </a:r>
            <a:r>
              <a:rPr kumimoji="0" sz="3100" b="0" i="0" u="none" strike="noStrike" kern="0" cap="none" spc="-125" normalizeH="0" baseline="0" noProof="0" dirty="0">
                <a:ln>
                  <a:noFill/>
                </a:ln>
                <a:solidFill>
                  <a:srgbClr val="FFFFFF"/>
                </a:solidFill>
                <a:effectLst/>
                <a:uLnTx/>
                <a:uFillTx/>
                <a:latin typeface="Segoe UI"/>
                <a:cs typeface="Segoe UI"/>
              </a:rPr>
              <a:t> </a:t>
            </a:r>
            <a:r>
              <a:rPr kumimoji="0" sz="3100" b="0" i="0" u="none" strike="noStrike" kern="0" cap="none" spc="-10" normalizeH="0" baseline="0" noProof="0" dirty="0">
                <a:ln>
                  <a:noFill/>
                </a:ln>
                <a:solidFill>
                  <a:srgbClr val="FFFFFF"/>
                </a:solidFill>
                <a:effectLst/>
                <a:uLnTx/>
                <a:uFillTx/>
                <a:latin typeface="Segoe UI"/>
                <a:cs typeface="Segoe UI"/>
              </a:rPr>
              <a:t>previously </a:t>
            </a:r>
            <a:r>
              <a:rPr kumimoji="0" sz="3100" b="0" i="0" u="none" strike="noStrike" kern="0" cap="none" spc="0" normalizeH="0" baseline="0" noProof="0" dirty="0">
                <a:ln>
                  <a:noFill/>
                </a:ln>
                <a:solidFill>
                  <a:srgbClr val="FFFFFF"/>
                </a:solidFill>
                <a:effectLst/>
                <a:uLnTx/>
                <a:uFillTx/>
                <a:latin typeface="Segoe UI"/>
                <a:cs typeface="Segoe UI"/>
              </a:rPr>
              <a:t>disturbed</a:t>
            </a:r>
            <a:r>
              <a:rPr kumimoji="0" sz="3100" b="0" i="0" u="none" strike="noStrike" kern="0" cap="none" spc="-130" normalizeH="0" baseline="0" noProof="0" dirty="0">
                <a:ln>
                  <a:noFill/>
                </a:ln>
                <a:solidFill>
                  <a:srgbClr val="FFFFFF"/>
                </a:solidFill>
                <a:effectLst/>
                <a:uLnTx/>
                <a:uFillTx/>
                <a:latin typeface="Segoe UI"/>
                <a:cs typeface="Segoe UI"/>
              </a:rPr>
              <a:t> </a:t>
            </a:r>
            <a:r>
              <a:rPr kumimoji="0" sz="3100" b="0" i="0" u="none" strike="noStrike" kern="0" cap="none" spc="-20" normalizeH="0" baseline="0" noProof="0" dirty="0">
                <a:ln>
                  <a:noFill/>
                </a:ln>
                <a:solidFill>
                  <a:srgbClr val="FFFFFF"/>
                </a:solidFill>
                <a:effectLst/>
                <a:uLnTx/>
                <a:uFillTx/>
                <a:latin typeface="Segoe UI"/>
                <a:cs typeface="Segoe UI"/>
              </a:rPr>
              <a:t>areas</a:t>
            </a:r>
            <a:endParaRPr kumimoji="0" sz="31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47</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8" name="object 8"/>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Tree>
    <p:extLst>
      <p:ext uri="{BB962C8B-B14F-4D97-AF65-F5344CB8AC3E}">
        <p14:creationId xmlns:p14="http://schemas.microsoft.com/office/powerpoint/2010/main" val="904273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7870" y="273832"/>
            <a:ext cx="8947150" cy="635000"/>
          </a:xfrm>
          <a:prstGeom prst="rect">
            <a:avLst/>
          </a:prstGeom>
        </p:spPr>
        <p:txBody>
          <a:bodyPr vert="horz" wrap="square" lIns="0" tIns="12065" rIns="0" bIns="0" rtlCol="0">
            <a:spAutoFit/>
          </a:bodyPr>
          <a:lstStyle/>
          <a:p>
            <a:pPr marL="12700">
              <a:lnSpc>
                <a:spcPct val="100000"/>
              </a:lnSpc>
              <a:spcBef>
                <a:spcPts val="95"/>
              </a:spcBef>
            </a:pPr>
            <a:r>
              <a:rPr dirty="0"/>
              <a:t>Locate</a:t>
            </a:r>
            <a:r>
              <a:rPr spc="-180" dirty="0"/>
              <a:t> </a:t>
            </a:r>
            <a:r>
              <a:rPr dirty="0"/>
              <a:t>Onshore</a:t>
            </a:r>
            <a:r>
              <a:rPr spc="-140" dirty="0"/>
              <a:t> </a:t>
            </a:r>
            <a:r>
              <a:rPr spc="-10" dirty="0"/>
              <a:t>Facilities</a:t>
            </a:r>
            <a:r>
              <a:rPr spc="-145" dirty="0"/>
              <a:t> </a:t>
            </a:r>
            <a:r>
              <a:rPr dirty="0"/>
              <a:t>to</a:t>
            </a:r>
            <a:r>
              <a:rPr spc="-175" dirty="0"/>
              <a:t> </a:t>
            </a:r>
            <a:r>
              <a:rPr dirty="0"/>
              <a:t>Avoid</a:t>
            </a:r>
            <a:r>
              <a:rPr spc="-160" dirty="0"/>
              <a:t> </a:t>
            </a:r>
            <a:r>
              <a:rPr spc="-10" dirty="0"/>
              <a:t>Impacts</a:t>
            </a:r>
          </a:p>
        </p:txBody>
      </p:sp>
      <p:grpSp>
        <p:nvGrpSpPr>
          <p:cNvPr id="3" name="object 3"/>
          <p:cNvGrpSpPr/>
          <p:nvPr/>
        </p:nvGrpSpPr>
        <p:grpSpPr>
          <a:xfrm>
            <a:off x="838200" y="1606294"/>
            <a:ext cx="10515600" cy="962025"/>
            <a:chOff x="838200" y="1606294"/>
            <a:chExt cx="10515600" cy="962025"/>
          </a:xfrm>
        </p:grpSpPr>
        <p:sp>
          <p:nvSpPr>
            <p:cNvPr id="4" name="object 4"/>
            <p:cNvSpPr/>
            <p:nvPr/>
          </p:nvSpPr>
          <p:spPr>
            <a:xfrm>
              <a:off x="838200" y="1606294"/>
              <a:ext cx="10515600" cy="962025"/>
            </a:xfrm>
            <a:custGeom>
              <a:avLst/>
              <a:gdLst/>
              <a:ahLst/>
              <a:cxnLst/>
              <a:rect l="l" t="t" r="r" b="b"/>
              <a:pathLst>
                <a:path w="10515600" h="962025">
                  <a:moveTo>
                    <a:pt x="10419435" y="0"/>
                  </a:moveTo>
                  <a:lnTo>
                    <a:pt x="96164" y="0"/>
                  </a:lnTo>
                  <a:lnTo>
                    <a:pt x="58732" y="7556"/>
                  </a:lnTo>
                  <a:lnTo>
                    <a:pt x="28165" y="28165"/>
                  </a:lnTo>
                  <a:lnTo>
                    <a:pt x="7556" y="58732"/>
                  </a:lnTo>
                  <a:lnTo>
                    <a:pt x="0" y="96164"/>
                  </a:lnTo>
                  <a:lnTo>
                    <a:pt x="0" y="865479"/>
                  </a:lnTo>
                  <a:lnTo>
                    <a:pt x="7556" y="902911"/>
                  </a:lnTo>
                  <a:lnTo>
                    <a:pt x="28165" y="933478"/>
                  </a:lnTo>
                  <a:lnTo>
                    <a:pt x="58732" y="954087"/>
                  </a:lnTo>
                  <a:lnTo>
                    <a:pt x="96164" y="961644"/>
                  </a:lnTo>
                  <a:lnTo>
                    <a:pt x="10419435" y="961644"/>
                  </a:lnTo>
                  <a:lnTo>
                    <a:pt x="10456867" y="954087"/>
                  </a:lnTo>
                  <a:lnTo>
                    <a:pt x="10487434" y="933478"/>
                  </a:lnTo>
                  <a:lnTo>
                    <a:pt x="10508043" y="902911"/>
                  </a:lnTo>
                  <a:lnTo>
                    <a:pt x="10515600" y="865479"/>
                  </a:lnTo>
                  <a:lnTo>
                    <a:pt x="10515600" y="96164"/>
                  </a:lnTo>
                  <a:lnTo>
                    <a:pt x="10508043" y="58732"/>
                  </a:lnTo>
                  <a:lnTo>
                    <a:pt x="10487434" y="28165"/>
                  </a:lnTo>
                  <a:lnTo>
                    <a:pt x="10456867" y="7556"/>
                  </a:lnTo>
                  <a:lnTo>
                    <a:pt x="10419435"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p:nvPr/>
          </p:nvSpPr>
          <p:spPr>
            <a:xfrm>
              <a:off x="1200415" y="1894402"/>
              <a:ext cx="381635" cy="381000"/>
            </a:xfrm>
            <a:custGeom>
              <a:avLst/>
              <a:gdLst/>
              <a:ahLst/>
              <a:cxnLst/>
              <a:rect l="l" t="t" r="r" b="b"/>
              <a:pathLst>
                <a:path w="381634" h="381000">
                  <a:moveTo>
                    <a:pt x="145021" y="51524"/>
                  </a:moveTo>
                  <a:lnTo>
                    <a:pt x="81487" y="51524"/>
                  </a:lnTo>
                  <a:lnTo>
                    <a:pt x="125507" y="23051"/>
                  </a:lnTo>
                  <a:lnTo>
                    <a:pt x="173281" y="5846"/>
                  </a:lnTo>
                  <a:lnTo>
                    <a:pt x="222660" y="0"/>
                  </a:lnTo>
                  <a:lnTo>
                    <a:pt x="271494" y="5603"/>
                  </a:lnTo>
                  <a:lnTo>
                    <a:pt x="317633" y="22748"/>
                  </a:lnTo>
                  <a:lnTo>
                    <a:pt x="332130" y="32850"/>
                  </a:lnTo>
                  <a:lnTo>
                    <a:pt x="211282" y="32850"/>
                  </a:lnTo>
                  <a:lnTo>
                    <a:pt x="166441" y="41522"/>
                  </a:lnTo>
                  <a:lnTo>
                    <a:pt x="145021" y="51524"/>
                  </a:lnTo>
                  <a:close/>
                </a:path>
                <a:path w="381634" h="381000">
                  <a:moveTo>
                    <a:pt x="309818" y="86419"/>
                  </a:moveTo>
                  <a:lnTo>
                    <a:pt x="272261" y="86419"/>
                  </a:lnTo>
                  <a:lnTo>
                    <a:pt x="276954" y="77346"/>
                  </a:lnTo>
                  <a:lnTo>
                    <a:pt x="282822" y="68222"/>
                  </a:lnTo>
                  <a:lnTo>
                    <a:pt x="289814" y="59200"/>
                  </a:lnTo>
                  <a:lnTo>
                    <a:pt x="297880" y="50434"/>
                  </a:lnTo>
                  <a:lnTo>
                    <a:pt x="298970" y="49343"/>
                  </a:lnTo>
                  <a:lnTo>
                    <a:pt x="256224" y="35423"/>
                  </a:lnTo>
                  <a:lnTo>
                    <a:pt x="211282" y="32850"/>
                  </a:lnTo>
                  <a:lnTo>
                    <a:pt x="332130" y="32850"/>
                  </a:lnTo>
                  <a:lnTo>
                    <a:pt x="358927" y="51524"/>
                  </a:lnTo>
                  <a:lnTo>
                    <a:pt x="350351" y="53637"/>
                  </a:lnTo>
                  <a:lnTo>
                    <a:pt x="340599" y="58203"/>
                  </a:lnTo>
                  <a:lnTo>
                    <a:pt x="330337" y="65019"/>
                  </a:lnTo>
                  <a:lnTo>
                    <a:pt x="320227" y="73879"/>
                  </a:lnTo>
                  <a:lnTo>
                    <a:pt x="311288" y="84238"/>
                  </a:lnTo>
                  <a:lnTo>
                    <a:pt x="309818" y="86419"/>
                  </a:lnTo>
                  <a:close/>
                </a:path>
                <a:path w="381634" h="381000">
                  <a:moveTo>
                    <a:pt x="51509" y="359581"/>
                  </a:moveTo>
                  <a:lnTo>
                    <a:pt x="22741" y="318045"/>
                  </a:lnTo>
                  <a:lnTo>
                    <a:pt x="5602" y="271738"/>
                  </a:lnTo>
                  <a:lnTo>
                    <a:pt x="0" y="222796"/>
                  </a:lnTo>
                  <a:lnTo>
                    <a:pt x="5844" y="173354"/>
                  </a:lnTo>
                  <a:lnTo>
                    <a:pt x="23044" y="125547"/>
                  </a:lnTo>
                  <a:lnTo>
                    <a:pt x="51509" y="81512"/>
                  </a:lnTo>
                  <a:lnTo>
                    <a:pt x="48638" y="74569"/>
                  </a:lnTo>
                  <a:lnTo>
                    <a:pt x="67656" y="48185"/>
                  </a:lnTo>
                  <a:lnTo>
                    <a:pt x="74853" y="48653"/>
                  </a:lnTo>
                  <a:lnTo>
                    <a:pt x="81487" y="51524"/>
                  </a:lnTo>
                  <a:lnTo>
                    <a:pt x="145021" y="51524"/>
                  </a:lnTo>
                  <a:lnTo>
                    <a:pt x="124003" y="61338"/>
                  </a:lnTo>
                  <a:lnTo>
                    <a:pt x="209999" y="61338"/>
                  </a:lnTo>
                  <a:lnTo>
                    <a:pt x="233383" y="67779"/>
                  </a:lnTo>
                  <a:lnTo>
                    <a:pt x="262026" y="81512"/>
                  </a:lnTo>
                  <a:lnTo>
                    <a:pt x="97839" y="81512"/>
                  </a:lnTo>
                  <a:lnTo>
                    <a:pt x="95114" y="84238"/>
                  </a:lnTo>
                  <a:lnTo>
                    <a:pt x="92389" y="86419"/>
                  </a:lnTo>
                  <a:lnTo>
                    <a:pt x="84213" y="94598"/>
                  </a:lnTo>
                  <a:lnTo>
                    <a:pt x="82032" y="97324"/>
                  </a:lnTo>
                  <a:lnTo>
                    <a:pt x="86981" y="117642"/>
                  </a:lnTo>
                  <a:lnTo>
                    <a:pt x="89935" y="123495"/>
                  </a:lnTo>
                  <a:lnTo>
                    <a:pt x="61865" y="123495"/>
                  </a:lnTo>
                  <a:lnTo>
                    <a:pt x="42063" y="165929"/>
                  </a:lnTo>
                  <a:lnTo>
                    <a:pt x="33385" y="210800"/>
                  </a:lnTo>
                  <a:lnTo>
                    <a:pt x="35957" y="255757"/>
                  </a:lnTo>
                  <a:lnTo>
                    <a:pt x="49873" y="298515"/>
                  </a:lnTo>
                  <a:lnTo>
                    <a:pt x="113101" y="298515"/>
                  </a:lnTo>
                  <a:lnTo>
                    <a:pt x="104287" y="300321"/>
                  </a:lnTo>
                  <a:lnTo>
                    <a:pt x="64999" y="330905"/>
                  </a:lnTo>
                  <a:lnTo>
                    <a:pt x="53621" y="350772"/>
                  </a:lnTo>
                  <a:lnTo>
                    <a:pt x="51509" y="359581"/>
                  </a:lnTo>
                  <a:close/>
                </a:path>
                <a:path w="381634" h="381000">
                  <a:moveTo>
                    <a:pt x="209999" y="61338"/>
                  </a:moveTo>
                  <a:lnTo>
                    <a:pt x="124003" y="61338"/>
                  </a:lnTo>
                  <a:lnTo>
                    <a:pt x="157669" y="54830"/>
                  </a:lnTo>
                  <a:lnTo>
                    <a:pt x="194657" y="57113"/>
                  </a:lnTo>
                  <a:lnTo>
                    <a:pt x="209999" y="61338"/>
                  </a:lnTo>
                  <a:close/>
                </a:path>
                <a:path w="381634" h="381000">
                  <a:moveTo>
                    <a:pt x="186503" y="210187"/>
                  </a:moveTo>
                  <a:lnTo>
                    <a:pt x="148531" y="210187"/>
                  </a:lnTo>
                  <a:lnTo>
                    <a:pt x="153223" y="201114"/>
                  </a:lnTo>
                  <a:lnTo>
                    <a:pt x="182921" y="166134"/>
                  </a:lnTo>
                  <a:lnTo>
                    <a:pt x="210669" y="148576"/>
                  </a:lnTo>
                  <a:lnTo>
                    <a:pt x="175639" y="120999"/>
                  </a:lnTo>
                  <a:lnTo>
                    <a:pt x="144238" y="100118"/>
                  </a:lnTo>
                  <a:lnTo>
                    <a:pt x="117845" y="86700"/>
                  </a:lnTo>
                  <a:lnTo>
                    <a:pt x="97839" y="81512"/>
                  </a:lnTo>
                  <a:lnTo>
                    <a:pt x="262026" y="81512"/>
                  </a:lnTo>
                  <a:lnTo>
                    <a:pt x="272261" y="86419"/>
                  </a:lnTo>
                  <a:lnTo>
                    <a:pt x="309818" y="86419"/>
                  </a:lnTo>
                  <a:lnTo>
                    <a:pt x="304320" y="94598"/>
                  </a:lnTo>
                  <a:lnTo>
                    <a:pt x="299762" y="104318"/>
                  </a:lnTo>
                  <a:lnTo>
                    <a:pt x="297880" y="113135"/>
                  </a:lnTo>
                  <a:lnTo>
                    <a:pt x="289065" y="114942"/>
                  </a:lnTo>
                  <a:lnTo>
                    <a:pt x="249701" y="145841"/>
                  </a:lnTo>
                  <a:lnTo>
                    <a:pt x="236287" y="174747"/>
                  </a:lnTo>
                  <a:lnTo>
                    <a:pt x="230504" y="175854"/>
                  </a:lnTo>
                  <a:lnTo>
                    <a:pt x="223955" y="178291"/>
                  </a:lnTo>
                  <a:lnTo>
                    <a:pt x="216894" y="181954"/>
                  </a:lnTo>
                  <a:lnTo>
                    <a:pt x="209578" y="186742"/>
                  </a:lnTo>
                  <a:lnTo>
                    <a:pt x="210669" y="187833"/>
                  </a:lnTo>
                  <a:lnTo>
                    <a:pt x="211759" y="188378"/>
                  </a:lnTo>
                  <a:lnTo>
                    <a:pt x="232471" y="209097"/>
                  </a:lnTo>
                  <a:lnTo>
                    <a:pt x="187231" y="209097"/>
                  </a:lnTo>
                  <a:lnTo>
                    <a:pt x="186503" y="210187"/>
                  </a:lnTo>
                  <a:close/>
                </a:path>
                <a:path w="381634" h="381000">
                  <a:moveTo>
                    <a:pt x="113101" y="298515"/>
                  </a:moveTo>
                  <a:lnTo>
                    <a:pt x="49873" y="298515"/>
                  </a:lnTo>
                  <a:lnTo>
                    <a:pt x="50963" y="297424"/>
                  </a:lnTo>
                  <a:lnTo>
                    <a:pt x="59650" y="289357"/>
                  </a:lnTo>
                  <a:lnTo>
                    <a:pt x="68542" y="282362"/>
                  </a:lnTo>
                  <a:lnTo>
                    <a:pt x="77638" y="276493"/>
                  </a:lnTo>
                  <a:lnTo>
                    <a:pt x="86938" y="271799"/>
                  </a:lnTo>
                  <a:lnTo>
                    <a:pt x="68303" y="232985"/>
                  </a:lnTo>
                  <a:lnTo>
                    <a:pt x="57641" y="194375"/>
                  </a:lnTo>
                  <a:lnTo>
                    <a:pt x="55358" y="157402"/>
                  </a:lnTo>
                  <a:lnTo>
                    <a:pt x="61865" y="123495"/>
                  </a:lnTo>
                  <a:lnTo>
                    <a:pt x="89935" y="123495"/>
                  </a:lnTo>
                  <a:lnTo>
                    <a:pt x="100360" y="144146"/>
                  </a:lnTo>
                  <a:lnTo>
                    <a:pt x="121201" y="175454"/>
                  </a:lnTo>
                  <a:lnTo>
                    <a:pt x="148531" y="210187"/>
                  </a:lnTo>
                  <a:lnTo>
                    <a:pt x="186503" y="210187"/>
                  </a:lnTo>
                  <a:lnTo>
                    <a:pt x="182129" y="216738"/>
                  </a:lnTo>
                  <a:lnTo>
                    <a:pt x="178305" y="224022"/>
                  </a:lnTo>
                  <a:lnTo>
                    <a:pt x="175810" y="230795"/>
                  </a:lnTo>
                  <a:lnTo>
                    <a:pt x="174694" y="236904"/>
                  </a:lnTo>
                  <a:lnTo>
                    <a:pt x="165879" y="238710"/>
                  </a:lnTo>
                  <a:lnTo>
                    <a:pt x="126515" y="269609"/>
                  </a:lnTo>
                  <a:lnTo>
                    <a:pt x="114983" y="289698"/>
                  </a:lnTo>
                  <a:lnTo>
                    <a:pt x="113101" y="298515"/>
                  </a:lnTo>
                  <a:close/>
                </a:path>
                <a:path w="381634" h="381000">
                  <a:moveTo>
                    <a:pt x="368739" y="380845"/>
                  </a:moveTo>
                  <a:lnTo>
                    <a:pt x="361108" y="380845"/>
                  </a:lnTo>
                  <a:lnTo>
                    <a:pt x="356747" y="379210"/>
                  </a:lnTo>
                  <a:lnTo>
                    <a:pt x="187776" y="210187"/>
                  </a:lnTo>
                  <a:lnTo>
                    <a:pt x="187231" y="209097"/>
                  </a:lnTo>
                  <a:lnTo>
                    <a:pt x="232471" y="209097"/>
                  </a:lnTo>
                  <a:lnTo>
                    <a:pt x="376370" y="353038"/>
                  </a:lnTo>
                  <a:lnTo>
                    <a:pt x="380049" y="358303"/>
                  </a:lnTo>
                  <a:lnTo>
                    <a:pt x="381275" y="364488"/>
                  </a:lnTo>
                  <a:lnTo>
                    <a:pt x="380049" y="370673"/>
                  </a:lnTo>
                  <a:lnTo>
                    <a:pt x="376370" y="375938"/>
                  </a:lnTo>
                  <a:lnTo>
                    <a:pt x="373099" y="379210"/>
                  </a:lnTo>
                  <a:lnTo>
                    <a:pt x="368739" y="380845"/>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 name="object 6"/>
          <p:cNvSpPr txBox="1"/>
          <p:nvPr/>
        </p:nvSpPr>
        <p:spPr>
          <a:xfrm>
            <a:off x="2038238" y="1892013"/>
            <a:ext cx="7818755"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Segoe UI"/>
                <a:cs typeface="Segoe UI"/>
              </a:rPr>
              <a:t>Avoid</a:t>
            </a:r>
            <a:r>
              <a:rPr kumimoji="0" sz="2200" b="0" i="0" u="none" strike="noStrike" kern="0" cap="none" spc="-6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impacts</a:t>
            </a:r>
            <a:r>
              <a:rPr kumimoji="0" sz="2200" b="0" i="0" u="none" strike="noStrike" kern="0" cap="none" spc="-7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to</a:t>
            </a:r>
            <a:r>
              <a:rPr kumimoji="0" sz="2200" b="0" i="0" u="none" strike="noStrike" kern="0" cap="none" spc="-7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the</a:t>
            </a:r>
            <a:r>
              <a:rPr kumimoji="0" sz="2200" b="0" i="0" u="none" strike="noStrike" kern="0" cap="none" spc="-6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shoreline</a:t>
            </a:r>
            <a:r>
              <a:rPr kumimoji="0" sz="2200" b="0" i="0" u="none" strike="noStrike" kern="0" cap="none" spc="-7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a:t>
            </a:r>
            <a:r>
              <a:rPr kumimoji="0" sz="2200" b="0" i="0" u="none" strike="noStrike" kern="0" cap="none" spc="-6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tunnel</a:t>
            </a:r>
            <a:r>
              <a:rPr kumimoji="0" sz="2200" b="0" i="0" u="none" strike="noStrike" kern="0" cap="none" spc="-8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under</a:t>
            </a:r>
            <a:r>
              <a:rPr kumimoji="0" sz="2200" b="0" i="0" u="none" strike="noStrike" kern="0" cap="none" spc="-8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beach</a:t>
            </a:r>
            <a:r>
              <a:rPr kumimoji="0" sz="2200" b="0" i="0" u="none" strike="noStrike" kern="0" cap="none" spc="-6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and</a:t>
            </a:r>
            <a:r>
              <a:rPr kumimoji="0" sz="2200" b="0" i="0" u="none" strike="noStrike" kern="0" cap="none" spc="-75" normalizeH="0" baseline="0" noProof="0" dirty="0">
                <a:ln>
                  <a:noFill/>
                </a:ln>
                <a:solidFill>
                  <a:sysClr val="windowText" lastClr="000000"/>
                </a:solidFill>
                <a:effectLst/>
                <a:uLnTx/>
                <a:uFillTx/>
                <a:latin typeface="Segoe UI"/>
                <a:cs typeface="Segoe UI"/>
              </a:rPr>
              <a:t> </a:t>
            </a:r>
            <a:r>
              <a:rPr kumimoji="0" sz="2200" b="0" i="0" u="none" strike="noStrike" kern="0" cap="none" spc="-10" normalizeH="0" baseline="0" noProof="0" dirty="0">
                <a:ln>
                  <a:noFill/>
                </a:ln>
                <a:solidFill>
                  <a:sysClr val="windowText" lastClr="000000"/>
                </a:solidFill>
                <a:effectLst/>
                <a:uLnTx/>
                <a:uFillTx/>
                <a:latin typeface="Segoe UI"/>
                <a:cs typeface="Segoe UI"/>
              </a:rPr>
              <a:t>dunes</a:t>
            </a:r>
            <a:endParaRPr kumimoji="0" sz="2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7" name="object 7"/>
          <p:cNvGrpSpPr/>
          <p:nvPr/>
        </p:nvGrpSpPr>
        <p:grpSpPr>
          <a:xfrm>
            <a:off x="838200" y="2808730"/>
            <a:ext cx="10515600" cy="962025"/>
            <a:chOff x="838200" y="2808730"/>
            <a:chExt cx="10515600" cy="962025"/>
          </a:xfrm>
        </p:grpSpPr>
        <p:sp>
          <p:nvSpPr>
            <p:cNvPr id="8" name="object 8"/>
            <p:cNvSpPr/>
            <p:nvPr/>
          </p:nvSpPr>
          <p:spPr>
            <a:xfrm>
              <a:off x="838200" y="2808730"/>
              <a:ext cx="10515600" cy="962025"/>
            </a:xfrm>
            <a:custGeom>
              <a:avLst/>
              <a:gdLst/>
              <a:ahLst/>
              <a:cxnLst/>
              <a:rect l="l" t="t" r="r" b="b"/>
              <a:pathLst>
                <a:path w="10515600" h="962025">
                  <a:moveTo>
                    <a:pt x="10419435" y="0"/>
                  </a:moveTo>
                  <a:lnTo>
                    <a:pt x="96164" y="0"/>
                  </a:lnTo>
                  <a:lnTo>
                    <a:pt x="58732" y="7556"/>
                  </a:lnTo>
                  <a:lnTo>
                    <a:pt x="28165" y="28165"/>
                  </a:lnTo>
                  <a:lnTo>
                    <a:pt x="7556" y="58732"/>
                  </a:lnTo>
                  <a:lnTo>
                    <a:pt x="0" y="96164"/>
                  </a:lnTo>
                  <a:lnTo>
                    <a:pt x="0" y="865479"/>
                  </a:lnTo>
                  <a:lnTo>
                    <a:pt x="7556" y="902911"/>
                  </a:lnTo>
                  <a:lnTo>
                    <a:pt x="28165" y="933478"/>
                  </a:lnTo>
                  <a:lnTo>
                    <a:pt x="58732" y="954087"/>
                  </a:lnTo>
                  <a:lnTo>
                    <a:pt x="96164" y="961644"/>
                  </a:lnTo>
                  <a:lnTo>
                    <a:pt x="10419435" y="961644"/>
                  </a:lnTo>
                  <a:lnTo>
                    <a:pt x="10456867" y="954087"/>
                  </a:lnTo>
                  <a:lnTo>
                    <a:pt x="10487434" y="933478"/>
                  </a:lnTo>
                  <a:lnTo>
                    <a:pt x="10508043" y="902911"/>
                  </a:lnTo>
                  <a:lnTo>
                    <a:pt x="10515600" y="865479"/>
                  </a:lnTo>
                  <a:lnTo>
                    <a:pt x="10515600" y="96164"/>
                  </a:lnTo>
                  <a:lnTo>
                    <a:pt x="10508043" y="58732"/>
                  </a:lnTo>
                  <a:lnTo>
                    <a:pt x="10487434" y="28165"/>
                  </a:lnTo>
                  <a:lnTo>
                    <a:pt x="10456867" y="7556"/>
                  </a:lnTo>
                  <a:lnTo>
                    <a:pt x="10419435"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p:nvPr/>
          </p:nvSpPr>
          <p:spPr>
            <a:xfrm>
              <a:off x="1145667" y="3085121"/>
              <a:ext cx="501650" cy="419734"/>
            </a:xfrm>
            <a:custGeom>
              <a:avLst/>
              <a:gdLst/>
              <a:ahLst/>
              <a:cxnLst/>
              <a:rect l="l" t="t" r="r" b="b"/>
              <a:pathLst>
                <a:path w="501650" h="419735">
                  <a:moveTo>
                    <a:pt x="403720" y="94957"/>
                  </a:moveTo>
                  <a:lnTo>
                    <a:pt x="400659" y="85801"/>
                  </a:lnTo>
                  <a:lnTo>
                    <a:pt x="392823" y="77762"/>
                  </a:lnTo>
                  <a:lnTo>
                    <a:pt x="381012" y="71335"/>
                  </a:lnTo>
                  <a:lnTo>
                    <a:pt x="366052" y="66992"/>
                  </a:lnTo>
                  <a:lnTo>
                    <a:pt x="360476" y="59804"/>
                  </a:lnTo>
                  <a:lnTo>
                    <a:pt x="352552" y="53352"/>
                  </a:lnTo>
                  <a:lnTo>
                    <a:pt x="342455" y="47777"/>
                  </a:lnTo>
                  <a:lnTo>
                    <a:pt x="330365" y="43230"/>
                  </a:lnTo>
                  <a:lnTo>
                    <a:pt x="330365" y="40995"/>
                  </a:lnTo>
                  <a:lnTo>
                    <a:pt x="325907" y="28981"/>
                  </a:lnTo>
                  <a:lnTo>
                    <a:pt x="316230" y="21513"/>
                  </a:lnTo>
                  <a:lnTo>
                    <a:pt x="313131" y="19126"/>
                  </a:lnTo>
                  <a:lnTo>
                    <a:pt x="303377" y="15709"/>
                  </a:lnTo>
                  <a:lnTo>
                    <a:pt x="303377" y="118973"/>
                  </a:lnTo>
                  <a:lnTo>
                    <a:pt x="296951" y="124371"/>
                  </a:lnTo>
                  <a:lnTo>
                    <a:pt x="286054" y="129209"/>
                  </a:lnTo>
                  <a:lnTo>
                    <a:pt x="271272" y="133870"/>
                  </a:lnTo>
                  <a:lnTo>
                    <a:pt x="253212" y="138722"/>
                  </a:lnTo>
                  <a:lnTo>
                    <a:pt x="243090" y="141224"/>
                  </a:lnTo>
                  <a:lnTo>
                    <a:pt x="233032" y="144018"/>
                  </a:lnTo>
                  <a:lnTo>
                    <a:pt x="223075" y="147104"/>
                  </a:lnTo>
                  <a:lnTo>
                    <a:pt x="213194" y="150469"/>
                  </a:lnTo>
                  <a:lnTo>
                    <a:pt x="218033" y="143205"/>
                  </a:lnTo>
                  <a:lnTo>
                    <a:pt x="220294" y="139814"/>
                  </a:lnTo>
                  <a:lnTo>
                    <a:pt x="228511" y="130035"/>
                  </a:lnTo>
                  <a:lnTo>
                    <a:pt x="237744" y="121234"/>
                  </a:lnTo>
                  <a:lnTo>
                    <a:pt x="244005" y="116471"/>
                  </a:lnTo>
                  <a:lnTo>
                    <a:pt x="247929" y="113474"/>
                  </a:lnTo>
                  <a:lnTo>
                    <a:pt x="258203" y="116281"/>
                  </a:lnTo>
                  <a:lnTo>
                    <a:pt x="268643" y="118262"/>
                  </a:lnTo>
                  <a:lnTo>
                    <a:pt x="279222" y="119405"/>
                  </a:lnTo>
                  <a:lnTo>
                    <a:pt x="289864" y="119722"/>
                  </a:lnTo>
                  <a:lnTo>
                    <a:pt x="294386" y="119722"/>
                  </a:lnTo>
                  <a:lnTo>
                    <a:pt x="298894" y="119481"/>
                  </a:lnTo>
                  <a:lnTo>
                    <a:pt x="303377" y="118973"/>
                  </a:lnTo>
                  <a:lnTo>
                    <a:pt x="303377" y="15709"/>
                  </a:lnTo>
                  <a:lnTo>
                    <a:pt x="297078" y="13500"/>
                  </a:lnTo>
                  <a:lnTo>
                    <a:pt x="294030" y="12446"/>
                  </a:lnTo>
                  <a:lnTo>
                    <a:pt x="270573" y="9982"/>
                  </a:lnTo>
                  <a:lnTo>
                    <a:pt x="263639" y="10160"/>
                  </a:lnTo>
                  <a:lnTo>
                    <a:pt x="256730" y="10795"/>
                  </a:lnTo>
                  <a:lnTo>
                    <a:pt x="249885" y="11912"/>
                  </a:lnTo>
                  <a:lnTo>
                    <a:pt x="243116" y="13500"/>
                  </a:lnTo>
                  <a:lnTo>
                    <a:pt x="231584" y="7277"/>
                  </a:lnTo>
                  <a:lnTo>
                    <a:pt x="219316" y="2908"/>
                  </a:lnTo>
                  <a:lnTo>
                    <a:pt x="215125" y="2108"/>
                  </a:lnTo>
                  <a:lnTo>
                    <a:pt x="215125" y="116471"/>
                  </a:lnTo>
                  <a:lnTo>
                    <a:pt x="208724" y="122504"/>
                  </a:lnTo>
                  <a:lnTo>
                    <a:pt x="202806" y="128993"/>
                  </a:lnTo>
                  <a:lnTo>
                    <a:pt x="197383" y="135902"/>
                  </a:lnTo>
                  <a:lnTo>
                    <a:pt x="192468" y="143205"/>
                  </a:lnTo>
                  <a:lnTo>
                    <a:pt x="190728" y="135534"/>
                  </a:lnTo>
                  <a:lnTo>
                    <a:pt x="187248" y="128358"/>
                  </a:lnTo>
                  <a:lnTo>
                    <a:pt x="182321" y="122224"/>
                  </a:lnTo>
                  <a:lnTo>
                    <a:pt x="190639" y="121513"/>
                  </a:lnTo>
                  <a:lnTo>
                    <a:pt x="198894" y="120319"/>
                  </a:lnTo>
                  <a:lnTo>
                    <a:pt x="207060" y="118630"/>
                  </a:lnTo>
                  <a:lnTo>
                    <a:pt x="207784" y="118440"/>
                  </a:lnTo>
                  <a:lnTo>
                    <a:pt x="215125" y="116471"/>
                  </a:lnTo>
                  <a:lnTo>
                    <a:pt x="215125" y="2108"/>
                  </a:lnTo>
                  <a:lnTo>
                    <a:pt x="206527" y="457"/>
                  </a:lnTo>
                  <a:lnTo>
                    <a:pt x="193433" y="0"/>
                  </a:lnTo>
                  <a:lnTo>
                    <a:pt x="174434" y="1600"/>
                  </a:lnTo>
                  <a:lnTo>
                    <a:pt x="169329" y="2984"/>
                  </a:lnTo>
                  <a:lnTo>
                    <a:pt x="169329" y="151688"/>
                  </a:lnTo>
                  <a:lnTo>
                    <a:pt x="157264" y="145897"/>
                  </a:lnTo>
                  <a:lnTo>
                    <a:pt x="144945" y="140665"/>
                  </a:lnTo>
                  <a:lnTo>
                    <a:pt x="140296" y="138938"/>
                  </a:lnTo>
                  <a:lnTo>
                    <a:pt x="132397" y="136017"/>
                  </a:lnTo>
                  <a:lnTo>
                    <a:pt x="119646" y="131940"/>
                  </a:lnTo>
                  <a:lnTo>
                    <a:pt x="127520" y="128854"/>
                  </a:lnTo>
                  <a:lnTo>
                    <a:pt x="134734" y="124269"/>
                  </a:lnTo>
                  <a:lnTo>
                    <a:pt x="140855" y="118440"/>
                  </a:lnTo>
                  <a:lnTo>
                    <a:pt x="145300" y="119557"/>
                  </a:lnTo>
                  <a:lnTo>
                    <a:pt x="149821" y="120396"/>
                  </a:lnTo>
                  <a:lnTo>
                    <a:pt x="154381" y="120954"/>
                  </a:lnTo>
                  <a:lnTo>
                    <a:pt x="160642" y="127215"/>
                  </a:lnTo>
                  <a:lnTo>
                    <a:pt x="165328" y="134632"/>
                  </a:lnTo>
                  <a:lnTo>
                    <a:pt x="168275" y="142887"/>
                  </a:lnTo>
                  <a:lnTo>
                    <a:pt x="169329" y="151688"/>
                  </a:lnTo>
                  <a:lnTo>
                    <a:pt x="169329" y="2984"/>
                  </a:lnTo>
                  <a:lnTo>
                    <a:pt x="157861" y="6070"/>
                  </a:lnTo>
                  <a:lnTo>
                    <a:pt x="144729" y="12877"/>
                  </a:lnTo>
                  <a:lnTo>
                    <a:pt x="136055" y="21513"/>
                  </a:lnTo>
                  <a:lnTo>
                    <a:pt x="128803" y="19735"/>
                  </a:lnTo>
                  <a:lnTo>
                    <a:pt x="121462" y="18478"/>
                  </a:lnTo>
                  <a:lnTo>
                    <a:pt x="114058" y="17741"/>
                  </a:lnTo>
                  <a:lnTo>
                    <a:pt x="106616" y="17500"/>
                  </a:lnTo>
                  <a:lnTo>
                    <a:pt x="83146" y="19964"/>
                  </a:lnTo>
                  <a:lnTo>
                    <a:pt x="63995" y="26657"/>
                  </a:lnTo>
                  <a:lnTo>
                    <a:pt x="51079" y="36576"/>
                  </a:lnTo>
                  <a:lnTo>
                    <a:pt x="46342" y="48729"/>
                  </a:lnTo>
                  <a:lnTo>
                    <a:pt x="46850" y="55943"/>
                  </a:lnTo>
                  <a:lnTo>
                    <a:pt x="50812" y="62471"/>
                  </a:lnTo>
                  <a:lnTo>
                    <a:pt x="56972" y="66243"/>
                  </a:lnTo>
                  <a:lnTo>
                    <a:pt x="35306" y="71247"/>
                  </a:lnTo>
                  <a:lnTo>
                    <a:pt x="18211" y="79400"/>
                  </a:lnTo>
                  <a:lnTo>
                    <a:pt x="6985" y="90030"/>
                  </a:lnTo>
                  <a:lnTo>
                    <a:pt x="2959" y="102476"/>
                  </a:lnTo>
                  <a:lnTo>
                    <a:pt x="8636" y="117094"/>
                  </a:lnTo>
                  <a:lnTo>
                    <a:pt x="24117" y="128993"/>
                  </a:lnTo>
                  <a:lnTo>
                    <a:pt x="47117" y="137020"/>
                  </a:lnTo>
                  <a:lnTo>
                    <a:pt x="75298" y="139954"/>
                  </a:lnTo>
                  <a:lnTo>
                    <a:pt x="81076" y="139954"/>
                  </a:lnTo>
                  <a:lnTo>
                    <a:pt x="86893" y="139471"/>
                  </a:lnTo>
                  <a:lnTo>
                    <a:pt x="92671" y="138938"/>
                  </a:lnTo>
                  <a:lnTo>
                    <a:pt x="114071" y="144907"/>
                  </a:lnTo>
                  <a:lnTo>
                    <a:pt x="138772" y="154025"/>
                  </a:lnTo>
                  <a:lnTo>
                    <a:pt x="159588" y="165544"/>
                  </a:lnTo>
                  <a:lnTo>
                    <a:pt x="169329" y="178650"/>
                  </a:lnTo>
                  <a:lnTo>
                    <a:pt x="168148" y="233578"/>
                  </a:lnTo>
                  <a:lnTo>
                    <a:pt x="177406" y="231140"/>
                  </a:lnTo>
                  <a:lnTo>
                    <a:pt x="186791" y="229374"/>
                  </a:lnTo>
                  <a:lnTo>
                    <a:pt x="196291" y="228282"/>
                  </a:lnTo>
                  <a:lnTo>
                    <a:pt x="205854" y="227863"/>
                  </a:lnTo>
                  <a:lnTo>
                    <a:pt x="208407" y="227863"/>
                  </a:lnTo>
                  <a:lnTo>
                    <a:pt x="210921" y="227977"/>
                  </a:lnTo>
                  <a:lnTo>
                    <a:pt x="213423" y="228142"/>
                  </a:lnTo>
                  <a:lnTo>
                    <a:pt x="213423" y="227863"/>
                  </a:lnTo>
                  <a:lnTo>
                    <a:pt x="212293" y="171386"/>
                  </a:lnTo>
                  <a:lnTo>
                    <a:pt x="212763" y="171170"/>
                  </a:lnTo>
                  <a:lnTo>
                    <a:pt x="218986" y="164934"/>
                  </a:lnTo>
                  <a:lnTo>
                    <a:pt x="230784" y="159512"/>
                  </a:lnTo>
                  <a:lnTo>
                    <a:pt x="246468" y="154622"/>
                  </a:lnTo>
                  <a:lnTo>
                    <a:pt x="257644" y="151688"/>
                  </a:lnTo>
                  <a:lnTo>
                    <a:pt x="262331" y="150469"/>
                  </a:lnTo>
                  <a:lnTo>
                    <a:pt x="283260" y="144945"/>
                  </a:lnTo>
                  <a:lnTo>
                    <a:pt x="301510" y="139090"/>
                  </a:lnTo>
                  <a:lnTo>
                    <a:pt x="316865" y="131965"/>
                  </a:lnTo>
                  <a:lnTo>
                    <a:pt x="327050" y="123190"/>
                  </a:lnTo>
                  <a:lnTo>
                    <a:pt x="333260" y="124320"/>
                  </a:lnTo>
                  <a:lnTo>
                    <a:pt x="339547" y="124917"/>
                  </a:lnTo>
                  <a:lnTo>
                    <a:pt x="345859" y="124955"/>
                  </a:lnTo>
                  <a:lnTo>
                    <a:pt x="362572" y="123190"/>
                  </a:lnTo>
                  <a:lnTo>
                    <a:pt x="368338" y="122580"/>
                  </a:lnTo>
                  <a:lnTo>
                    <a:pt x="378637" y="118973"/>
                  </a:lnTo>
                  <a:lnTo>
                    <a:pt x="386727" y="116141"/>
                  </a:lnTo>
                  <a:lnTo>
                    <a:pt x="390194" y="113474"/>
                  </a:lnTo>
                  <a:lnTo>
                    <a:pt x="399148" y="106603"/>
                  </a:lnTo>
                  <a:lnTo>
                    <a:pt x="403720" y="94957"/>
                  </a:lnTo>
                  <a:close/>
                </a:path>
                <a:path w="501650" h="419735">
                  <a:moveTo>
                    <a:pt x="501459" y="340410"/>
                  </a:moveTo>
                  <a:lnTo>
                    <a:pt x="493369" y="335330"/>
                  </a:lnTo>
                  <a:lnTo>
                    <a:pt x="489153" y="332790"/>
                  </a:lnTo>
                  <a:lnTo>
                    <a:pt x="463918" y="322630"/>
                  </a:lnTo>
                  <a:lnTo>
                    <a:pt x="451307" y="317550"/>
                  </a:lnTo>
                  <a:lnTo>
                    <a:pt x="414502" y="309930"/>
                  </a:lnTo>
                  <a:lnTo>
                    <a:pt x="399262" y="308724"/>
                  </a:lnTo>
                  <a:lnTo>
                    <a:pt x="399262" y="378510"/>
                  </a:lnTo>
                  <a:lnTo>
                    <a:pt x="395439" y="379780"/>
                  </a:lnTo>
                  <a:lnTo>
                    <a:pt x="391807" y="382320"/>
                  </a:lnTo>
                  <a:lnTo>
                    <a:pt x="388480" y="384860"/>
                  </a:lnTo>
                  <a:lnTo>
                    <a:pt x="367068" y="384860"/>
                  </a:lnTo>
                  <a:lnTo>
                    <a:pt x="359981" y="386130"/>
                  </a:lnTo>
                  <a:lnTo>
                    <a:pt x="364591" y="378510"/>
                  </a:lnTo>
                  <a:lnTo>
                    <a:pt x="368617" y="369620"/>
                  </a:lnTo>
                  <a:lnTo>
                    <a:pt x="372059" y="360730"/>
                  </a:lnTo>
                  <a:lnTo>
                    <a:pt x="374904" y="351840"/>
                  </a:lnTo>
                  <a:lnTo>
                    <a:pt x="380568" y="359460"/>
                  </a:lnTo>
                  <a:lnTo>
                    <a:pt x="386537" y="365810"/>
                  </a:lnTo>
                  <a:lnTo>
                    <a:pt x="392772" y="372160"/>
                  </a:lnTo>
                  <a:lnTo>
                    <a:pt x="399262" y="378510"/>
                  </a:lnTo>
                  <a:lnTo>
                    <a:pt x="399262" y="308724"/>
                  </a:lnTo>
                  <a:lnTo>
                    <a:pt x="398576" y="308660"/>
                  </a:lnTo>
                  <a:lnTo>
                    <a:pt x="382651" y="307390"/>
                  </a:lnTo>
                  <a:lnTo>
                    <a:pt x="372973" y="307924"/>
                  </a:lnTo>
                  <a:lnTo>
                    <a:pt x="372973" y="349300"/>
                  </a:lnTo>
                  <a:lnTo>
                    <a:pt x="364680" y="355650"/>
                  </a:lnTo>
                  <a:lnTo>
                    <a:pt x="340080" y="384860"/>
                  </a:lnTo>
                  <a:lnTo>
                    <a:pt x="338531" y="387400"/>
                  </a:lnTo>
                  <a:lnTo>
                    <a:pt x="333057" y="387400"/>
                  </a:lnTo>
                  <a:lnTo>
                    <a:pt x="321919" y="384860"/>
                  </a:lnTo>
                  <a:lnTo>
                    <a:pt x="321068" y="381050"/>
                  </a:lnTo>
                  <a:lnTo>
                    <a:pt x="328536" y="372160"/>
                  </a:lnTo>
                  <a:lnTo>
                    <a:pt x="335394" y="363270"/>
                  </a:lnTo>
                  <a:lnTo>
                    <a:pt x="356006" y="322630"/>
                  </a:lnTo>
                  <a:lnTo>
                    <a:pt x="359918" y="330250"/>
                  </a:lnTo>
                  <a:lnTo>
                    <a:pt x="364058" y="336600"/>
                  </a:lnTo>
                  <a:lnTo>
                    <a:pt x="368414" y="342950"/>
                  </a:lnTo>
                  <a:lnTo>
                    <a:pt x="372973" y="349300"/>
                  </a:lnTo>
                  <a:lnTo>
                    <a:pt x="372973" y="307924"/>
                  </a:lnTo>
                  <a:lnTo>
                    <a:pt x="359600" y="308660"/>
                  </a:lnTo>
                  <a:lnTo>
                    <a:pt x="360540" y="303580"/>
                  </a:lnTo>
                  <a:lnTo>
                    <a:pt x="360819" y="299770"/>
                  </a:lnTo>
                  <a:lnTo>
                    <a:pt x="357593" y="302310"/>
                  </a:lnTo>
                  <a:lnTo>
                    <a:pt x="354545" y="306120"/>
                  </a:lnTo>
                  <a:lnTo>
                    <a:pt x="349796" y="311200"/>
                  </a:lnTo>
                  <a:lnTo>
                    <a:pt x="344830" y="316280"/>
                  </a:lnTo>
                  <a:lnTo>
                    <a:pt x="340245" y="322630"/>
                  </a:lnTo>
                  <a:lnTo>
                    <a:pt x="336054" y="328980"/>
                  </a:lnTo>
                  <a:lnTo>
                    <a:pt x="332257" y="336600"/>
                  </a:lnTo>
                  <a:lnTo>
                    <a:pt x="328307" y="344220"/>
                  </a:lnTo>
                  <a:lnTo>
                    <a:pt x="324891" y="353110"/>
                  </a:lnTo>
                  <a:lnTo>
                    <a:pt x="321995" y="362000"/>
                  </a:lnTo>
                  <a:lnTo>
                    <a:pt x="319633" y="372160"/>
                  </a:lnTo>
                  <a:lnTo>
                    <a:pt x="319265" y="369620"/>
                  </a:lnTo>
                  <a:lnTo>
                    <a:pt x="318198" y="362000"/>
                  </a:lnTo>
                  <a:lnTo>
                    <a:pt x="315671" y="340410"/>
                  </a:lnTo>
                  <a:lnTo>
                    <a:pt x="314667" y="327710"/>
                  </a:lnTo>
                  <a:lnTo>
                    <a:pt x="321081" y="321360"/>
                  </a:lnTo>
                  <a:lnTo>
                    <a:pt x="325018" y="316280"/>
                  </a:lnTo>
                  <a:lnTo>
                    <a:pt x="326999" y="313740"/>
                  </a:lnTo>
                  <a:lnTo>
                    <a:pt x="332384" y="304850"/>
                  </a:lnTo>
                  <a:lnTo>
                    <a:pt x="337223" y="297230"/>
                  </a:lnTo>
                  <a:lnTo>
                    <a:pt x="341528" y="287070"/>
                  </a:lnTo>
                  <a:lnTo>
                    <a:pt x="344982" y="278180"/>
                  </a:lnTo>
                  <a:lnTo>
                    <a:pt x="347548" y="268020"/>
                  </a:lnTo>
                  <a:lnTo>
                    <a:pt x="349237" y="256590"/>
                  </a:lnTo>
                  <a:lnTo>
                    <a:pt x="341833" y="264210"/>
                  </a:lnTo>
                  <a:lnTo>
                    <a:pt x="318223" y="302310"/>
                  </a:lnTo>
                  <a:lnTo>
                    <a:pt x="313905" y="316280"/>
                  </a:lnTo>
                  <a:lnTo>
                    <a:pt x="313639" y="311200"/>
                  </a:lnTo>
                  <a:lnTo>
                    <a:pt x="313347" y="304850"/>
                  </a:lnTo>
                  <a:lnTo>
                    <a:pt x="313232" y="293420"/>
                  </a:lnTo>
                  <a:lnTo>
                    <a:pt x="313613" y="276910"/>
                  </a:lnTo>
                  <a:lnTo>
                    <a:pt x="313740" y="268020"/>
                  </a:lnTo>
                  <a:lnTo>
                    <a:pt x="313182" y="255320"/>
                  </a:lnTo>
                  <a:lnTo>
                    <a:pt x="311543" y="240080"/>
                  </a:lnTo>
                  <a:lnTo>
                    <a:pt x="308851" y="226110"/>
                  </a:lnTo>
                  <a:lnTo>
                    <a:pt x="305155" y="212140"/>
                  </a:lnTo>
                  <a:lnTo>
                    <a:pt x="305092" y="212382"/>
                  </a:lnTo>
                  <a:lnTo>
                    <a:pt x="305092" y="384860"/>
                  </a:lnTo>
                  <a:lnTo>
                    <a:pt x="302425" y="384860"/>
                  </a:lnTo>
                  <a:lnTo>
                    <a:pt x="261175" y="372160"/>
                  </a:lnTo>
                  <a:lnTo>
                    <a:pt x="241871" y="370890"/>
                  </a:lnTo>
                  <a:lnTo>
                    <a:pt x="234619" y="370890"/>
                  </a:lnTo>
                  <a:lnTo>
                    <a:pt x="236461" y="369620"/>
                  </a:lnTo>
                  <a:lnTo>
                    <a:pt x="238264" y="367080"/>
                  </a:lnTo>
                  <a:lnTo>
                    <a:pt x="239991" y="365810"/>
                  </a:lnTo>
                  <a:lnTo>
                    <a:pt x="245706" y="358190"/>
                  </a:lnTo>
                  <a:lnTo>
                    <a:pt x="250825" y="350570"/>
                  </a:lnTo>
                  <a:lnTo>
                    <a:pt x="255320" y="342950"/>
                  </a:lnTo>
                  <a:lnTo>
                    <a:pt x="259181" y="334060"/>
                  </a:lnTo>
                  <a:lnTo>
                    <a:pt x="262674" y="340410"/>
                  </a:lnTo>
                  <a:lnTo>
                    <a:pt x="266687" y="345490"/>
                  </a:lnTo>
                  <a:lnTo>
                    <a:pt x="271170" y="351840"/>
                  </a:lnTo>
                  <a:lnTo>
                    <a:pt x="278714" y="359460"/>
                  </a:lnTo>
                  <a:lnTo>
                    <a:pt x="286778" y="367080"/>
                  </a:lnTo>
                  <a:lnTo>
                    <a:pt x="295376" y="374700"/>
                  </a:lnTo>
                  <a:lnTo>
                    <a:pt x="304431" y="381050"/>
                  </a:lnTo>
                  <a:lnTo>
                    <a:pt x="305092" y="384860"/>
                  </a:lnTo>
                  <a:lnTo>
                    <a:pt x="305092" y="212382"/>
                  </a:lnTo>
                  <a:lnTo>
                    <a:pt x="301383" y="226110"/>
                  </a:lnTo>
                  <a:lnTo>
                    <a:pt x="298653" y="240080"/>
                  </a:lnTo>
                  <a:lnTo>
                    <a:pt x="297002" y="254050"/>
                  </a:lnTo>
                  <a:lnTo>
                    <a:pt x="296506" y="265480"/>
                  </a:lnTo>
                  <a:lnTo>
                    <a:pt x="296583" y="280720"/>
                  </a:lnTo>
                  <a:lnTo>
                    <a:pt x="296862" y="299770"/>
                  </a:lnTo>
                  <a:lnTo>
                    <a:pt x="296989" y="304850"/>
                  </a:lnTo>
                  <a:lnTo>
                    <a:pt x="297192" y="309930"/>
                  </a:lnTo>
                  <a:lnTo>
                    <a:pt x="297522" y="316280"/>
                  </a:lnTo>
                  <a:lnTo>
                    <a:pt x="294132" y="309930"/>
                  </a:lnTo>
                  <a:lnTo>
                    <a:pt x="267474" y="276910"/>
                  </a:lnTo>
                  <a:lnTo>
                    <a:pt x="259270" y="271830"/>
                  </a:lnTo>
                  <a:lnTo>
                    <a:pt x="250507" y="265480"/>
                  </a:lnTo>
                  <a:lnTo>
                    <a:pt x="270751" y="302310"/>
                  </a:lnTo>
                  <a:lnTo>
                    <a:pt x="298170" y="326440"/>
                  </a:lnTo>
                  <a:lnTo>
                    <a:pt x="299085" y="337870"/>
                  </a:lnTo>
                  <a:lnTo>
                    <a:pt x="300151" y="349300"/>
                  </a:lnTo>
                  <a:lnTo>
                    <a:pt x="301358" y="359460"/>
                  </a:lnTo>
                  <a:lnTo>
                    <a:pt x="302666" y="369620"/>
                  </a:lnTo>
                  <a:lnTo>
                    <a:pt x="298615" y="362000"/>
                  </a:lnTo>
                  <a:lnTo>
                    <a:pt x="294132" y="354380"/>
                  </a:lnTo>
                  <a:lnTo>
                    <a:pt x="289242" y="346760"/>
                  </a:lnTo>
                  <a:lnTo>
                    <a:pt x="283933" y="339140"/>
                  </a:lnTo>
                  <a:lnTo>
                    <a:pt x="278688" y="334060"/>
                  </a:lnTo>
                  <a:lnTo>
                    <a:pt x="276072" y="331520"/>
                  </a:lnTo>
                  <a:lnTo>
                    <a:pt x="267462" y="323900"/>
                  </a:lnTo>
                  <a:lnTo>
                    <a:pt x="258191" y="316280"/>
                  </a:lnTo>
                  <a:lnTo>
                    <a:pt x="248297" y="309930"/>
                  </a:lnTo>
                  <a:lnTo>
                    <a:pt x="250850" y="317550"/>
                  </a:lnTo>
                  <a:lnTo>
                    <a:pt x="254063" y="325170"/>
                  </a:lnTo>
                  <a:lnTo>
                    <a:pt x="257911" y="331520"/>
                  </a:lnTo>
                  <a:lnTo>
                    <a:pt x="250037" y="336600"/>
                  </a:lnTo>
                  <a:lnTo>
                    <a:pt x="242595" y="341680"/>
                  </a:lnTo>
                  <a:lnTo>
                    <a:pt x="235635" y="348030"/>
                  </a:lnTo>
                  <a:lnTo>
                    <a:pt x="229196" y="355650"/>
                  </a:lnTo>
                  <a:lnTo>
                    <a:pt x="224485" y="360730"/>
                  </a:lnTo>
                  <a:lnTo>
                    <a:pt x="220256" y="367080"/>
                  </a:lnTo>
                  <a:lnTo>
                    <a:pt x="216585" y="372160"/>
                  </a:lnTo>
                  <a:lnTo>
                    <a:pt x="214718" y="373430"/>
                  </a:lnTo>
                  <a:lnTo>
                    <a:pt x="216484" y="364540"/>
                  </a:lnTo>
                  <a:lnTo>
                    <a:pt x="217538" y="359460"/>
                  </a:lnTo>
                  <a:lnTo>
                    <a:pt x="224104" y="334060"/>
                  </a:lnTo>
                  <a:lnTo>
                    <a:pt x="226885" y="320090"/>
                  </a:lnTo>
                  <a:lnTo>
                    <a:pt x="228650" y="306120"/>
                  </a:lnTo>
                  <a:lnTo>
                    <a:pt x="229336" y="293420"/>
                  </a:lnTo>
                  <a:lnTo>
                    <a:pt x="229323" y="287070"/>
                  </a:lnTo>
                  <a:lnTo>
                    <a:pt x="229146" y="276910"/>
                  </a:lnTo>
                  <a:lnTo>
                    <a:pt x="222389" y="289610"/>
                  </a:lnTo>
                  <a:lnTo>
                    <a:pt x="207899" y="328980"/>
                  </a:lnTo>
                  <a:lnTo>
                    <a:pt x="198996" y="368350"/>
                  </a:lnTo>
                  <a:lnTo>
                    <a:pt x="197866" y="373430"/>
                  </a:lnTo>
                  <a:lnTo>
                    <a:pt x="196126" y="367080"/>
                  </a:lnTo>
                  <a:lnTo>
                    <a:pt x="194030" y="360730"/>
                  </a:lnTo>
                  <a:lnTo>
                    <a:pt x="191592" y="354380"/>
                  </a:lnTo>
                  <a:lnTo>
                    <a:pt x="191236" y="353568"/>
                  </a:lnTo>
                  <a:lnTo>
                    <a:pt x="191236" y="379780"/>
                  </a:lnTo>
                  <a:lnTo>
                    <a:pt x="187731" y="381050"/>
                  </a:lnTo>
                  <a:lnTo>
                    <a:pt x="184404" y="382320"/>
                  </a:lnTo>
                  <a:lnTo>
                    <a:pt x="181356" y="384860"/>
                  </a:lnTo>
                  <a:lnTo>
                    <a:pt x="174663" y="384860"/>
                  </a:lnTo>
                  <a:lnTo>
                    <a:pt x="169875" y="377240"/>
                  </a:lnTo>
                  <a:lnTo>
                    <a:pt x="164592" y="369620"/>
                  </a:lnTo>
                  <a:lnTo>
                    <a:pt x="158838" y="363270"/>
                  </a:lnTo>
                  <a:lnTo>
                    <a:pt x="152615" y="356920"/>
                  </a:lnTo>
                  <a:lnTo>
                    <a:pt x="153466" y="364540"/>
                  </a:lnTo>
                  <a:lnTo>
                    <a:pt x="154711" y="372160"/>
                  </a:lnTo>
                  <a:lnTo>
                    <a:pt x="156337" y="378510"/>
                  </a:lnTo>
                  <a:lnTo>
                    <a:pt x="158356" y="386130"/>
                  </a:lnTo>
                  <a:lnTo>
                    <a:pt x="150990" y="386130"/>
                  </a:lnTo>
                  <a:lnTo>
                    <a:pt x="143700" y="387400"/>
                  </a:lnTo>
                  <a:lnTo>
                    <a:pt x="129514" y="392480"/>
                  </a:lnTo>
                  <a:lnTo>
                    <a:pt x="131660" y="384860"/>
                  </a:lnTo>
                  <a:lnTo>
                    <a:pt x="134467" y="375970"/>
                  </a:lnTo>
                  <a:lnTo>
                    <a:pt x="136118" y="365810"/>
                  </a:lnTo>
                  <a:lnTo>
                    <a:pt x="137820" y="362000"/>
                  </a:lnTo>
                  <a:lnTo>
                    <a:pt x="130492" y="325170"/>
                  </a:lnTo>
                  <a:lnTo>
                    <a:pt x="153035" y="335330"/>
                  </a:lnTo>
                  <a:lnTo>
                    <a:pt x="156857" y="328980"/>
                  </a:lnTo>
                  <a:lnTo>
                    <a:pt x="159270" y="325170"/>
                  </a:lnTo>
                  <a:lnTo>
                    <a:pt x="164947" y="316280"/>
                  </a:lnTo>
                  <a:lnTo>
                    <a:pt x="166382" y="326440"/>
                  </a:lnTo>
                  <a:lnTo>
                    <a:pt x="168656" y="336600"/>
                  </a:lnTo>
                  <a:lnTo>
                    <a:pt x="171767" y="345490"/>
                  </a:lnTo>
                  <a:lnTo>
                    <a:pt x="175704" y="355650"/>
                  </a:lnTo>
                  <a:lnTo>
                    <a:pt x="179082" y="362000"/>
                  </a:lnTo>
                  <a:lnTo>
                    <a:pt x="182803" y="367080"/>
                  </a:lnTo>
                  <a:lnTo>
                    <a:pt x="186855" y="373430"/>
                  </a:lnTo>
                  <a:lnTo>
                    <a:pt x="191236" y="379780"/>
                  </a:lnTo>
                  <a:lnTo>
                    <a:pt x="191236" y="353568"/>
                  </a:lnTo>
                  <a:lnTo>
                    <a:pt x="165163" y="316280"/>
                  </a:lnTo>
                  <a:lnTo>
                    <a:pt x="169532" y="309930"/>
                  </a:lnTo>
                  <a:lnTo>
                    <a:pt x="174078" y="303580"/>
                  </a:lnTo>
                  <a:lnTo>
                    <a:pt x="178790" y="297230"/>
                  </a:lnTo>
                  <a:lnTo>
                    <a:pt x="183667" y="292150"/>
                  </a:lnTo>
                  <a:lnTo>
                    <a:pt x="177241" y="274370"/>
                  </a:lnTo>
                  <a:lnTo>
                    <a:pt x="197789" y="276910"/>
                  </a:lnTo>
                  <a:lnTo>
                    <a:pt x="200202" y="274370"/>
                  </a:lnTo>
                  <a:lnTo>
                    <a:pt x="206260" y="268020"/>
                  </a:lnTo>
                  <a:lnTo>
                    <a:pt x="215163" y="260400"/>
                  </a:lnTo>
                  <a:lnTo>
                    <a:pt x="224472" y="254050"/>
                  </a:lnTo>
                  <a:lnTo>
                    <a:pt x="234188" y="246430"/>
                  </a:lnTo>
                  <a:lnTo>
                    <a:pt x="194754" y="242620"/>
                  </a:lnTo>
                  <a:lnTo>
                    <a:pt x="153339" y="255320"/>
                  </a:lnTo>
                  <a:lnTo>
                    <a:pt x="113652" y="279450"/>
                  </a:lnTo>
                  <a:lnTo>
                    <a:pt x="79400" y="316280"/>
                  </a:lnTo>
                  <a:lnTo>
                    <a:pt x="54279" y="362000"/>
                  </a:lnTo>
                  <a:lnTo>
                    <a:pt x="44526" y="397560"/>
                  </a:lnTo>
                  <a:lnTo>
                    <a:pt x="27978" y="397560"/>
                  </a:lnTo>
                  <a:lnTo>
                    <a:pt x="39027" y="355650"/>
                  </a:lnTo>
                  <a:lnTo>
                    <a:pt x="42456" y="348030"/>
                  </a:lnTo>
                  <a:lnTo>
                    <a:pt x="46228" y="339140"/>
                  </a:lnTo>
                  <a:lnTo>
                    <a:pt x="50330" y="331520"/>
                  </a:lnTo>
                  <a:lnTo>
                    <a:pt x="54762" y="323900"/>
                  </a:lnTo>
                  <a:lnTo>
                    <a:pt x="51244" y="280720"/>
                  </a:lnTo>
                  <a:lnTo>
                    <a:pt x="40843" y="238810"/>
                  </a:lnTo>
                  <a:lnTo>
                    <a:pt x="23698" y="199440"/>
                  </a:lnTo>
                  <a:lnTo>
                    <a:pt x="0" y="165150"/>
                  </a:lnTo>
                  <a:lnTo>
                    <a:pt x="0" y="419150"/>
                  </a:lnTo>
                  <a:lnTo>
                    <a:pt x="501459" y="419150"/>
                  </a:lnTo>
                  <a:lnTo>
                    <a:pt x="501459" y="397560"/>
                  </a:lnTo>
                  <a:lnTo>
                    <a:pt x="501459" y="392480"/>
                  </a:lnTo>
                  <a:lnTo>
                    <a:pt x="501459" y="387400"/>
                  </a:lnTo>
                  <a:lnTo>
                    <a:pt x="501459" y="386130"/>
                  </a:lnTo>
                  <a:lnTo>
                    <a:pt x="501459" y="351840"/>
                  </a:lnTo>
                  <a:lnTo>
                    <a:pt x="501459" y="340410"/>
                  </a:lnTo>
                  <a:close/>
                </a:path>
                <a:path w="501650" h="419735">
                  <a:moveTo>
                    <a:pt x="501459" y="195783"/>
                  </a:moveTo>
                  <a:lnTo>
                    <a:pt x="458330" y="155816"/>
                  </a:lnTo>
                  <a:lnTo>
                    <a:pt x="412724" y="141922"/>
                  </a:lnTo>
                  <a:lnTo>
                    <a:pt x="405396" y="141960"/>
                  </a:lnTo>
                  <a:lnTo>
                    <a:pt x="419633" y="179641"/>
                  </a:lnTo>
                  <a:lnTo>
                    <a:pt x="437654" y="215684"/>
                  </a:lnTo>
                  <a:lnTo>
                    <a:pt x="451434" y="220395"/>
                  </a:lnTo>
                  <a:lnTo>
                    <a:pt x="464769" y="226199"/>
                  </a:lnTo>
                  <a:lnTo>
                    <a:pt x="497700" y="246888"/>
                  </a:lnTo>
                  <a:lnTo>
                    <a:pt x="501459" y="250075"/>
                  </a:lnTo>
                  <a:lnTo>
                    <a:pt x="501459" y="195783"/>
                  </a:lnTo>
                  <a:close/>
                </a:path>
                <a:path w="501650" h="419735">
                  <a:moveTo>
                    <a:pt x="501459" y="96075"/>
                  </a:moveTo>
                  <a:lnTo>
                    <a:pt x="497065" y="89395"/>
                  </a:lnTo>
                  <a:lnTo>
                    <a:pt x="492302" y="82956"/>
                  </a:lnTo>
                  <a:lnTo>
                    <a:pt x="487210" y="76809"/>
                  </a:lnTo>
                  <a:lnTo>
                    <a:pt x="480758" y="93573"/>
                  </a:lnTo>
                  <a:lnTo>
                    <a:pt x="475729" y="110794"/>
                  </a:lnTo>
                  <a:lnTo>
                    <a:pt x="472122" y="128358"/>
                  </a:lnTo>
                  <a:lnTo>
                    <a:pt x="469963" y="146202"/>
                  </a:lnTo>
                  <a:lnTo>
                    <a:pt x="477647" y="151371"/>
                  </a:lnTo>
                  <a:lnTo>
                    <a:pt x="484962" y="157022"/>
                  </a:lnTo>
                  <a:lnTo>
                    <a:pt x="491921" y="163118"/>
                  </a:lnTo>
                  <a:lnTo>
                    <a:pt x="499351" y="170586"/>
                  </a:lnTo>
                  <a:lnTo>
                    <a:pt x="500113" y="171615"/>
                  </a:lnTo>
                  <a:lnTo>
                    <a:pt x="501015" y="172605"/>
                  </a:lnTo>
                  <a:lnTo>
                    <a:pt x="501459" y="171526"/>
                  </a:lnTo>
                  <a:lnTo>
                    <a:pt x="501459" y="96075"/>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0" name="object 10"/>
            <p:cNvPicPr/>
            <p:nvPr/>
          </p:nvPicPr>
          <p:blipFill>
            <a:blip r:embed="rId2" cstate="print"/>
            <a:stretch>
              <a:fillRect/>
            </a:stretch>
          </p:blipFill>
          <p:spPr>
            <a:xfrm>
              <a:off x="1204951" y="3277042"/>
              <a:ext cx="90127" cy="109973"/>
            </a:xfrm>
            <a:prstGeom prst="rect">
              <a:avLst/>
            </a:prstGeom>
          </p:spPr>
        </p:pic>
        <p:sp>
          <p:nvSpPr>
            <p:cNvPr id="11" name="object 11"/>
            <p:cNvSpPr/>
            <p:nvPr/>
          </p:nvSpPr>
          <p:spPr>
            <a:xfrm>
              <a:off x="1507913" y="3307001"/>
              <a:ext cx="139700" cy="102235"/>
            </a:xfrm>
            <a:custGeom>
              <a:avLst/>
              <a:gdLst/>
              <a:ahLst/>
              <a:cxnLst/>
              <a:rect l="l" t="t" r="r" b="b"/>
              <a:pathLst>
                <a:path w="139700" h="102235">
                  <a:moveTo>
                    <a:pt x="139216" y="101920"/>
                  </a:moveTo>
                  <a:lnTo>
                    <a:pt x="89094" y="81338"/>
                  </a:lnTo>
                  <a:lnTo>
                    <a:pt x="42248" y="73104"/>
                  </a:lnTo>
                  <a:lnTo>
                    <a:pt x="29679" y="56037"/>
                  </a:lnTo>
                  <a:lnTo>
                    <a:pt x="18419" y="38114"/>
                  </a:lnTo>
                  <a:lnTo>
                    <a:pt x="8512" y="19410"/>
                  </a:lnTo>
                  <a:lnTo>
                    <a:pt x="0" y="0"/>
                  </a:lnTo>
                  <a:lnTo>
                    <a:pt x="31469" y="60"/>
                  </a:lnTo>
                  <a:lnTo>
                    <a:pt x="91754" y="15724"/>
                  </a:lnTo>
                  <a:lnTo>
                    <a:pt x="129489" y="39120"/>
                  </a:lnTo>
                  <a:lnTo>
                    <a:pt x="139216" y="47822"/>
                  </a:lnTo>
                  <a:lnTo>
                    <a:pt x="139216" y="101920"/>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2" name="object 12"/>
          <p:cNvSpPr txBox="1"/>
          <p:nvPr/>
        </p:nvSpPr>
        <p:spPr>
          <a:xfrm>
            <a:off x="2038238" y="3094331"/>
            <a:ext cx="4968875"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Segoe UI"/>
                <a:cs typeface="Segoe UI"/>
              </a:rPr>
              <a:t>Avoid</a:t>
            </a:r>
            <a:r>
              <a:rPr kumimoji="0" sz="2200" b="0" i="0" u="none" strike="noStrike" kern="0" cap="none" spc="-9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wetlands,</a:t>
            </a:r>
            <a:r>
              <a:rPr kumimoji="0" sz="2200" b="0" i="0" u="none" strike="noStrike" kern="0" cap="none" spc="-9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streams</a:t>
            </a:r>
            <a:r>
              <a:rPr kumimoji="0" sz="2200" b="0" i="0" u="none" strike="noStrike" kern="0" cap="none" spc="-11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and</a:t>
            </a:r>
            <a:r>
              <a:rPr kumimoji="0" sz="2200" b="0" i="0" u="none" strike="noStrike" kern="0" cap="none" spc="-90" normalizeH="0" baseline="0" noProof="0" dirty="0">
                <a:ln>
                  <a:noFill/>
                </a:ln>
                <a:solidFill>
                  <a:sysClr val="windowText" lastClr="000000"/>
                </a:solidFill>
                <a:effectLst/>
                <a:uLnTx/>
                <a:uFillTx/>
                <a:latin typeface="Segoe UI"/>
                <a:cs typeface="Segoe UI"/>
              </a:rPr>
              <a:t> </a:t>
            </a:r>
            <a:r>
              <a:rPr kumimoji="0" sz="2200" b="0" i="0" u="none" strike="noStrike" kern="0" cap="none" spc="-10" normalizeH="0" baseline="0" noProof="0" dirty="0">
                <a:ln>
                  <a:noFill/>
                </a:ln>
                <a:solidFill>
                  <a:sysClr val="windowText" lastClr="000000"/>
                </a:solidFill>
                <a:effectLst/>
                <a:uLnTx/>
                <a:uFillTx/>
                <a:latin typeface="Segoe UI"/>
                <a:cs typeface="Segoe UI"/>
              </a:rPr>
              <a:t>floodplains</a:t>
            </a:r>
            <a:endParaRPr kumimoji="0" sz="2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3" name="object 13"/>
          <p:cNvGrpSpPr/>
          <p:nvPr/>
        </p:nvGrpSpPr>
        <p:grpSpPr>
          <a:xfrm>
            <a:off x="838200" y="4011166"/>
            <a:ext cx="10515600" cy="962025"/>
            <a:chOff x="838200" y="4011166"/>
            <a:chExt cx="10515600" cy="962025"/>
          </a:xfrm>
        </p:grpSpPr>
        <p:sp>
          <p:nvSpPr>
            <p:cNvPr id="14" name="object 14"/>
            <p:cNvSpPr/>
            <p:nvPr/>
          </p:nvSpPr>
          <p:spPr>
            <a:xfrm>
              <a:off x="838200" y="4011166"/>
              <a:ext cx="10515600" cy="962025"/>
            </a:xfrm>
            <a:custGeom>
              <a:avLst/>
              <a:gdLst/>
              <a:ahLst/>
              <a:cxnLst/>
              <a:rect l="l" t="t" r="r" b="b"/>
              <a:pathLst>
                <a:path w="10515600" h="962025">
                  <a:moveTo>
                    <a:pt x="10419435" y="0"/>
                  </a:moveTo>
                  <a:lnTo>
                    <a:pt x="96164" y="0"/>
                  </a:lnTo>
                  <a:lnTo>
                    <a:pt x="58732" y="7556"/>
                  </a:lnTo>
                  <a:lnTo>
                    <a:pt x="28165" y="28165"/>
                  </a:lnTo>
                  <a:lnTo>
                    <a:pt x="7556" y="58732"/>
                  </a:lnTo>
                  <a:lnTo>
                    <a:pt x="0" y="96164"/>
                  </a:lnTo>
                  <a:lnTo>
                    <a:pt x="0" y="865479"/>
                  </a:lnTo>
                  <a:lnTo>
                    <a:pt x="7556" y="902911"/>
                  </a:lnTo>
                  <a:lnTo>
                    <a:pt x="28165" y="933478"/>
                  </a:lnTo>
                  <a:lnTo>
                    <a:pt x="58732" y="954087"/>
                  </a:lnTo>
                  <a:lnTo>
                    <a:pt x="96164" y="961644"/>
                  </a:lnTo>
                  <a:lnTo>
                    <a:pt x="10419435" y="961644"/>
                  </a:lnTo>
                  <a:lnTo>
                    <a:pt x="10456867" y="954087"/>
                  </a:lnTo>
                  <a:lnTo>
                    <a:pt x="10487434" y="933478"/>
                  </a:lnTo>
                  <a:lnTo>
                    <a:pt x="10508043" y="902911"/>
                  </a:lnTo>
                  <a:lnTo>
                    <a:pt x="10515600" y="865479"/>
                  </a:lnTo>
                  <a:lnTo>
                    <a:pt x="10515600" y="96164"/>
                  </a:lnTo>
                  <a:lnTo>
                    <a:pt x="10508043" y="58732"/>
                  </a:lnTo>
                  <a:lnTo>
                    <a:pt x="10487434" y="28165"/>
                  </a:lnTo>
                  <a:lnTo>
                    <a:pt x="10456867" y="7556"/>
                  </a:lnTo>
                  <a:lnTo>
                    <a:pt x="10419435"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5" name="object 15"/>
            <p:cNvPicPr/>
            <p:nvPr/>
          </p:nvPicPr>
          <p:blipFill>
            <a:blip r:embed="rId3" cstate="print"/>
            <a:stretch>
              <a:fillRect/>
            </a:stretch>
          </p:blipFill>
          <p:spPr>
            <a:xfrm>
              <a:off x="1260100" y="4281554"/>
              <a:ext cx="273079" cy="431279"/>
            </a:xfrm>
            <a:prstGeom prst="rect">
              <a:avLst/>
            </a:prstGeom>
          </p:spPr>
        </p:pic>
      </p:grpSp>
      <p:sp>
        <p:nvSpPr>
          <p:cNvPr id="16" name="object 16"/>
          <p:cNvSpPr txBox="1"/>
          <p:nvPr/>
        </p:nvSpPr>
        <p:spPr>
          <a:xfrm>
            <a:off x="2038238" y="4296651"/>
            <a:ext cx="7928609"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Segoe UI"/>
                <a:cs typeface="Segoe UI"/>
              </a:rPr>
              <a:t>Avoid</a:t>
            </a:r>
            <a:r>
              <a:rPr kumimoji="0" sz="2200" b="0" i="0" u="none" strike="noStrike" kern="0" cap="none" spc="-60" normalizeH="0" baseline="0" noProof="0" dirty="0">
                <a:ln>
                  <a:noFill/>
                </a:ln>
                <a:solidFill>
                  <a:sysClr val="windowText" lastClr="000000"/>
                </a:solidFill>
                <a:effectLst/>
                <a:uLnTx/>
                <a:uFillTx/>
                <a:latin typeface="Segoe UI"/>
                <a:cs typeface="Segoe UI"/>
              </a:rPr>
              <a:t> </a:t>
            </a:r>
            <a:r>
              <a:rPr kumimoji="0" sz="2200" b="0" i="0" u="none" strike="noStrike" kern="0" cap="none" spc="-10" normalizeH="0" baseline="0" noProof="0" dirty="0">
                <a:ln>
                  <a:noFill/>
                </a:ln>
                <a:solidFill>
                  <a:sysClr val="windowText" lastClr="000000"/>
                </a:solidFill>
                <a:effectLst/>
                <a:uLnTx/>
                <a:uFillTx/>
                <a:latin typeface="Segoe UI"/>
                <a:cs typeface="Segoe UI"/>
              </a:rPr>
              <a:t>documented</a:t>
            </a:r>
            <a:r>
              <a:rPr kumimoji="0" sz="2200" b="0" i="0" u="none" strike="noStrike" kern="0" cap="none" spc="-8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barred</a:t>
            </a:r>
            <a:r>
              <a:rPr kumimoji="0" sz="2200" b="0" i="0" u="none" strike="noStrike" kern="0" cap="none" spc="-8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owl</a:t>
            </a:r>
            <a:r>
              <a:rPr kumimoji="0" sz="2200" b="0" i="0" u="none" strike="noStrike" kern="0" cap="none" spc="-5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and</a:t>
            </a:r>
            <a:r>
              <a:rPr kumimoji="0" sz="2200" b="0" i="0" u="none" strike="noStrike" kern="0" cap="none" spc="-7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other</a:t>
            </a:r>
            <a:r>
              <a:rPr kumimoji="0" sz="2200" b="0" i="0" u="none" strike="noStrike" kern="0" cap="none" spc="-70" normalizeH="0" baseline="0" noProof="0" dirty="0">
                <a:ln>
                  <a:noFill/>
                </a:ln>
                <a:solidFill>
                  <a:sysClr val="windowText" lastClr="000000"/>
                </a:solidFill>
                <a:effectLst/>
                <a:uLnTx/>
                <a:uFillTx/>
                <a:latin typeface="Segoe UI"/>
                <a:cs typeface="Segoe UI"/>
              </a:rPr>
              <a:t> </a:t>
            </a:r>
            <a:r>
              <a:rPr kumimoji="0" sz="2200" b="0" i="0" u="none" strike="noStrike" kern="0" cap="none" spc="-10" normalizeH="0" baseline="0" noProof="0" dirty="0">
                <a:ln>
                  <a:noFill/>
                </a:ln>
                <a:solidFill>
                  <a:sysClr val="windowText" lastClr="000000"/>
                </a:solidFill>
                <a:effectLst/>
                <a:uLnTx/>
                <a:uFillTx/>
                <a:latin typeface="Segoe UI"/>
                <a:cs typeface="Segoe UI"/>
              </a:rPr>
              <a:t>protected</a:t>
            </a:r>
            <a:r>
              <a:rPr kumimoji="0" sz="2200" b="0" i="0" u="none" strike="noStrike" kern="0" cap="none" spc="-9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bird</a:t>
            </a:r>
            <a:r>
              <a:rPr kumimoji="0" sz="2200" b="0" i="0" u="none" strike="noStrike" kern="0" cap="none" spc="-70" normalizeH="0" baseline="0" noProof="0" dirty="0">
                <a:ln>
                  <a:noFill/>
                </a:ln>
                <a:solidFill>
                  <a:sysClr val="windowText" lastClr="000000"/>
                </a:solidFill>
                <a:effectLst/>
                <a:uLnTx/>
                <a:uFillTx/>
                <a:latin typeface="Segoe UI"/>
                <a:cs typeface="Segoe UI"/>
              </a:rPr>
              <a:t> </a:t>
            </a:r>
            <a:r>
              <a:rPr kumimoji="0" sz="2200" b="0" i="0" u="none" strike="noStrike" kern="0" cap="none" spc="-10" normalizeH="0" baseline="0" noProof="0" dirty="0">
                <a:ln>
                  <a:noFill/>
                </a:ln>
                <a:solidFill>
                  <a:sysClr val="windowText" lastClr="000000"/>
                </a:solidFill>
                <a:effectLst/>
                <a:uLnTx/>
                <a:uFillTx/>
                <a:latin typeface="Segoe UI"/>
                <a:cs typeface="Segoe UI"/>
              </a:rPr>
              <a:t>habitats</a:t>
            </a:r>
            <a:endParaRPr kumimoji="0" sz="2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7" name="object 17"/>
          <p:cNvGrpSpPr/>
          <p:nvPr/>
        </p:nvGrpSpPr>
        <p:grpSpPr>
          <a:xfrm>
            <a:off x="838200" y="5213602"/>
            <a:ext cx="10515600" cy="962025"/>
            <a:chOff x="838200" y="5213602"/>
            <a:chExt cx="10515600" cy="962025"/>
          </a:xfrm>
        </p:grpSpPr>
        <p:sp>
          <p:nvSpPr>
            <p:cNvPr id="18" name="object 18"/>
            <p:cNvSpPr/>
            <p:nvPr/>
          </p:nvSpPr>
          <p:spPr>
            <a:xfrm>
              <a:off x="838200" y="5213602"/>
              <a:ext cx="10515600" cy="962025"/>
            </a:xfrm>
            <a:custGeom>
              <a:avLst/>
              <a:gdLst/>
              <a:ahLst/>
              <a:cxnLst/>
              <a:rect l="l" t="t" r="r" b="b"/>
              <a:pathLst>
                <a:path w="10515600" h="962025">
                  <a:moveTo>
                    <a:pt x="10419435" y="0"/>
                  </a:moveTo>
                  <a:lnTo>
                    <a:pt x="96164" y="0"/>
                  </a:lnTo>
                  <a:lnTo>
                    <a:pt x="58732" y="7556"/>
                  </a:lnTo>
                  <a:lnTo>
                    <a:pt x="28165" y="28165"/>
                  </a:lnTo>
                  <a:lnTo>
                    <a:pt x="7556" y="58732"/>
                  </a:lnTo>
                  <a:lnTo>
                    <a:pt x="0" y="96164"/>
                  </a:lnTo>
                  <a:lnTo>
                    <a:pt x="0" y="865479"/>
                  </a:lnTo>
                  <a:lnTo>
                    <a:pt x="7556" y="902911"/>
                  </a:lnTo>
                  <a:lnTo>
                    <a:pt x="28165" y="933478"/>
                  </a:lnTo>
                  <a:lnTo>
                    <a:pt x="58732" y="954087"/>
                  </a:lnTo>
                  <a:lnTo>
                    <a:pt x="96164" y="961643"/>
                  </a:lnTo>
                  <a:lnTo>
                    <a:pt x="10419435" y="961643"/>
                  </a:lnTo>
                  <a:lnTo>
                    <a:pt x="10456867" y="954087"/>
                  </a:lnTo>
                  <a:lnTo>
                    <a:pt x="10487434" y="933478"/>
                  </a:lnTo>
                  <a:lnTo>
                    <a:pt x="10508043" y="902911"/>
                  </a:lnTo>
                  <a:lnTo>
                    <a:pt x="10515600" y="865479"/>
                  </a:lnTo>
                  <a:lnTo>
                    <a:pt x="10515600" y="96164"/>
                  </a:lnTo>
                  <a:lnTo>
                    <a:pt x="10508043" y="58732"/>
                  </a:lnTo>
                  <a:lnTo>
                    <a:pt x="10487434" y="28165"/>
                  </a:lnTo>
                  <a:lnTo>
                    <a:pt x="10456867" y="7556"/>
                  </a:lnTo>
                  <a:lnTo>
                    <a:pt x="10419435"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object 19"/>
            <p:cNvSpPr/>
            <p:nvPr/>
          </p:nvSpPr>
          <p:spPr>
            <a:xfrm>
              <a:off x="1221945" y="5451084"/>
              <a:ext cx="349250" cy="492125"/>
            </a:xfrm>
            <a:custGeom>
              <a:avLst/>
              <a:gdLst/>
              <a:ahLst/>
              <a:cxnLst/>
              <a:rect l="l" t="t" r="r" b="b"/>
              <a:pathLst>
                <a:path w="349250" h="492125">
                  <a:moveTo>
                    <a:pt x="139303" y="82521"/>
                  </a:moveTo>
                  <a:lnTo>
                    <a:pt x="128331" y="82521"/>
                  </a:lnTo>
                  <a:lnTo>
                    <a:pt x="130952" y="59196"/>
                  </a:lnTo>
                  <a:lnTo>
                    <a:pt x="131279" y="58334"/>
                  </a:lnTo>
                  <a:lnTo>
                    <a:pt x="170323" y="2546"/>
                  </a:lnTo>
                  <a:lnTo>
                    <a:pt x="170775" y="2093"/>
                  </a:lnTo>
                  <a:lnTo>
                    <a:pt x="173762" y="0"/>
                  </a:lnTo>
                  <a:lnTo>
                    <a:pt x="177158" y="599"/>
                  </a:lnTo>
                  <a:lnTo>
                    <a:pt x="187754" y="15740"/>
                  </a:lnTo>
                  <a:lnTo>
                    <a:pt x="174389" y="15740"/>
                  </a:lnTo>
                  <a:lnTo>
                    <a:pt x="141527" y="62701"/>
                  </a:lnTo>
                  <a:lnTo>
                    <a:pt x="139303" y="82521"/>
                  </a:lnTo>
                  <a:close/>
                </a:path>
                <a:path w="349250" h="492125">
                  <a:moveTo>
                    <a:pt x="220513" y="82521"/>
                  </a:moveTo>
                  <a:lnTo>
                    <a:pt x="209540" y="82515"/>
                  </a:lnTo>
                  <a:lnTo>
                    <a:pt x="207316" y="62701"/>
                  </a:lnTo>
                  <a:lnTo>
                    <a:pt x="174465" y="15762"/>
                  </a:lnTo>
                  <a:lnTo>
                    <a:pt x="187754" y="15740"/>
                  </a:lnTo>
                  <a:lnTo>
                    <a:pt x="217564" y="58334"/>
                  </a:lnTo>
                  <a:lnTo>
                    <a:pt x="217891" y="59196"/>
                  </a:lnTo>
                  <a:lnTo>
                    <a:pt x="220513" y="82521"/>
                  </a:lnTo>
                  <a:close/>
                </a:path>
                <a:path w="349250" h="492125">
                  <a:moveTo>
                    <a:pt x="8459" y="175210"/>
                  </a:moveTo>
                  <a:lnTo>
                    <a:pt x="2441" y="175210"/>
                  </a:lnTo>
                  <a:lnTo>
                    <a:pt x="0" y="172768"/>
                  </a:lnTo>
                  <a:lnTo>
                    <a:pt x="0" y="140359"/>
                  </a:lnTo>
                  <a:lnTo>
                    <a:pt x="1260" y="138413"/>
                  </a:lnTo>
                  <a:lnTo>
                    <a:pt x="123817" y="82684"/>
                  </a:lnTo>
                  <a:lnTo>
                    <a:pt x="124586" y="82521"/>
                  </a:lnTo>
                  <a:lnTo>
                    <a:pt x="224282" y="82521"/>
                  </a:lnTo>
                  <a:lnTo>
                    <a:pt x="225026" y="82684"/>
                  </a:lnTo>
                  <a:lnTo>
                    <a:pt x="248650" y="93425"/>
                  </a:lnTo>
                  <a:lnTo>
                    <a:pt x="126548" y="93425"/>
                  </a:lnTo>
                  <a:lnTo>
                    <a:pt x="30714" y="136995"/>
                  </a:lnTo>
                  <a:lnTo>
                    <a:pt x="344585" y="137044"/>
                  </a:lnTo>
                  <a:lnTo>
                    <a:pt x="347599" y="138418"/>
                  </a:lnTo>
                  <a:lnTo>
                    <a:pt x="348844" y="140359"/>
                  </a:lnTo>
                  <a:lnTo>
                    <a:pt x="348844" y="147949"/>
                  </a:lnTo>
                  <a:lnTo>
                    <a:pt x="10901" y="147949"/>
                  </a:lnTo>
                  <a:lnTo>
                    <a:pt x="10901" y="172768"/>
                  </a:lnTo>
                  <a:lnTo>
                    <a:pt x="8459" y="175210"/>
                  </a:lnTo>
                  <a:close/>
                </a:path>
                <a:path w="349250" h="492125">
                  <a:moveTo>
                    <a:pt x="133176" y="137044"/>
                  </a:moveTo>
                  <a:lnTo>
                    <a:pt x="122188" y="137044"/>
                  </a:lnTo>
                  <a:lnTo>
                    <a:pt x="127093" y="93425"/>
                  </a:lnTo>
                  <a:lnTo>
                    <a:pt x="138082" y="93425"/>
                  </a:lnTo>
                  <a:lnTo>
                    <a:pt x="133176" y="137044"/>
                  </a:lnTo>
                  <a:close/>
                </a:path>
                <a:path w="349250" h="492125">
                  <a:moveTo>
                    <a:pt x="226634" y="137044"/>
                  </a:moveTo>
                  <a:lnTo>
                    <a:pt x="215672" y="137044"/>
                  </a:lnTo>
                  <a:lnTo>
                    <a:pt x="210767" y="93425"/>
                  </a:lnTo>
                  <a:lnTo>
                    <a:pt x="221734" y="93425"/>
                  </a:lnTo>
                  <a:lnTo>
                    <a:pt x="226634" y="137044"/>
                  </a:lnTo>
                  <a:close/>
                </a:path>
                <a:path w="349250" h="492125">
                  <a:moveTo>
                    <a:pt x="344585" y="137044"/>
                  </a:moveTo>
                  <a:lnTo>
                    <a:pt x="318102" y="137044"/>
                  </a:lnTo>
                  <a:lnTo>
                    <a:pt x="222279" y="93425"/>
                  </a:lnTo>
                  <a:lnTo>
                    <a:pt x="248650" y="93425"/>
                  </a:lnTo>
                  <a:lnTo>
                    <a:pt x="344585" y="137044"/>
                  </a:lnTo>
                  <a:close/>
                </a:path>
                <a:path w="349250" h="492125">
                  <a:moveTo>
                    <a:pt x="8459" y="295162"/>
                  </a:moveTo>
                  <a:lnTo>
                    <a:pt x="2441" y="295162"/>
                  </a:lnTo>
                  <a:lnTo>
                    <a:pt x="0" y="292719"/>
                  </a:lnTo>
                  <a:lnTo>
                    <a:pt x="0" y="260310"/>
                  </a:lnTo>
                  <a:lnTo>
                    <a:pt x="1248" y="258369"/>
                  </a:lnTo>
                  <a:lnTo>
                    <a:pt x="114355" y="206943"/>
                  </a:lnTo>
                  <a:lnTo>
                    <a:pt x="121005" y="147949"/>
                  </a:lnTo>
                  <a:lnTo>
                    <a:pt x="131955" y="147949"/>
                  </a:lnTo>
                  <a:lnTo>
                    <a:pt x="125829" y="202472"/>
                  </a:lnTo>
                  <a:lnTo>
                    <a:pt x="233984" y="202472"/>
                  </a:lnTo>
                  <a:lnTo>
                    <a:pt x="234488" y="206943"/>
                  </a:lnTo>
                  <a:lnTo>
                    <a:pt x="248639" y="213377"/>
                  </a:lnTo>
                  <a:lnTo>
                    <a:pt x="126548" y="213377"/>
                  </a:lnTo>
                  <a:lnTo>
                    <a:pt x="124520" y="214309"/>
                  </a:lnTo>
                  <a:lnTo>
                    <a:pt x="123927" y="219565"/>
                  </a:lnTo>
                  <a:lnTo>
                    <a:pt x="112938" y="219565"/>
                  </a:lnTo>
                  <a:lnTo>
                    <a:pt x="30861" y="256892"/>
                  </a:lnTo>
                  <a:lnTo>
                    <a:pt x="30725" y="256995"/>
                  </a:lnTo>
                  <a:lnTo>
                    <a:pt x="344573" y="256995"/>
                  </a:lnTo>
                  <a:lnTo>
                    <a:pt x="347595" y="258369"/>
                  </a:lnTo>
                  <a:lnTo>
                    <a:pt x="348844" y="260310"/>
                  </a:lnTo>
                  <a:lnTo>
                    <a:pt x="348844" y="267900"/>
                  </a:lnTo>
                  <a:lnTo>
                    <a:pt x="10901" y="267900"/>
                  </a:lnTo>
                  <a:lnTo>
                    <a:pt x="10901" y="292719"/>
                  </a:lnTo>
                  <a:lnTo>
                    <a:pt x="8459" y="295162"/>
                  </a:lnTo>
                  <a:close/>
                </a:path>
                <a:path w="349250" h="492125">
                  <a:moveTo>
                    <a:pt x="233984" y="202472"/>
                  </a:moveTo>
                  <a:lnTo>
                    <a:pt x="223014" y="202472"/>
                  </a:lnTo>
                  <a:lnTo>
                    <a:pt x="216888" y="147949"/>
                  </a:lnTo>
                  <a:lnTo>
                    <a:pt x="227838" y="147949"/>
                  </a:lnTo>
                  <a:lnTo>
                    <a:pt x="233984" y="202472"/>
                  </a:lnTo>
                  <a:close/>
                </a:path>
                <a:path w="349250" h="492125">
                  <a:moveTo>
                    <a:pt x="346402" y="175210"/>
                  </a:moveTo>
                  <a:lnTo>
                    <a:pt x="340384" y="175210"/>
                  </a:lnTo>
                  <a:lnTo>
                    <a:pt x="337942" y="172768"/>
                  </a:lnTo>
                  <a:lnTo>
                    <a:pt x="337942" y="147949"/>
                  </a:lnTo>
                  <a:lnTo>
                    <a:pt x="348844" y="147949"/>
                  </a:lnTo>
                  <a:lnTo>
                    <a:pt x="348844" y="172768"/>
                  </a:lnTo>
                  <a:lnTo>
                    <a:pt x="346402" y="175210"/>
                  </a:lnTo>
                  <a:close/>
                </a:path>
                <a:path w="349250" h="492125">
                  <a:moveTo>
                    <a:pt x="240108" y="256995"/>
                  </a:moveTo>
                  <a:lnTo>
                    <a:pt x="229141" y="256995"/>
                  </a:lnTo>
                  <a:lnTo>
                    <a:pt x="224344" y="214309"/>
                  </a:lnTo>
                  <a:lnTo>
                    <a:pt x="222295" y="213377"/>
                  </a:lnTo>
                  <a:lnTo>
                    <a:pt x="248639" y="213377"/>
                  </a:lnTo>
                  <a:lnTo>
                    <a:pt x="262249" y="219565"/>
                  </a:lnTo>
                  <a:lnTo>
                    <a:pt x="235905" y="219565"/>
                  </a:lnTo>
                  <a:lnTo>
                    <a:pt x="240108" y="256995"/>
                  </a:lnTo>
                  <a:close/>
                </a:path>
                <a:path w="349250" h="492125">
                  <a:moveTo>
                    <a:pt x="119702" y="256995"/>
                  </a:moveTo>
                  <a:lnTo>
                    <a:pt x="108735" y="256995"/>
                  </a:lnTo>
                  <a:lnTo>
                    <a:pt x="112938" y="219565"/>
                  </a:lnTo>
                  <a:lnTo>
                    <a:pt x="123927" y="219565"/>
                  </a:lnTo>
                  <a:lnTo>
                    <a:pt x="119702" y="256995"/>
                  </a:lnTo>
                  <a:close/>
                </a:path>
                <a:path w="349250" h="492125">
                  <a:moveTo>
                    <a:pt x="344573" y="256995"/>
                  </a:moveTo>
                  <a:lnTo>
                    <a:pt x="318118" y="256995"/>
                  </a:lnTo>
                  <a:lnTo>
                    <a:pt x="235905" y="219565"/>
                  </a:lnTo>
                  <a:lnTo>
                    <a:pt x="262249" y="219565"/>
                  </a:lnTo>
                  <a:lnTo>
                    <a:pt x="344573" y="256995"/>
                  </a:lnTo>
                  <a:close/>
                </a:path>
                <a:path w="349250" h="492125">
                  <a:moveTo>
                    <a:pt x="37119" y="490584"/>
                  </a:moveTo>
                  <a:lnTo>
                    <a:pt x="35691" y="490584"/>
                  </a:lnTo>
                  <a:lnTo>
                    <a:pt x="34949" y="490432"/>
                  </a:lnTo>
                  <a:lnTo>
                    <a:pt x="31570" y="489080"/>
                  </a:lnTo>
                  <a:lnTo>
                    <a:pt x="30207" y="485906"/>
                  </a:lnTo>
                  <a:lnTo>
                    <a:pt x="103693" y="301994"/>
                  </a:lnTo>
                  <a:lnTo>
                    <a:pt x="107509" y="267900"/>
                  </a:lnTo>
                  <a:lnTo>
                    <a:pt x="118481" y="267900"/>
                  </a:lnTo>
                  <a:lnTo>
                    <a:pt x="114540" y="302980"/>
                  </a:lnTo>
                  <a:lnTo>
                    <a:pt x="137507" y="313307"/>
                  </a:lnTo>
                  <a:lnTo>
                    <a:pt x="110905" y="313307"/>
                  </a:lnTo>
                  <a:lnTo>
                    <a:pt x="89020" y="368081"/>
                  </a:lnTo>
                  <a:lnTo>
                    <a:pt x="115609" y="368081"/>
                  </a:lnTo>
                  <a:lnTo>
                    <a:pt x="86017" y="381385"/>
                  </a:lnTo>
                  <a:lnTo>
                    <a:pt x="85788" y="381434"/>
                  </a:lnTo>
                  <a:lnTo>
                    <a:pt x="83684" y="381434"/>
                  </a:lnTo>
                  <a:lnTo>
                    <a:pt x="83520" y="381848"/>
                  </a:lnTo>
                  <a:lnTo>
                    <a:pt x="83902" y="381925"/>
                  </a:lnTo>
                  <a:lnTo>
                    <a:pt x="107219" y="391881"/>
                  </a:lnTo>
                  <a:lnTo>
                    <a:pt x="79509" y="391881"/>
                  </a:lnTo>
                  <a:lnTo>
                    <a:pt x="46336" y="474914"/>
                  </a:lnTo>
                  <a:lnTo>
                    <a:pt x="74227" y="474914"/>
                  </a:lnTo>
                  <a:lnTo>
                    <a:pt x="37844" y="490432"/>
                  </a:lnTo>
                  <a:lnTo>
                    <a:pt x="37119" y="490584"/>
                  </a:lnTo>
                  <a:close/>
                </a:path>
                <a:path w="349250" h="492125">
                  <a:moveTo>
                    <a:pt x="200787" y="329795"/>
                  </a:moveTo>
                  <a:lnTo>
                    <a:pt x="174176" y="329795"/>
                  </a:lnTo>
                  <a:lnTo>
                    <a:pt x="234281" y="302795"/>
                  </a:lnTo>
                  <a:lnTo>
                    <a:pt x="230362" y="267900"/>
                  </a:lnTo>
                  <a:lnTo>
                    <a:pt x="241334" y="267900"/>
                  </a:lnTo>
                  <a:lnTo>
                    <a:pt x="245161" y="301994"/>
                  </a:lnTo>
                  <a:lnTo>
                    <a:pt x="249608" y="313116"/>
                  </a:lnTo>
                  <a:lnTo>
                    <a:pt x="237895" y="313116"/>
                  </a:lnTo>
                  <a:lnTo>
                    <a:pt x="200787" y="329795"/>
                  </a:lnTo>
                  <a:close/>
                </a:path>
                <a:path w="349250" h="492125">
                  <a:moveTo>
                    <a:pt x="346402" y="295162"/>
                  </a:moveTo>
                  <a:lnTo>
                    <a:pt x="340384" y="295162"/>
                  </a:lnTo>
                  <a:lnTo>
                    <a:pt x="337942" y="292719"/>
                  </a:lnTo>
                  <a:lnTo>
                    <a:pt x="337942" y="267900"/>
                  </a:lnTo>
                  <a:lnTo>
                    <a:pt x="348844" y="267900"/>
                  </a:lnTo>
                  <a:lnTo>
                    <a:pt x="348844" y="292719"/>
                  </a:lnTo>
                  <a:lnTo>
                    <a:pt x="346402" y="295162"/>
                  </a:lnTo>
                  <a:close/>
                </a:path>
                <a:path w="349250" h="492125">
                  <a:moveTo>
                    <a:pt x="271698" y="368359"/>
                  </a:moveTo>
                  <a:lnTo>
                    <a:pt x="259986" y="368359"/>
                  </a:lnTo>
                  <a:lnTo>
                    <a:pt x="237895" y="313116"/>
                  </a:lnTo>
                  <a:lnTo>
                    <a:pt x="249608" y="313116"/>
                  </a:lnTo>
                  <a:lnTo>
                    <a:pt x="271698" y="368359"/>
                  </a:lnTo>
                  <a:close/>
                </a:path>
                <a:path w="349250" h="492125">
                  <a:moveTo>
                    <a:pt x="115609" y="368081"/>
                  </a:moveTo>
                  <a:lnTo>
                    <a:pt x="89020" y="368081"/>
                  </a:lnTo>
                  <a:lnTo>
                    <a:pt x="160877" y="335771"/>
                  </a:lnTo>
                  <a:lnTo>
                    <a:pt x="110905" y="313307"/>
                  </a:lnTo>
                  <a:lnTo>
                    <a:pt x="137507" y="313307"/>
                  </a:lnTo>
                  <a:lnTo>
                    <a:pt x="174176" y="329795"/>
                  </a:lnTo>
                  <a:lnTo>
                    <a:pt x="200787" y="329795"/>
                  </a:lnTo>
                  <a:lnTo>
                    <a:pt x="187492" y="335771"/>
                  </a:lnTo>
                  <a:lnTo>
                    <a:pt x="200798" y="341752"/>
                  </a:lnTo>
                  <a:lnTo>
                    <a:pt x="174176" y="341752"/>
                  </a:lnTo>
                  <a:lnTo>
                    <a:pt x="115609" y="368081"/>
                  </a:lnTo>
                  <a:close/>
                </a:path>
                <a:path w="349250" h="492125">
                  <a:moveTo>
                    <a:pt x="263987" y="381690"/>
                  </a:moveTo>
                  <a:lnTo>
                    <a:pt x="262734" y="381581"/>
                  </a:lnTo>
                  <a:lnTo>
                    <a:pt x="261633" y="381069"/>
                  </a:lnTo>
                  <a:lnTo>
                    <a:pt x="174176" y="341752"/>
                  </a:lnTo>
                  <a:lnTo>
                    <a:pt x="200798" y="341752"/>
                  </a:lnTo>
                  <a:lnTo>
                    <a:pt x="259986" y="368359"/>
                  </a:lnTo>
                  <a:lnTo>
                    <a:pt x="271698" y="368359"/>
                  </a:lnTo>
                  <a:lnTo>
                    <a:pt x="276898" y="381363"/>
                  </a:lnTo>
                  <a:lnTo>
                    <a:pt x="265159" y="381363"/>
                  </a:lnTo>
                  <a:lnTo>
                    <a:pt x="263987" y="381690"/>
                  </a:lnTo>
                  <a:close/>
                </a:path>
                <a:path w="349250" h="492125">
                  <a:moveTo>
                    <a:pt x="201942" y="420451"/>
                  </a:moveTo>
                  <a:lnTo>
                    <a:pt x="174133" y="420451"/>
                  </a:lnTo>
                  <a:lnTo>
                    <a:pt x="264456" y="381925"/>
                  </a:lnTo>
                  <a:lnTo>
                    <a:pt x="264734" y="381838"/>
                  </a:lnTo>
                  <a:lnTo>
                    <a:pt x="265312" y="381745"/>
                  </a:lnTo>
                  <a:lnTo>
                    <a:pt x="265159" y="381363"/>
                  </a:lnTo>
                  <a:lnTo>
                    <a:pt x="276898" y="381363"/>
                  </a:lnTo>
                  <a:lnTo>
                    <a:pt x="280990" y="391597"/>
                  </a:lnTo>
                  <a:lnTo>
                    <a:pt x="269264" y="391597"/>
                  </a:lnTo>
                  <a:lnTo>
                    <a:pt x="268718" y="391957"/>
                  </a:lnTo>
                  <a:lnTo>
                    <a:pt x="201942" y="420451"/>
                  </a:lnTo>
                  <a:close/>
                </a:path>
                <a:path w="349250" h="492125">
                  <a:moveTo>
                    <a:pt x="85254" y="381549"/>
                  </a:moveTo>
                  <a:lnTo>
                    <a:pt x="84485" y="381549"/>
                  </a:lnTo>
                  <a:lnTo>
                    <a:pt x="84218" y="381527"/>
                  </a:lnTo>
                  <a:lnTo>
                    <a:pt x="83684" y="381434"/>
                  </a:lnTo>
                  <a:lnTo>
                    <a:pt x="85788" y="381434"/>
                  </a:lnTo>
                  <a:lnTo>
                    <a:pt x="85254" y="381549"/>
                  </a:lnTo>
                  <a:close/>
                </a:path>
                <a:path w="349250" h="492125">
                  <a:moveTo>
                    <a:pt x="314474" y="475334"/>
                  </a:moveTo>
                  <a:lnTo>
                    <a:pt x="302709" y="475334"/>
                  </a:lnTo>
                  <a:lnTo>
                    <a:pt x="302582" y="474914"/>
                  </a:lnTo>
                  <a:lnTo>
                    <a:pt x="269264" y="391597"/>
                  </a:lnTo>
                  <a:lnTo>
                    <a:pt x="280990" y="391597"/>
                  </a:lnTo>
                  <a:lnTo>
                    <a:pt x="314474" y="475334"/>
                  </a:lnTo>
                  <a:close/>
                </a:path>
                <a:path w="349250" h="492125">
                  <a:moveTo>
                    <a:pt x="74227" y="474914"/>
                  </a:moveTo>
                  <a:lnTo>
                    <a:pt x="46434" y="474914"/>
                  </a:lnTo>
                  <a:lnTo>
                    <a:pt x="160250" y="426372"/>
                  </a:lnTo>
                  <a:lnTo>
                    <a:pt x="79618" y="391957"/>
                  </a:lnTo>
                  <a:lnTo>
                    <a:pt x="107219" y="391881"/>
                  </a:lnTo>
                  <a:lnTo>
                    <a:pt x="174133" y="420451"/>
                  </a:lnTo>
                  <a:lnTo>
                    <a:pt x="201942" y="420451"/>
                  </a:lnTo>
                  <a:lnTo>
                    <a:pt x="188026" y="426389"/>
                  </a:lnTo>
                  <a:lnTo>
                    <a:pt x="201887" y="432304"/>
                  </a:lnTo>
                  <a:lnTo>
                    <a:pt x="174133" y="432304"/>
                  </a:lnTo>
                  <a:lnTo>
                    <a:pt x="74227" y="474914"/>
                  </a:lnTo>
                  <a:close/>
                </a:path>
                <a:path w="349250" h="492125">
                  <a:moveTo>
                    <a:pt x="313311" y="491724"/>
                  </a:moveTo>
                  <a:lnTo>
                    <a:pt x="174133" y="432304"/>
                  </a:lnTo>
                  <a:lnTo>
                    <a:pt x="201887" y="432304"/>
                  </a:lnTo>
                  <a:lnTo>
                    <a:pt x="302709" y="475334"/>
                  </a:lnTo>
                  <a:lnTo>
                    <a:pt x="314474" y="475334"/>
                  </a:lnTo>
                  <a:lnTo>
                    <a:pt x="318276" y="484843"/>
                  </a:lnTo>
                  <a:lnTo>
                    <a:pt x="318260" y="486337"/>
                  </a:lnTo>
                  <a:lnTo>
                    <a:pt x="316518" y="490432"/>
                  </a:lnTo>
                  <a:lnTo>
                    <a:pt x="313311" y="491724"/>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20" name="object 20"/>
          <p:cNvSpPr txBox="1"/>
          <p:nvPr/>
        </p:nvSpPr>
        <p:spPr>
          <a:xfrm>
            <a:off x="2038238" y="5498969"/>
            <a:ext cx="7697470"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10" normalizeH="0" baseline="0" noProof="0" dirty="0">
                <a:ln>
                  <a:noFill/>
                </a:ln>
                <a:solidFill>
                  <a:sysClr val="windowText" lastClr="000000"/>
                </a:solidFill>
                <a:effectLst/>
                <a:uLnTx/>
                <a:uFillTx/>
                <a:latin typeface="Segoe UI"/>
                <a:cs typeface="Segoe UI"/>
              </a:rPr>
              <a:t>Underground</a:t>
            </a:r>
            <a:r>
              <a:rPr kumimoji="0" sz="2200" b="0" i="0" u="none" strike="noStrike" kern="0" cap="none" spc="-10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installation;</a:t>
            </a:r>
            <a:r>
              <a:rPr kumimoji="0" sz="2200" b="0" i="0" u="none" strike="noStrike" kern="0" cap="none" spc="-5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no</a:t>
            </a:r>
            <a:r>
              <a:rPr kumimoji="0" sz="2200" b="0" i="0" u="none" strike="noStrike" kern="0" cap="none" spc="-7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new</a:t>
            </a:r>
            <a:r>
              <a:rPr kumimoji="0" sz="2200" b="0" i="0" u="none" strike="noStrike" kern="0" cap="none" spc="-90"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structures</a:t>
            </a:r>
            <a:r>
              <a:rPr kumimoji="0" sz="2200" b="0" i="0" u="none" strike="noStrike" kern="0" cap="none" spc="-9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or</a:t>
            </a:r>
            <a:r>
              <a:rPr kumimoji="0" sz="2200" b="0" i="0" u="none" strike="noStrike" kern="0" cap="none" spc="-65" normalizeH="0" baseline="0" noProof="0" dirty="0">
                <a:ln>
                  <a:noFill/>
                </a:ln>
                <a:solidFill>
                  <a:sysClr val="windowText" lastClr="000000"/>
                </a:solidFill>
                <a:effectLst/>
                <a:uLnTx/>
                <a:uFillTx/>
                <a:latin typeface="Segoe UI"/>
                <a:cs typeface="Segoe UI"/>
              </a:rPr>
              <a:t> </a:t>
            </a:r>
            <a:r>
              <a:rPr kumimoji="0" sz="2200" b="0" i="0" u="none" strike="noStrike" kern="0" cap="none" spc="0" normalizeH="0" baseline="0" noProof="0" dirty="0">
                <a:ln>
                  <a:noFill/>
                </a:ln>
                <a:solidFill>
                  <a:sysClr val="windowText" lastClr="000000"/>
                </a:solidFill>
                <a:effectLst/>
                <a:uLnTx/>
                <a:uFillTx/>
                <a:latin typeface="Segoe UI"/>
                <a:cs typeface="Segoe UI"/>
              </a:rPr>
              <a:t>overhead</a:t>
            </a:r>
            <a:r>
              <a:rPr kumimoji="0" sz="2200" b="0" i="0" u="none" strike="noStrike" kern="0" cap="none" spc="-75" normalizeH="0" baseline="0" noProof="0" dirty="0">
                <a:ln>
                  <a:noFill/>
                </a:ln>
                <a:solidFill>
                  <a:sysClr val="windowText" lastClr="000000"/>
                </a:solidFill>
                <a:effectLst/>
                <a:uLnTx/>
                <a:uFillTx/>
                <a:latin typeface="Segoe UI"/>
                <a:cs typeface="Segoe UI"/>
              </a:rPr>
              <a:t> </a:t>
            </a:r>
            <a:r>
              <a:rPr kumimoji="0" sz="2200" b="0" i="0" u="none" strike="noStrike" kern="0" cap="none" spc="-10" normalizeH="0" baseline="0" noProof="0" dirty="0">
                <a:ln>
                  <a:noFill/>
                </a:ln>
                <a:solidFill>
                  <a:sysClr val="windowText" lastClr="000000"/>
                </a:solidFill>
                <a:effectLst/>
                <a:uLnTx/>
                <a:uFillTx/>
                <a:latin typeface="Segoe UI"/>
                <a:cs typeface="Segoe UI"/>
              </a:rPr>
              <a:t>wires</a:t>
            </a:r>
            <a:endParaRPr kumimoji="0" sz="2200" b="0" i="0" u="none" strike="noStrike" kern="0" cap="none" spc="0" normalizeH="0" baseline="0" noProof="0">
              <a:ln>
                <a:noFill/>
              </a:ln>
              <a:solidFill>
                <a:sysClr val="windowText" lastClr="000000"/>
              </a:solidFill>
              <a:effectLst/>
              <a:uLnTx/>
              <a:uFillTx/>
              <a:latin typeface="Segoe UI"/>
              <a:cs typeface="Segoe UI"/>
            </a:endParaRPr>
          </a:p>
        </p:txBody>
      </p:sp>
      <p:sp>
        <p:nvSpPr>
          <p:cNvPr id="21" name="object 21"/>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48</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22" name="object 22"/>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Tree>
    <p:extLst>
      <p:ext uri="{BB962C8B-B14F-4D97-AF65-F5344CB8AC3E}">
        <p14:creationId xmlns:p14="http://schemas.microsoft.com/office/powerpoint/2010/main" val="1755805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2516" y="273832"/>
            <a:ext cx="5614035" cy="635000"/>
          </a:xfrm>
          <a:prstGeom prst="rect">
            <a:avLst/>
          </a:prstGeom>
        </p:spPr>
        <p:txBody>
          <a:bodyPr vert="horz" wrap="square" lIns="0" tIns="12065" rIns="0" bIns="0" rtlCol="0">
            <a:spAutoFit/>
          </a:bodyPr>
          <a:lstStyle/>
          <a:p>
            <a:pPr marL="12700">
              <a:lnSpc>
                <a:spcPct val="100000"/>
              </a:lnSpc>
              <a:spcBef>
                <a:spcPts val="95"/>
              </a:spcBef>
            </a:pPr>
            <a:r>
              <a:rPr dirty="0"/>
              <a:t>MAOD</a:t>
            </a:r>
            <a:r>
              <a:rPr spc="-185" dirty="0"/>
              <a:t> </a:t>
            </a:r>
            <a:r>
              <a:rPr dirty="0"/>
              <a:t>Proposal</a:t>
            </a:r>
            <a:r>
              <a:rPr spc="-204" dirty="0"/>
              <a:t> </a:t>
            </a:r>
            <a:r>
              <a:rPr spc="-10" dirty="0"/>
              <a:t>Overview</a:t>
            </a:r>
          </a:p>
        </p:txBody>
      </p:sp>
      <p:grpSp>
        <p:nvGrpSpPr>
          <p:cNvPr id="3" name="object 3"/>
          <p:cNvGrpSpPr/>
          <p:nvPr/>
        </p:nvGrpSpPr>
        <p:grpSpPr>
          <a:xfrm>
            <a:off x="9832085" y="672083"/>
            <a:ext cx="727710" cy="155575"/>
            <a:chOff x="9832085" y="672083"/>
            <a:chExt cx="727710" cy="155575"/>
          </a:xfrm>
        </p:grpSpPr>
        <p:sp>
          <p:nvSpPr>
            <p:cNvPr id="4" name="object 4"/>
            <p:cNvSpPr/>
            <p:nvPr/>
          </p:nvSpPr>
          <p:spPr>
            <a:xfrm>
              <a:off x="9832085" y="750569"/>
              <a:ext cx="604520" cy="0"/>
            </a:xfrm>
            <a:custGeom>
              <a:avLst/>
              <a:gdLst/>
              <a:ahLst/>
              <a:cxnLst/>
              <a:rect l="l" t="t" r="r" b="b"/>
              <a:pathLst>
                <a:path w="604520">
                  <a:moveTo>
                    <a:pt x="0" y="0"/>
                  </a:moveTo>
                  <a:lnTo>
                    <a:pt x="604418" y="0"/>
                  </a:lnTo>
                </a:path>
              </a:pathLst>
            </a:custGeom>
            <a:ln w="28575">
              <a:solidFill>
                <a:srgbClr val="242B6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p:nvPr/>
          </p:nvSpPr>
          <p:spPr>
            <a:xfrm>
              <a:off x="10436351" y="672083"/>
              <a:ext cx="123825" cy="155575"/>
            </a:xfrm>
            <a:custGeom>
              <a:avLst/>
              <a:gdLst/>
              <a:ahLst/>
              <a:cxnLst/>
              <a:rect l="l" t="t" r="r" b="b"/>
              <a:pathLst>
                <a:path w="123825" h="155575">
                  <a:moveTo>
                    <a:pt x="123444" y="0"/>
                  </a:moveTo>
                  <a:lnTo>
                    <a:pt x="0" y="0"/>
                  </a:lnTo>
                  <a:lnTo>
                    <a:pt x="0" y="155448"/>
                  </a:lnTo>
                  <a:lnTo>
                    <a:pt x="123444" y="155448"/>
                  </a:lnTo>
                  <a:lnTo>
                    <a:pt x="123444" y="0"/>
                  </a:lnTo>
                  <a:close/>
                </a:path>
              </a:pathLst>
            </a:custGeom>
            <a:solidFill>
              <a:srgbClr val="242B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 name="object 6"/>
          <p:cNvSpPr txBox="1"/>
          <p:nvPr/>
        </p:nvSpPr>
        <p:spPr>
          <a:xfrm>
            <a:off x="10736284" y="625386"/>
            <a:ext cx="1143000" cy="412750"/>
          </a:xfrm>
          <a:prstGeom prst="rect">
            <a:avLst/>
          </a:prstGeom>
        </p:spPr>
        <p:txBody>
          <a:bodyPr vert="horz" wrap="square" lIns="0" tIns="38100" rIns="0" bIns="0" rtlCol="0">
            <a:spAutoFit/>
          </a:bodyPr>
          <a:lstStyle/>
          <a:p>
            <a:pPr marL="12700" marR="0" lvl="0" indent="0" defTabSz="914400" eaLnBrk="1" fontAlgn="auto" latinLnBrk="0" hangingPunct="1">
              <a:lnSpc>
                <a:spcPct val="100000"/>
              </a:lnSpc>
              <a:spcBef>
                <a:spcPts val="300"/>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Segoe UI"/>
                <a:cs typeface="Segoe UI"/>
              </a:rPr>
              <a:t>MAOD</a:t>
            </a:r>
            <a:r>
              <a:rPr kumimoji="0" sz="1100" b="0" i="0" u="none" strike="noStrike" kern="0" cap="none" spc="-3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HVDC</a:t>
            </a:r>
            <a:r>
              <a:rPr kumimoji="0" sz="1100" b="0" i="0" u="none" strike="noStrike" kern="0" cap="none" spc="-20" normalizeH="0" baseline="0" noProof="0" dirty="0">
                <a:ln>
                  <a:noFill/>
                </a:ln>
                <a:solidFill>
                  <a:sysClr val="windowText" lastClr="000000"/>
                </a:solidFill>
                <a:effectLst/>
                <a:uLnTx/>
                <a:uFillTx/>
                <a:latin typeface="Segoe UI"/>
                <a:cs typeface="Segoe UI"/>
              </a:rPr>
              <a:t> Line</a:t>
            </a:r>
            <a:endParaRPr kumimoji="0" sz="11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204"/>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Segoe UI"/>
                <a:cs typeface="Segoe UI"/>
              </a:rPr>
              <a:t>MAOD</a:t>
            </a:r>
            <a:r>
              <a:rPr kumimoji="0" sz="1100" b="0" i="0" u="none" strike="noStrike" kern="0" cap="none" spc="-30" normalizeH="0" baseline="0" noProof="0" dirty="0">
                <a:ln>
                  <a:noFill/>
                </a:ln>
                <a:solidFill>
                  <a:sysClr val="windowText" lastClr="000000"/>
                </a:solidFill>
                <a:effectLst/>
                <a:uLnTx/>
                <a:uFillTx/>
                <a:latin typeface="Segoe UI"/>
                <a:cs typeface="Segoe UI"/>
              </a:rPr>
              <a:t> </a:t>
            </a:r>
            <a:r>
              <a:rPr kumimoji="0" sz="1100" b="0" i="0" u="none" strike="noStrike" kern="0" cap="none" spc="-10" normalizeH="0" baseline="0" noProof="0" dirty="0">
                <a:ln>
                  <a:noFill/>
                </a:ln>
                <a:solidFill>
                  <a:sysClr val="windowText" lastClr="000000"/>
                </a:solidFill>
                <a:effectLst/>
                <a:uLnTx/>
                <a:uFillTx/>
                <a:latin typeface="Segoe UI"/>
                <a:cs typeface="Segoe UI"/>
              </a:rPr>
              <a:t>Interlinks</a:t>
            </a:r>
            <a:endParaRPr kumimoji="0" sz="11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p:nvPr/>
        </p:nvSpPr>
        <p:spPr>
          <a:xfrm>
            <a:off x="9832085" y="971550"/>
            <a:ext cx="723900" cy="0"/>
          </a:xfrm>
          <a:custGeom>
            <a:avLst/>
            <a:gdLst/>
            <a:ahLst/>
            <a:cxnLst/>
            <a:rect l="l" t="t" r="r" b="b"/>
            <a:pathLst>
              <a:path w="723900">
                <a:moveTo>
                  <a:pt x="0" y="0"/>
                </a:moveTo>
                <a:lnTo>
                  <a:pt x="723392" y="0"/>
                </a:lnTo>
              </a:path>
            </a:pathLst>
          </a:custGeom>
          <a:ln w="28575">
            <a:solidFill>
              <a:srgbClr val="242B69"/>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 name="object 8"/>
          <p:cNvSpPr txBox="1"/>
          <p:nvPr/>
        </p:nvSpPr>
        <p:spPr>
          <a:xfrm>
            <a:off x="8991862" y="245657"/>
            <a:ext cx="2815590"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1" u="none" strike="noStrike" kern="0" cap="none" spc="0" normalizeH="0" baseline="0" noProof="0" dirty="0">
                <a:ln>
                  <a:noFill/>
                </a:ln>
                <a:solidFill>
                  <a:srgbClr val="C00000"/>
                </a:solidFill>
                <a:effectLst/>
                <a:uLnTx/>
                <a:uFillTx/>
                <a:latin typeface="Segoe UI"/>
                <a:cs typeface="Segoe UI"/>
              </a:rPr>
              <a:t>For</a:t>
            </a:r>
            <a:r>
              <a:rPr kumimoji="0" sz="1400" b="0" i="1" u="none" strike="noStrike" kern="0" cap="none" spc="-20" normalizeH="0" baseline="0" noProof="0" dirty="0">
                <a:ln>
                  <a:noFill/>
                </a:ln>
                <a:solidFill>
                  <a:srgbClr val="C00000"/>
                </a:solidFill>
                <a:effectLst/>
                <a:uLnTx/>
                <a:uFillTx/>
                <a:latin typeface="Segoe UI"/>
                <a:cs typeface="Segoe UI"/>
              </a:rPr>
              <a:t> </a:t>
            </a:r>
            <a:r>
              <a:rPr kumimoji="0" sz="1400" b="0" i="1" u="none" strike="noStrike" kern="0" cap="none" spc="0" normalizeH="0" baseline="0" noProof="0" dirty="0">
                <a:ln>
                  <a:noFill/>
                </a:ln>
                <a:solidFill>
                  <a:srgbClr val="C00000"/>
                </a:solidFill>
                <a:effectLst/>
                <a:uLnTx/>
                <a:uFillTx/>
                <a:latin typeface="Segoe UI"/>
                <a:cs typeface="Segoe UI"/>
              </a:rPr>
              <a:t>Illustrative</a:t>
            </a:r>
            <a:r>
              <a:rPr kumimoji="0" sz="1400" b="0" i="1" u="none" strike="noStrike" kern="0" cap="none" spc="-5" normalizeH="0" baseline="0" noProof="0" dirty="0">
                <a:ln>
                  <a:noFill/>
                </a:ln>
                <a:solidFill>
                  <a:srgbClr val="C00000"/>
                </a:solidFill>
                <a:effectLst/>
                <a:uLnTx/>
                <a:uFillTx/>
                <a:latin typeface="Segoe UI"/>
                <a:cs typeface="Segoe UI"/>
              </a:rPr>
              <a:t> </a:t>
            </a:r>
            <a:r>
              <a:rPr kumimoji="0" sz="1400" b="0" i="1" u="none" strike="noStrike" kern="0" cap="none" spc="0" normalizeH="0" baseline="0" noProof="0" dirty="0">
                <a:ln>
                  <a:noFill/>
                </a:ln>
                <a:solidFill>
                  <a:srgbClr val="C00000"/>
                </a:solidFill>
                <a:effectLst/>
                <a:uLnTx/>
                <a:uFillTx/>
                <a:latin typeface="Segoe UI"/>
                <a:cs typeface="Segoe UI"/>
              </a:rPr>
              <a:t>Purposes,</a:t>
            </a:r>
            <a:r>
              <a:rPr kumimoji="0" sz="1400" b="0" i="1" u="none" strike="noStrike" kern="0" cap="none" spc="-30" normalizeH="0" baseline="0" noProof="0" dirty="0">
                <a:ln>
                  <a:noFill/>
                </a:ln>
                <a:solidFill>
                  <a:srgbClr val="C00000"/>
                </a:solidFill>
                <a:effectLst/>
                <a:uLnTx/>
                <a:uFillTx/>
                <a:latin typeface="Segoe UI"/>
                <a:cs typeface="Segoe UI"/>
              </a:rPr>
              <a:t> </a:t>
            </a:r>
            <a:r>
              <a:rPr kumimoji="0" sz="1400" b="0" i="1" u="none" strike="noStrike" kern="0" cap="none" spc="0" normalizeH="0" baseline="0" noProof="0" dirty="0">
                <a:ln>
                  <a:noFill/>
                </a:ln>
                <a:solidFill>
                  <a:srgbClr val="C00000"/>
                </a:solidFill>
                <a:effectLst/>
                <a:uLnTx/>
                <a:uFillTx/>
                <a:latin typeface="Segoe UI"/>
                <a:cs typeface="Segoe UI"/>
              </a:rPr>
              <a:t>not</a:t>
            </a:r>
            <a:r>
              <a:rPr kumimoji="0" sz="1400" b="0" i="1" u="none" strike="noStrike" kern="0" cap="none" spc="-30" normalizeH="0" baseline="0" noProof="0" dirty="0">
                <a:ln>
                  <a:noFill/>
                </a:ln>
                <a:solidFill>
                  <a:srgbClr val="C00000"/>
                </a:solidFill>
                <a:effectLst/>
                <a:uLnTx/>
                <a:uFillTx/>
                <a:latin typeface="Segoe UI"/>
                <a:cs typeface="Segoe UI"/>
              </a:rPr>
              <a:t> </a:t>
            </a:r>
            <a:r>
              <a:rPr kumimoji="0" sz="1400" b="0" i="1" u="none" strike="noStrike" kern="0" cap="none" spc="0" normalizeH="0" baseline="0" noProof="0" dirty="0">
                <a:ln>
                  <a:noFill/>
                </a:ln>
                <a:solidFill>
                  <a:srgbClr val="C00000"/>
                </a:solidFill>
                <a:effectLst/>
                <a:uLnTx/>
                <a:uFillTx/>
                <a:latin typeface="Segoe UI"/>
                <a:cs typeface="Segoe UI"/>
              </a:rPr>
              <a:t>to</a:t>
            </a:r>
            <a:r>
              <a:rPr kumimoji="0" sz="1400" b="0" i="1" u="none" strike="noStrike" kern="0" cap="none" spc="-25" normalizeH="0" baseline="0" noProof="0" dirty="0">
                <a:ln>
                  <a:noFill/>
                </a:ln>
                <a:solidFill>
                  <a:srgbClr val="C00000"/>
                </a:solidFill>
                <a:effectLst/>
                <a:uLnTx/>
                <a:uFillTx/>
                <a:latin typeface="Segoe UI"/>
                <a:cs typeface="Segoe UI"/>
              </a:rPr>
              <a:t> </a:t>
            </a:r>
            <a:r>
              <a:rPr kumimoji="0" sz="1400" b="0" i="1" u="none" strike="noStrike" kern="0" cap="none" spc="-20" normalizeH="0" baseline="0" noProof="0" dirty="0">
                <a:ln>
                  <a:noFill/>
                </a:ln>
                <a:solidFill>
                  <a:srgbClr val="C00000"/>
                </a:solidFill>
                <a:effectLst/>
                <a:uLnTx/>
                <a:uFillTx/>
                <a:latin typeface="Segoe UI"/>
                <a:cs typeface="Segoe UI"/>
              </a:rPr>
              <a:t>scale</a:t>
            </a:r>
            <a:endParaRPr kumimoji="0" sz="14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9" name="object 9"/>
          <p:cNvGrpSpPr/>
          <p:nvPr/>
        </p:nvGrpSpPr>
        <p:grpSpPr>
          <a:xfrm>
            <a:off x="1200911" y="1382267"/>
            <a:ext cx="2615565" cy="5118100"/>
            <a:chOff x="1200911" y="1382267"/>
            <a:chExt cx="2615565" cy="5118100"/>
          </a:xfrm>
        </p:grpSpPr>
        <p:pic>
          <p:nvPicPr>
            <p:cNvPr id="10" name="object 10"/>
            <p:cNvPicPr/>
            <p:nvPr/>
          </p:nvPicPr>
          <p:blipFill>
            <a:blip r:embed="rId2" cstate="print"/>
            <a:stretch>
              <a:fillRect/>
            </a:stretch>
          </p:blipFill>
          <p:spPr>
            <a:xfrm>
              <a:off x="1200911" y="1382267"/>
              <a:ext cx="2615184" cy="4075176"/>
            </a:xfrm>
            <a:prstGeom prst="rect">
              <a:avLst/>
            </a:prstGeom>
          </p:spPr>
        </p:pic>
        <p:pic>
          <p:nvPicPr>
            <p:cNvPr id="11" name="object 11"/>
            <p:cNvPicPr/>
            <p:nvPr/>
          </p:nvPicPr>
          <p:blipFill>
            <a:blip r:embed="rId3" cstate="print"/>
            <a:stretch>
              <a:fillRect/>
            </a:stretch>
          </p:blipFill>
          <p:spPr>
            <a:xfrm>
              <a:off x="1200911" y="5260847"/>
              <a:ext cx="2581656" cy="1239012"/>
            </a:xfrm>
            <a:prstGeom prst="rect">
              <a:avLst/>
            </a:prstGeom>
          </p:spPr>
        </p:pic>
      </p:grpSp>
      <p:sp>
        <p:nvSpPr>
          <p:cNvPr id="12" name="object 12"/>
          <p:cNvSpPr txBox="1"/>
          <p:nvPr/>
        </p:nvSpPr>
        <p:spPr>
          <a:xfrm>
            <a:off x="1279232" y="5289217"/>
            <a:ext cx="2328545" cy="1002030"/>
          </a:xfrm>
          <a:prstGeom prst="rect">
            <a:avLst/>
          </a:prstGeom>
        </p:spPr>
        <p:txBody>
          <a:bodyPr vert="horz" wrap="square" lIns="0" tIns="12700" rIns="0" bIns="0" rtlCol="0">
            <a:spAutoFit/>
          </a:bodyPr>
          <a:lstStyle/>
          <a:p>
            <a:pPr marL="436245"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Segoe UI"/>
                <a:cs typeface="Segoe UI"/>
              </a:rPr>
              <a:t>Proposal</a:t>
            </a:r>
            <a:r>
              <a:rPr kumimoji="0" sz="1200" b="1" i="0" u="none" strike="noStrike" kern="0" cap="none" spc="-15" normalizeH="0" baseline="0" noProof="0" dirty="0">
                <a:ln>
                  <a:noFill/>
                </a:ln>
                <a:solidFill>
                  <a:sysClr val="windowText" lastClr="000000"/>
                </a:solidFill>
                <a:effectLst/>
                <a:uLnTx/>
                <a:uFillTx/>
                <a:latin typeface="Segoe UI"/>
                <a:cs typeface="Segoe UI"/>
              </a:rPr>
              <a:t> </a:t>
            </a:r>
            <a:r>
              <a:rPr kumimoji="0" sz="1200" b="1" i="0" u="none" strike="noStrike" kern="0" cap="none" spc="0" normalizeH="0" baseline="0" noProof="0" dirty="0">
                <a:ln>
                  <a:noFill/>
                </a:ln>
                <a:solidFill>
                  <a:sysClr val="windowText" lastClr="000000"/>
                </a:solidFill>
                <a:effectLst/>
                <a:uLnTx/>
                <a:uFillTx/>
                <a:latin typeface="Segoe UI"/>
                <a:cs typeface="Segoe UI"/>
              </a:rPr>
              <a:t>1</a:t>
            </a:r>
            <a:r>
              <a:rPr kumimoji="0" sz="1200" b="1" i="0" u="none" strike="noStrike" kern="0" cap="none" spc="-10" normalizeH="0" baseline="0" noProof="0" dirty="0">
                <a:ln>
                  <a:noFill/>
                </a:ln>
                <a:solidFill>
                  <a:sysClr val="windowText" lastClr="000000"/>
                </a:solidFill>
                <a:effectLst/>
                <a:uLnTx/>
                <a:uFillTx/>
                <a:latin typeface="Segoe UI"/>
                <a:cs typeface="Segoe UI"/>
              </a:rPr>
              <a:t> </a:t>
            </a:r>
            <a:r>
              <a:rPr kumimoji="0" sz="1200" b="1" i="0" u="none" strike="noStrike" kern="0" cap="none" spc="0" normalizeH="0" baseline="0" noProof="0" dirty="0">
                <a:ln>
                  <a:noFill/>
                </a:ln>
                <a:solidFill>
                  <a:sysClr val="windowText" lastClr="000000"/>
                </a:solidFill>
                <a:effectLst/>
                <a:uLnTx/>
                <a:uFillTx/>
                <a:latin typeface="Segoe UI"/>
                <a:cs typeface="Segoe UI"/>
              </a:rPr>
              <a:t>-</a:t>
            </a:r>
            <a:r>
              <a:rPr kumimoji="0" sz="1200" b="1"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2400 </a:t>
            </a:r>
            <a:r>
              <a:rPr kumimoji="0" sz="1200" b="0" i="0" u="none" strike="noStrike" kern="0" cap="none" spc="-25" normalizeH="0" baseline="0" noProof="0" dirty="0">
                <a:ln>
                  <a:noFill/>
                </a:ln>
                <a:solidFill>
                  <a:sysClr val="windowText" lastClr="000000"/>
                </a:solidFill>
                <a:effectLst/>
                <a:uLnTx/>
                <a:uFillTx/>
                <a:latin typeface="Segoe UI"/>
                <a:cs typeface="Segoe UI"/>
              </a:rPr>
              <a:t>MW</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84785" marR="123825" lvl="0" indent="-172720" defTabSz="914400" eaLnBrk="1" fontAlgn="auto" latinLnBrk="0" hangingPunct="1">
              <a:lnSpc>
                <a:spcPct val="100000"/>
              </a:lnSpc>
              <a:spcBef>
                <a:spcPts val="5"/>
              </a:spcBef>
              <a:spcAft>
                <a:spcPts val="0"/>
              </a:spcAft>
              <a:buClrTx/>
              <a:buSzTx/>
              <a:buFont typeface="Arial"/>
              <a:buChar char="•"/>
              <a:tabLst>
                <a:tab pos="185420" algn="l"/>
              </a:tabLst>
              <a:defRPr/>
            </a:pPr>
            <a:r>
              <a:rPr kumimoji="0" sz="1100" b="0" i="0" u="none" strike="noStrike" kern="0" cap="none" spc="0" normalizeH="0" baseline="0" noProof="0" dirty="0">
                <a:ln>
                  <a:noFill/>
                </a:ln>
                <a:solidFill>
                  <a:sysClr val="windowText" lastClr="000000"/>
                </a:solidFill>
                <a:effectLst/>
                <a:uLnTx/>
                <a:uFillTx/>
                <a:latin typeface="Segoe UI"/>
                <a:cs typeface="Segoe UI"/>
              </a:rPr>
              <a:t>2x</a:t>
            </a:r>
            <a:r>
              <a:rPr kumimoji="0" sz="1100" b="0" i="0" u="none" strike="noStrike" kern="0" cap="none" spc="-25"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1200</a:t>
            </a:r>
            <a:r>
              <a:rPr kumimoji="0" sz="1100" b="0" i="0" u="none" strike="noStrike" kern="0" cap="none" spc="-5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MW</a:t>
            </a:r>
            <a:r>
              <a:rPr kumimoji="0" sz="1100" b="0" i="0" u="none" strike="noStrike" kern="0" cap="none" spc="-2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HVDC</a:t>
            </a:r>
            <a:r>
              <a:rPr kumimoji="0" sz="1100" b="0" i="0" u="none" strike="noStrike" kern="0" cap="none" spc="-2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to</a:t>
            </a:r>
            <a:r>
              <a:rPr kumimoji="0" sz="1100" b="0" i="0" u="none" strike="noStrike" kern="0" cap="none" spc="-5" normalizeH="0" baseline="0" noProof="0" dirty="0">
                <a:ln>
                  <a:noFill/>
                </a:ln>
                <a:solidFill>
                  <a:sysClr val="windowText" lastClr="000000"/>
                </a:solidFill>
                <a:effectLst/>
                <a:uLnTx/>
                <a:uFillTx/>
                <a:latin typeface="Segoe UI"/>
                <a:cs typeface="Segoe UI"/>
              </a:rPr>
              <a:t> </a:t>
            </a:r>
            <a:r>
              <a:rPr kumimoji="0" sz="1100" b="0" i="0" u="none" strike="noStrike" kern="0" cap="none" spc="-10" normalizeH="0" baseline="0" noProof="0" dirty="0">
                <a:ln>
                  <a:noFill/>
                </a:ln>
                <a:solidFill>
                  <a:sysClr val="windowText" lastClr="000000"/>
                </a:solidFill>
                <a:effectLst/>
                <a:uLnTx/>
                <a:uFillTx/>
                <a:latin typeface="Segoe UI"/>
                <a:cs typeface="Segoe UI"/>
              </a:rPr>
              <a:t>JCP&amp;L </a:t>
            </a:r>
            <a:r>
              <a:rPr kumimoji="0" sz="1100" b="0" i="0" u="none" strike="noStrike" kern="0" cap="none" spc="0" normalizeH="0" baseline="0" noProof="0" dirty="0">
                <a:ln>
                  <a:noFill/>
                </a:ln>
                <a:solidFill>
                  <a:sysClr val="windowText" lastClr="000000"/>
                </a:solidFill>
                <a:effectLst/>
                <a:uLnTx/>
                <a:uFillTx/>
                <a:latin typeface="Segoe UI"/>
                <a:cs typeface="Segoe UI"/>
              </a:rPr>
              <a:t>(Larrabee,</a:t>
            </a:r>
            <a:r>
              <a:rPr kumimoji="0" sz="1100" b="0" i="0" u="none" strike="noStrike" kern="0" cap="none" spc="-25"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Smithburg</a:t>
            </a:r>
            <a:r>
              <a:rPr kumimoji="0" sz="1100" b="0" i="0" u="none" strike="noStrike" kern="0" cap="none" spc="-15"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or</a:t>
            </a:r>
            <a:r>
              <a:rPr kumimoji="0" sz="1100" b="0" i="0" u="none" strike="noStrike" kern="0" cap="none" spc="-20" normalizeH="0" baseline="0" noProof="0" dirty="0">
                <a:ln>
                  <a:noFill/>
                </a:ln>
                <a:solidFill>
                  <a:sysClr val="windowText" lastClr="000000"/>
                </a:solidFill>
                <a:effectLst/>
                <a:uLnTx/>
                <a:uFillTx/>
                <a:latin typeface="Segoe UI"/>
                <a:cs typeface="Segoe UI"/>
              </a:rPr>
              <a:t> </a:t>
            </a:r>
            <a:r>
              <a:rPr kumimoji="0" sz="1100" b="0" i="0" u="none" strike="noStrike" kern="0" cap="none" spc="-10" normalizeH="0" baseline="0" noProof="0" dirty="0">
                <a:ln>
                  <a:noFill/>
                </a:ln>
                <a:solidFill>
                  <a:sysClr val="windowText" lastClr="000000"/>
                </a:solidFill>
                <a:effectLst/>
                <a:uLnTx/>
                <a:uFillTx/>
                <a:latin typeface="Segoe UI"/>
                <a:cs typeface="Segoe UI"/>
              </a:rPr>
              <a:t>Atlantic)</a:t>
            </a:r>
            <a:endParaRPr kumimoji="0" sz="1100" b="0" i="0" u="none" strike="noStrike" kern="0" cap="none" spc="0" normalizeH="0" baseline="0" noProof="0">
              <a:ln>
                <a:noFill/>
              </a:ln>
              <a:solidFill>
                <a:sysClr val="windowText" lastClr="000000"/>
              </a:solidFill>
              <a:effectLst/>
              <a:uLnTx/>
              <a:uFillTx/>
              <a:latin typeface="Segoe UI"/>
              <a:cs typeface="Segoe UI"/>
            </a:endParaRPr>
          </a:p>
          <a:p>
            <a:pPr marL="184785" marR="5080" lvl="0" indent="-172720" defTabSz="914400" eaLnBrk="1" fontAlgn="auto" latinLnBrk="0" hangingPunct="1">
              <a:lnSpc>
                <a:spcPct val="100000"/>
              </a:lnSpc>
              <a:spcBef>
                <a:spcPts val="0"/>
              </a:spcBef>
              <a:spcAft>
                <a:spcPts val="0"/>
              </a:spcAft>
              <a:buClrTx/>
              <a:buSzTx/>
              <a:buFont typeface="Arial"/>
              <a:buChar char="•"/>
              <a:tabLst>
                <a:tab pos="184785" algn="l"/>
                <a:tab pos="185420" algn="l"/>
              </a:tabLst>
              <a:defRPr/>
            </a:pPr>
            <a:r>
              <a:rPr kumimoji="0" sz="1000" b="0" i="1" u="none" strike="noStrike" kern="0" cap="none" spc="0" normalizeH="0" baseline="0" noProof="0" dirty="0">
                <a:ln>
                  <a:noFill/>
                </a:ln>
                <a:solidFill>
                  <a:sysClr val="windowText" lastClr="000000"/>
                </a:solidFill>
                <a:effectLst/>
                <a:uLnTx/>
                <a:uFillTx/>
                <a:latin typeface="Segoe UI"/>
                <a:cs typeface="Segoe UI"/>
              </a:rPr>
              <a:t>Leverages</a:t>
            </a:r>
            <a:r>
              <a:rPr kumimoji="0" sz="1000" b="0" i="1" u="none" strike="noStrike" kern="0" cap="none" spc="-40" normalizeH="0" baseline="0" noProof="0" dirty="0">
                <a:ln>
                  <a:noFill/>
                </a:ln>
                <a:solidFill>
                  <a:sysClr val="windowText" lastClr="000000"/>
                </a:solidFill>
                <a:effectLst/>
                <a:uLnTx/>
                <a:uFillTx/>
                <a:latin typeface="Segoe UI"/>
                <a:cs typeface="Segoe UI"/>
              </a:rPr>
              <a:t> </a:t>
            </a:r>
            <a:r>
              <a:rPr kumimoji="0" sz="1000" b="0" i="1" u="none" strike="noStrike" kern="0" cap="none" spc="-10" normalizeH="0" baseline="0" noProof="0" dirty="0">
                <a:ln>
                  <a:noFill/>
                </a:ln>
                <a:solidFill>
                  <a:sysClr val="windowText" lastClr="000000"/>
                </a:solidFill>
                <a:effectLst/>
                <a:uLnTx/>
                <a:uFillTx/>
                <a:latin typeface="Segoe UI"/>
                <a:cs typeface="Segoe UI"/>
              </a:rPr>
              <a:t>de-</a:t>
            </a:r>
            <a:r>
              <a:rPr kumimoji="0" sz="1000" b="0" i="1" u="none" strike="noStrike" kern="0" cap="none" spc="0" normalizeH="0" baseline="0" noProof="0" dirty="0">
                <a:ln>
                  <a:noFill/>
                </a:ln>
                <a:solidFill>
                  <a:sysClr val="windowText" lastClr="000000"/>
                </a:solidFill>
                <a:effectLst/>
                <a:uLnTx/>
                <a:uFillTx/>
                <a:latin typeface="Segoe UI"/>
                <a:cs typeface="Segoe UI"/>
              </a:rPr>
              <a:t>risked</a:t>
            </a:r>
            <a:r>
              <a:rPr kumimoji="0" sz="1000" b="0" i="1" u="none" strike="noStrike" kern="0" cap="none" spc="-4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corridors</a:t>
            </a:r>
            <a:r>
              <a:rPr kumimoji="0" sz="1000" b="0" i="1" u="none" strike="noStrike" kern="0" cap="none" spc="-25" normalizeH="0" baseline="0" noProof="0" dirty="0">
                <a:ln>
                  <a:noFill/>
                </a:ln>
                <a:solidFill>
                  <a:sysClr val="windowText" lastClr="000000"/>
                </a:solidFill>
                <a:effectLst/>
                <a:uLnTx/>
                <a:uFillTx/>
                <a:latin typeface="Segoe UI"/>
                <a:cs typeface="Segoe UI"/>
              </a:rPr>
              <a:t> </a:t>
            </a:r>
            <a:r>
              <a:rPr kumimoji="0" sz="1000" b="0" i="1" u="none" strike="noStrike" kern="0" cap="none" spc="-10" normalizeH="0" baseline="0" noProof="0" dirty="0">
                <a:ln>
                  <a:noFill/>
                </a:ln>
                <a:solidFill>
                  <a:sysClr val="windowText" lastClr="000000"/>
                </a:solidFill>
                <a:effectLst/>
                <a:uLnTx/>
                <a:uFillTx/>
                <a:latin typeface="Segoe UI"/>
                <a:cs typeface="Segoe UI"/>
              </a:rPr>
              <a:t>onshore </a:t>
            </a:r>
            <a:r>
              <a:rPr kumimoji="0" sz="1000" b="0" i="1" u="none" strike="noStrike" kern="0" cap="none" spc="0" normalizeH="0" baseline="0" noProof="0" dirty="0">
                <a:ln>
                  <a:noFill/>
                </a:ln>
                <a:solidFill>
                  <a:sysClr val="windowText" lastClr="000000"/>
                </a:solidFill>
                <a:effectLst/>
                <a:uLnTx/>
                <a:uFillTx/>
                <a:latin typeface="Segoe UI"/>
                <a:cs typeface="Segoe UI"/>
              </a:rPr>
              <a:t>and</a:t>
            </a:r>
            <a:r>
              <a:rPr kumimoji="0" sz="1000" b="0" i="1" u="none" strike="noStrike" kern="0" cap="none" spc="-5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offshore</a:t>
            </a:r>
            <a:r>
              <a:rPr kumimoji="0" sz="1000" b="0" i="1" u="none" strike="noStrike" kern="0" cap="none" spc="1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to</a:t>
            </a:r>
            <a:r>
              <a:rPr kumimoji="0" sz="1000" b="0" i="1" u="none" strike="noStrike" kern="0" cap="none" spc="-3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support</a:t>
            </a:r>
            <a:r>
              <a:rPr kumimoji="0" sz="1000" b="0" i="1" u="none" strike="noStrike" kern="0" cap="none" spc="-3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awarded</a:t>
            </a:r>
            <a:r>
              <a:rPr kumimoji="0" sz="1000" b="0" i="1" u="none" strike="noStrike" kern="0" cap="none" spc="-25" normalizeH="0" baseline="0" noProof="0" dirty="0">
                <a:ln>
                  <a:noFill/>
                </a:ln>
                <a:solidFill>
                  <a:sysClr val="windowText" lastClr="000000"/>
                </a:solidFill>
                <a:effectLst/>
                <a:uLnTx/>
                <a:uFillTx/>
                <a:latin typeface="Segoe UI"/>
                <a:cs typeface="Segoe UI"/>
              </a:rPr>
              <a:t> </a:t>
            </a:r>
            <a:r>
              <a:rPr kumimoji="0" sz="1000" b="0" i="1" u="none" strike="noStrike" kern="0" cap="none" spc="-20" normalizeH="0" baseline="0" noProof="0" dirty="0">
                <a:ln>
                  <a:noFill/>
                </a:ln>
                <a:solidFill>
                  <a:sysClr val="windowText" lastClr="000000"/>
                </a:solidFill>
                <a:effectLst/>
                <a:uLnTx/>
                <a:uFillTx/>
                <a:latin typeface="Segoe UI"/>
                <a:cs typeface="Segoe UI"/>
              </a:rPr>
              <a:t>OREC </a:t>
            </a:r>
            <a:r>
              <a:rPr kumimoji="0" sz="1000" b="0" i="1" u="none" strike="noStrike" kern="0" cap="none" spc="0" normalizeH="0" baseline="0" noProof="0" dirty="0">
                <a:ln>
                  <a:noFill/>
                </a:ln>
                <a:solidFill>
                  <a:sysClr val="windowText" lastClr="000000"/>
                </a:solidFill>
                <a:effectLst/>
                <a:uLnTx/>
                <a:uFillTx/>
                <a:latin typeface="Segoe UI"/>
                <a:cs typeface="Segoe UI"/>
              </a:rPr>
              <a:t>Solicitation</a:t>
            </a:r>
            <a:r>
              <a:rPr kumimoji="0" sz="1000" b="0" i="1" u="none" strike="noStrike" kern="0" cap="none" spc="-1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Round</a:t>
            </a:r>
            <a:r>
              <a:rPr kumimoji="0" sz="1000" b="0" i="1" u="none" strike="noStrike" kern="0" cap="none" spc="-40" normalizeH="0" baseline="0" noProof="0" dirty="0">
                <a:ln>
                  <a:noFill/>
                </a:ln>
                <a:solidFill>
                  <a:sysClr val="windowText" lastClr="000000"/>
                </a:solidFill>
                <a:effectLst/>
                <a:uLnTx/>
                <a:uFillTx/>
                <a:latin typeface="Segoe UI"/>
                <a:cs typeface="Segoe UI"/>
              </a:rPr>
              <a:t> </a:t>
            </a:r>
            <a:r>
              <a:rPr kumimoji="0" sz="1000" b="0" i="1" u="none" strike="noStrike" kern="0" cap="none" spc="-50" normalizeH="0" baseline="0" noProof="0" dirty="0">
                <a:ln>
                  <a:noFill/>
                </a:ln>
                <a:solidFill>
                  <a:sysClr val="windowText" lastClr="000000"/>
                </a:solidFill>
                <a:effectLst/>
                <a:uLnTx/>
                <a:uFillTx/>
                <a:latin typeface="Segoe UI"/>
                <a:cs typeface="Segoe UI"/>
              </a:rPr>
              <a:t>3</a:t>
            </a:r>
            <a:endParaRPr kumimoji="0" sz="10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3" name="object 13"/>
          <p:cNvGrpSpPr/>
          <p:nvPr/>
        </p:nvGrpSpPr>
        <p:grpSpPr>
          <a:xfrm>
            <a:off x="4678679" y="1347216"/>
            <a:ext cx="2731135" cy="4971415"/>
            <a:chOff x="4678679" y="1347216"/>
            <a:chExt cx="2731135" cy="4971415"/>
          </a:xfrm>
        </p:grpSpPr>
        <p:pic>
          <p:nvPicPr>
            <p:cNvPr id="14" name="object 14"/>
            <p:cNvPicPr/>
            <p:nvPr/>
          </p:nvPicPr>
          <p:blipFill>
            <a:blip r:embed="rId4" cstate="print"/>
            <a:stretch>
              <a:fillRect/>
            </a:stretch>
          </p:blipFill>
          <p:spPr>
            <a:xfrm>
              <a:off x="4710684" y="1347216"/>
              <a:ext cx="2688335" cy="4075175"/>
            </a:xfrm>
            <a:prstGeom prst="rect">
              <a:avLst/>
            </a:prstGeom>
          </p:spPr>
        </p:pic>
        <p:pic>
          <p:nvPicPr>
            <p:cNvPr id="15" name="object 15"/>
            <p:cNvPicPr/>
            <p:nvPr/>
          </p:nvPicPr>
          <p:blipFill>
            <a:blip r:embed="rId5" cstate="print"/>
            <a:stretch>
              <a:fillRect/>
            </a:stretch>
          </p:blipFill>
          <p:spPr>
            <a:xfrm>
              <a:off x="4678679" y="5241035"/>
              <a:ext cx="2731007" cy="1077468"/>
            </a:xfrm>
            <a:prstGeom prst="rect">
              <a:avLst/>
            </a:prstGeom>
          </p:spPr>
        </p:pic>
      </p:grpSp>
      <p:sp>
        <p:nvSpPr>
          <p:cNvPr id="16" name="object 16"/>
          <p:cNvSpPr txBox="1"/>
          <p:nvPr/>
        </p:nvSpPr>
        <p:spPr>
          <a:xfrm>
            <a:off x="4757145" y="5269245"/>
            <a:ext cx="2453005" cy="849630"/>
          </a:xfrm>
          <a:prstGeom prst="rect">
            <a:avLst/>
          </a:prstGeom>
        </p:spPr>
        <p:txBody>
          <a:bodyPr vert="horz" wrap="square" lIns="0" tIns="12700" rIns="0" bIns="0" rtlCol="0">
            <a:spAutoFit/>
          </a:bodyPr>
          <a:lstStyle/>
          <a:p>
            <a:pPr marL="51054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Segoe UI"/>
                <a:cs typeface="Segoe UI"/>
              </a:rPr>
              <a:t>Proposal</a:t>
            </a:r>
            <a:r>
              <a:rPr kumimoji="0" sz="1200" b="1" i="0" u="none" strike="noStrike" kern="0" cap="none" spc="-15" normalizeH="0" baseline="0" noProof="0" dirty="0">
                <a:ln>
                  <a:noFill/>
                </a:ln>
                <a:solidFill>
                  <a:sysClr val="windowText" lastClr="000000"/>
                </a:solidFill>
                <a:effectLst/>
                <a:uLnTx/>
                <a:uFillTx/>
                <a:latin typeface="Segoe UI"/>
                <a:cs typeface="Segoe UI"/>
              </a:rPr>
              <a:t> </a:t>
            </a:r>
            <a:r>
              <a:rPr kumimoji="0" sz="1200" b="1" i="0" u="none" strike="noStrike" kern="0" cap="none" spc="0" normalizeH="0" baseline="0" noProof="0" dirty="0">
                <a:ln>
                  <a:noFill/>
                </a:ln>
                <a:solidFill>
                  <a:sysClr val="windowText" lastClr="000000"/>
                </a:solidFill>
                <a:effectLst/>
                <a:uLnTx/>
                <a:uFillTx/>
                <a:latin typeface="Segoe UI"/>
                <a:cs typeface="Segoe UI"/>
              </a:rPr>
              <a:t>2</a:t>
            </a:r>
            <a:r>
              <a:rPr kumimoji="0" sz="1200" b="1" i="0" u="none" strike="noStrike" kern="0" cap="none" spc="-10" normalizeH="0" baseline="0" noProof="0" dirty="0">
                <a:ln>
                  <a:noFill/>
                </a:ln>
                <a:solidFill>
                  <a:sysClr val="windowText" lastClr="000000"/>
                </a:solidFill>
                <a:effectLst/>
                <a:uLnTx/>
                <a:uFillTx/>
                <a:latin typeface="Segoe UI"/>
                <a:cs typeface="Segoe UI"/>
              </a:rPr>
              <a:t> </a:t>
            </a:r>
            <a:r>
              <a:rPr kumimoji="0" sz="1200" b="1" i="0" u="none" strike="noStrike" kern="0" cap="none" spc="0" normalizeH="0" baseline="0" noProof="0" dirty="0">
                <a:ln>
                  <a:noFill/>
                </a:ln>
                <a:solidFill>
                  <a:sysClr val="windowText" lastClr="000000"/>
                </a:solidFill>
                <a:effectLst/>
                <a:uLnTx/>
                <a:uFillTx/>
                <a:latin typeface="Segoe UI"/>
                <a:cs typeface="Segoe UI"/>
              </a:rPr>
              <a:t>-</a:t>
            </a:r>
            <a:r>
              <a:rPr kumimoji="0" sz="1200" b="1"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3600 </a:t>
            </a:r>
            <a:r>
              <a:rPr kumimoji="0" sz="1200" b="0" i="0" u="none" strike="noStrike" kern="0" cap="none" spc="-25" normalizeH="0" baseline="0" noProof="0" dirty="0">
                <a:ln>
                  <a:noFill/>
                </a:ln>
                <a:solidFill>
                  <a:sysClr val="windowText" lastClr="000000"/>
                </a:solidFill>
                <a:effectLst/>
                <a:uLnTx/>
                <a:uFillTx/>
                <a:latin typeface="Segoe UI"/>
                <a:cs typeface="Segoe UI"/>
              </a:rPr>
              <a:t>MW</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84785" marR="387350" lvl="0" indent="-172720" defTabSz="914400" eaLnBrk="1" fontAlgn="auto" latinLnBrk="0" hangingPunct="1">
              <a:lnSpc>
                <a:spcPct val="100000"/>
              </a:lnSpc>
              <a:spcBef>
                <a:spcPts val="5"/>
              </a:spcBef>
              <a:spcAft>
                <a:spcPts val="0"/>
              </a:spcAft>
              <a:buClrTx/>
              <a:buSzTx/>
              <a:buFont typeface="Arial"/>
              <a:buChar char="•"/>
              <a:tabLst>
                <a:tab pos="185420" algn="l"/>
              </a:tabLst>
              <a:defRPr/>
            </a:pPr>
            <a:r>
              <a:rPr kumimoji="0" sz="1100" b="0" i="0" u="none" strike="noStrike" kern="0" cap="none" spc="0" normalizeH="0" baseline="0" noProof="0" dirty="0">
                <a:ln>
                  <a:noFill/>
                </a:ln>
                <a:solidFill>
                  <a:sysClr val="windowText" lastClr="000000"/>
                </a:solidFill>
                <a:effectLst/>
                <a:uLnTx/>
                <a:uFillTx/>
                <a:latin typeface="Segoe UI"/>
                <a:cs typeface="Segoe UI"/>
              </a:rPr>
              <a:t>3x</a:t>
            </a:r>
            <a:r>
              <a:rPr kumimoji="0" sz="1100" b="0" i="0" u="none" strike="noStrike" kern="0" cap="none" spc="-25"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1200</a:t>
            </a:r>
            <a:r>
              <a:rPr kumimoji="0" sz="1100" b="0" i="0" u="none" strike="noStrike" kern="0" cap="none" spc="-5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MW</a:t>
            </a:r>
            <a:r>
              <a:rPr kumimoji="0" sz="1100" b="0" i="0" u="none" strike="noStrike" kern="0" cap="none" spc="-2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HVDC</a:t>
            </a:r>
            <a:r>
              <a:rPr kumimoji="0" sz="1100" b="0" i="0" u="none" strike="noStrike" kern="0" cap="none" spc="-20"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to</a:t>
            </a:r>
            <a:r>
              <a:rPr kumimoji="0" sz="1100" b="0" i="0" u="none" strike="noStrike" kern="0" cap="none" spc="-5" normalizeH="0" baseline="0" noProof="0" dirty="0">
                <a:ln>
                  <a:noFill/>
                </a:ln>
                <a:solidFill>
                  <a:sysClr val="windowText" lastClr="000000"/>
                </a:solidFill>
                <a:effectLst/>
                <a:uLnTx/>
                <a:uFillTx/>
                <a:latin typeface="Segoe UI"/>
                <a:cs typeface="Segoe UI"/>
              </a:rPr>
              <a:t> </a:t>
            </a:r>
            <a:r>
              <a:rPr kumimoji="0" sz="1100" b="0" i="0" u="none" strike="noStrike" kern="0" cap="none" spc="-10" normalizeH="0" baseline="0" noProof="0" dirty="0">
                <a:ln>
                  <a:noFill/>
                </a:ln>
                <a:solidFill>
                  <a:sysClr val="windowText" lastClr="000000"/>
                </a:solidFill>
                <a:effectLst/>
                <a:uLnTx/>
                <a:uFillTx/>
                <a:latin typeface="Segoe UI"/>
                <a:cs typeface="Segoe UI"/>
              </a:rPr>
              <a:t>JCP&amp;L </a:t>
            </a:r>
            <a:r>
              <a:rPr kumimoji="0" sz="1100" b="0" i="0" u="none" strike="noStrike" kern="0" cap="none" spc="0" normalizeH="0" baseline="0" noProof="0" dirty="0">
                <a:ln>
                  <a:noFill/>
                </a:ln>
                <a:solidFill>
                  <a:sysClr val="windowText" lastClr="000000"/>
                </a:solidFill>
                <a:effectLst/>
                <a:uLnTx/>
                <a:uFillTx/>
                <a:latin typeface="Segoe UI"/>
                <a:cs typeface="Segoe UI"/>
              </a:rPr>
              <a:t>(Larrabee,</a:t>
            </a:r>
            <a:r>
              <a:rPr kumimoji="0" sz="1100" b="0" i="0" u="none" strike="noStrike" kern="0" cap="none" spc="-35" normalizeH="0" baseline="0" noProof="0" dirty="0">
                <a:ln>
                  <a:noFill/>
                </a:ln>
                <a:solidFill>
                  <a:sysClr val="windowText" lastClr="000000"/>
                </a:solidFill>
                <a:effectLst/>
                <a:uLnTx/>
                <a:uFillTx/>
                <a:latin typeface="Segoe UI"/>
                <a:cs typeface="Segoe UI"/>
              </a:rPr>
              <a:t> </a:t>
            </a:r>
            <a:r>
              <a:rPr kumimoji="0" sz="1100" b="0" i="0" u="none" strike="noStrike" kern="0" cap="none" spc="0" normalizeH="0" baseline="0" noProof="0" dirty="0">
                <a:ln>
                  <a:noFill/>
                </a:ln>
                <a:solidFill>
                  <a:sysClr val="windowText" lastClr="000000"/>
                </a:solidFill>
                <a:effectLst/>
                <a:uLnTx/>
                <a:uFillTx/>
                <a:latin typeface="Segoe UI"/>
                <a:cs typeface="Segoe UI"/>
              </a:rPr>
              <a:t>Smithburg,</a:t>
            </a:r>
            <a:r>
              <a:rPr kumimoji="0" sz="1100" b="0" i="0" u="none" strike="noStrike" kern="0" cap="none" spc="-20" normalizeH="0" baseline="0" noProof="0" dirty="0">
                <a:ln>
                  <a:noFill/>
                </a:ln>
                <a:solidFill>
                  <a:sysClr val="windowText" lastClr="000000"/>
                </a:solidFill>
                <a:effectLst/>
                <a:uLnTx/>
                <a:uFillTx/>
                <a:latin typeface="Segoe UI"/>
                <a:cs typeface="Segoe UI"/>
              </a:rPr>
              <a:t> </a:t>
            </a:r>
            <a:r>
              <a:rPr kumimoji="0" sz="1100" b="0" i="0" u="none" strike="noStrike" kern="0" cap="none" spc="-10" normalizeH="0" baseline="0" noProof="0" dirty="0">
                <a:ln>
                  <a:noFill/>
                </a:ln>
                <a:solidFill>
                  <a:sysClr val="windowText" lastClr="000000"/>
                </a:solidFill>
                <a:effectLst/>
                <a:uLnTx/>
                <a:uFillTx/>
                <a:latin typeface="Segoe UI"/>
                <a:cs typeface="Segoe UI"/>
              </a:rPr>
              <a:t>Atlantic)</a:t>
            </a:r>
            <a:endParaRPr kumimoji="0" sz="1100" b="0" i="0" u="none" strike="noStrike" kern="0" cap="none" spc="0" normalizeH="0" baseline="0" noProof="0">
              <a:ln>
                <a:noFill/>
              </a:ln>
              <a:solidFill>
                <a:sysClr val="windowText" lastClr="000000"/>
              </a:solidFill>
              <a:effectLst/>
              <a:uLnTx/>
              <a:uFillTx/>
              <a:latin typeface="Segoe UI"/>
              <a:cs typeface="Segoe UI"/>
            </a:endParaRPr>
          </a:p>
          <a:p>
            <a:pPr marL="184785" marR="5080" lvl="0" indent="-172720" defTabSz="914400" eaLnBrk="1" fontAlgn="auto" latinLnBrk="0" hangingPunct="1">
              <a:lnSpc>
                <a:spcPct val="100000"/>
              </a:lnSpc>
              <a:spcBef>
                <a:spcPts val="0"/>
              </a:spcBef>
              <a:spcAft>
                <a:spcPts val="0"/>
              </a:spcAft>
              <a:buClrTx/>
              <a:buSzTx/>
              <a:buFont typeface="Arial"/>
              <a:buChar char="•"/>
              <a:tabLst>
                <a:tab pos="184785" algn="l"/>
                <a:tab pos="185420" algn="l"/>
              </a:tabLst>
              <a:defRPr/>
            </a:pPr>
            <a:r>
              <a:rPr kumimoji="0" sz="1000" b="0" i="1" u="none" strike="noStrike" kern="0" cap="none" spc="0" normalizeH="0" baseline="0" noProof="0" dirty="0">
                <a:ln>
                  <a:noFill/>
                </a:ln>
                <a:solidFill>
                  <a:sysClr val="windowText" lastClr="000000"/>
                </a:solidFill>
                <a:effectLst/>
                <a:uLnTx/>
                <a:uFillTx/>
                <a:latin typeface="Segoe UI"/>
                <a:cs typeface="Segoe UI"/>
              </a:rPr>
              <a:t>Additional</a:t>
            </a:r>
            <a:r>
              <a:rPr kumimoji="0" sz="1000" b="0" i="1" u="none" strike="noStrike" kern="0" cap="none" spc="-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1,200</a:t>
            </a:r>
            <a:r>
              <a:rPr kumimoji="0" sz="1000" b="0" i="1" u="none" strike="noStrike" kern="0" cap="none" spc="-4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MW</a:t>
            </a:r>
            <a:r>
              <a:rPr kumimoji="0" sz="1000" b="0" i="1" u="none" strike="noStrike" kern="0" cap="none" spc="-5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to</a:t>
            </a:r>
            <a:r>
              <a:rPr kumimoji="0" sz="1000" b="0" i="1" u="none" strike="noStrike" kern="0" cap="none" spc="-3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support</a:t>
            </a:r>
            <a:r>
              <a:rPr kumimoji="0" sz="1000" b="0" i="1" u="none" strike="noStrike" kern="0" cap="none" spc="-15" normalizeH="0" baseline="0" noProof="0" dirty="0">
                <a:ln>
                  <a:noFill/>
                </a:ln>
                <a:solidFill>
                  <a:sysClr val="windowText" lastClr="000000"/>
                </a:solidFill>
                <a:effectLst/>
                <a:uLnTx/>
                <a:uFillTx/>
                <a:latin typeface="Segoe UI"/>
                <a:cs typeface="Segoe UI"/>
              </a:rPr>
              <a:t> </a:t>
            </a:r>
            <a:r>
              <a:rPr kumimoji="0" sz="1000" b="0" i="1" u="none" strike="noStrike" kern="0" cap="none" spc="-10" normalizeH="0" baseline="0" noProof="0" dirty="0">
                <a:ln>
                  <a:noFill/>
                </a:ln>
                <a:solidFill>
                  <a:sysClr val="windowText" lastClr="000000"/>
                </a:solidFill>
                <a:effectLst/>
                <a:uLnTx/>
                <a:uFillTx/>
                <a:latin typeface="Segoe UI"/>
                <a:cs typeface="Segoe UI"/>
              </a:rPr>
              <a:t>awarded </a:t>
            </a:r>
            <a:r>
              <a:rPr kumimoji="0" sz="1000" b="0" i="1" u="none" strike="noStrike" kern="0" cap="none" spc="0" normalizeH="0" baseline="0" noProof="0" dirty="0">
                <a:ln>
                  <a:noFill/>
                </a:ln>
                <a:solidFill>
                  <a:sysClr val="windowText" lastClr="000000"/>
                </a:solidFill>
                <a:effectLst/>
                <a:uLnTx/>
                <a:uFillTx/>
                <a:latin typeface="Segoe UI"/>
                <a:cs typeface="Segoe UI"/>
              </a:rPr>
              <a:t>OREC</a:t>
            </a:r>
            <a:r>
              <a:rPr kumimoji="0" sz="1000" b="0" i="1" u="none" strike="noStrike" kern="0" cap="none" spc="-4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OSW</a:t>
            </a:r>
            <a:r>
              <a:rPr kumimoji="0" sz="1000" b="0" i="1" u="none" strike="noStrike" kern="0" cap="none" spc="-4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Solicitation</a:t>
            </a:r>
            <a:r>
              <a:rPr kumimoji="0" sz="1000" b="0" i="1" u="none" strike="noStrike" kern="0" cap="none" spc="1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Round</a:t>
            </a:r>
            <a:r>
              <a:rPr kumimoji="0" sz="1000" b="0" i="1" u="none" strike="noStrike" kern="0" cap="none" spc="-15" normalizeH="0" baseline="0" noProof="0" dirty="0">
                <a:ln>
                  <a:noFill/>
                </a:ln>
                <a:solidFill>
                  <a:sysClr val="windowText" lastClr="000000"/>
                </a:solidFill>
                <a:effectLst/>
                <a:uLnTx/>
                <a:uFillTx/>
                <a:latin typeface="Segoe UI"/>
                <a:cs typeface="Segoe UI"/>
              </a:rPr>
              <a:t> </a:t>
            </a:r>
            <a:r>
              <a:rPr kumimoji="0" sz="1000" b="0" i="1" u="none" strike="noStrike" kern="0" cap="none" spc="-50" normalizeH="0" baseline="0" noProof="0" dirty="0">
                <a:ln>
                  <a:noFill/>
                </a:ln>
                <a:solidFill>
                  <a:sysClr val="windowText" lastClr="000000"/>
                </a:solidFill>
                <a:effectLst/>
                <a:uLnTx/>
                <a:uFillTx/>
                <a:latin typeface="Segoe UI"/>
                <a:cs typeface="Segoe UI"/>
              </a:rPr>
              <a:t>4</a:t>
            </a:r>
            <a:endParaRPr kumimoji="0" sz="10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7" name="object 17"/>
          <p:cNvGrpSpPr/>
          <p:nvPr/>
        </p:nvGrpSpPr>
        <p:grpSpPr>
          <a:xfrm>
            <a:off x="8359140" y="1354836"/>
            <a:ext cx="2632075" cy="4782820"/>
            <a:chOff x="8359140" y="1354836"/>
            <a:chExt cx="2632075" cy="4782820"/>
          </a:xfrm>
        </p:grpSpPr>
        <p:pic>
          <p:nvPicPr>
            <p:cNvPr id="18" name="object 18"/>
            <p:cNvPicPr/>
            <p:nvPr/>
          </p:nvPicPr>
          <p:blipFill>
            <a:blip r:embed="rId6" cstate="print"/>
            <a:stretch>
              <a:fillRect/>
            </a:stretch>
          </p:blipFill>
          <p:spPr>
            <a:xfrm>
              <a:off x="8382000" y="1354836"/>
              <a:ext cx="2609088" cy="4075188"/>
            </a:xfrm>
            <a:prstGeom prst="rect">
              <a:avLst/>
            </a:prstGeom>
          </p:spPr>
        </p:pic>
        <p:pic>
          <p:nvPicPr>
            <p:cNvPr id="19" name="object 19"/>
            <p:cNvPicPr/>
            <p:nvPr/>
          </p:nvPicPr>
          <p:blipFill>
            <a:blip r:embed="rId7" cstate="print"/>
            <a:stretch>
              <a:fillRect/>
            </a:stretch>
          </p:blipFill>
          <p:spPr>
            <a:xfrm>
              <a:off x="8359140" y="5228844"/>
              <a:ext cx="2631948" cy="908304"/>
            </a:xfrm>
            <a:prstGeom prst="rect">
              <a:avLst/>
            </a:prstGeom>
          </p:spPr>
        </p:pic>
      </p:grpSp>
      <p:sp>
        <p:nvSpPr>
          <p:cNvPr id="20" name="object 20"/>
          <p:cNvSpPr txBox="1"/>
          <p:nvPr/>
        </p:nvSpPr>
        <p:spPr>
          <a:xfrm>
            <a:off x="8438497" y="5258001"/>
            <a:ext cx="2453005" cy="834390"/>
          </a:xfrm>
          <a:prstGeom prst="rect">
            <a:avLst/>
          </a:prstGeom>
        </p:spPr>
        <p:txBody>
          <a:bodyPr vert="horz" wrap="square" lIns="0" tIns="12700" rIns="0" bIns="0" rtlCol="0">
            <a:spAutoFit/>
          </a:bodyPr>
          <a:lstStyle/>
          <a:p>
            <a:pPr marL="480059"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Segoe UI"/>
                <a:cs typeface="Segoe UI"/>
              </a:rPr>
              <a:t>Proposal</a:t>
            </a:r>
            <a:r>
              <a:rPr kumimoji="0" sz="1200" b="1" i="0" u="none" strike="noStrike" kern="0" cap="none" spc="-15" normalizeH="0" baseline="0" noProof="0" dirty="0">
                <a:ln>
                  <a:noFill/>
                </a:ln>
                <a:solidFill>
                  <a:sysClr val="windowText" lastClr="000000"/>
                </a:solidFill>
                <a:effectLst/>
                <a:uLnTx/>
                <a:uFillTx/>
                <a:latin typeface="Segoe UI"/>
                <a:cs typeface="Segoe UI"/>
              </a:rPr>
              <a:t> </a:t>
            </a:r>
            <a:r>
              <a:rPr kumimoji="0" sz="1200" b="1" i="0" u="none" strike="noStrike" kern="0" cap="none" spc="0" normalizeH="0" baseline="0" noProof="0" dirty="0">
                <a:ln>
                  <a:noFill/>
                </a:ln>
                <a:solidFill>
                  <a:sysClr val="windowText" lastClr="000000"/>
                </a:solidFill>
                <a:effectLst/>
                <a:uLnTx/>
                <a:uFillTx/>
                <a:latin typeface="Segoe UI"/>
                <a:cs typeface="Segoe UI"/>
              </a:rPr>
              <a:t>3</a:t>
            </a:r>
            <a:r>
              <a:rPr kumimoji="0" sz="1200" b="1" i="0" u="none" strike="noStrike" kern="0" cap="none" spc="-10" normalizeH="0" baseline="0" noProof="0" dirty="0">
                <a:ln>
                  <a:noFill/>
                </a:ln>
                <a:solidFill>
                  <a:sysClr val="windowText" lastClr="000000"/>
                </a:solidFill>
                <a:effectLst/>
                <a:uLnTx/>
                <a:uFillTx/>
                <a:latin typeface="Segoe UI"/>
                <a:cs typeface="Segoe UI"/>
              </a:rPr>
              <a:t> </a:t>
            </a:r>
            <a:r>
              <a:rPr kumimoji="0" sz="1200" b="1" i="0" u="none" strike="noStrike" kern="0" cap="none" spc="0" normalizeH="0" baseline="0" noProof="0" dirty="0">
                <a:ln>
                  <a:noFill/>
                </a:ln>
                <a:solidFill>
                  <a:sysClr val="windowText" lastClr="000000"/>
                </a:solidFill>
                <a:effectLst/>
                <a:uLnTx/>
                <a:uFillTx/>
                <a:latin typeface="Segoe UI"/>
                <a:cs typeface="Segoe UI"/>
              </a:rPr>
              <a:t>-</a:t>
            </a:r>
            <a:r>
              <a:rPr kumimoji="0" sz="1200" b="1"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4800 </a:t>
            </a:r>
            <a:r>
              <a:rPr kumimoji="0" sz="1200" b="0" i="0" u="none" strike="noStrike" kern="0" cap="none" spc="-25" normalizeH="0" baseline="0" noProof="0" dirty="0">
                <a:ln>
                  <a:noFill/>
                </a:ln>
                <a:solidFill>
                  <a:sysClr val="windowText" lastClr="000000"/>
                </a:solidFill>
                <a:effectLst/>
                <a:uLnTx/>
                <a:uFillTx/>
                <a:latin typeface="Segoe UI"/>
                <a:cs typeface="Segoe UI"/>
              </a:rPr>
              <a:t>MW</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84785" marR="474345" lvl="0" indent="-172720" defTabSz="914400" eaLnBrk="1" fontAlgn="auto" latinLnBrk="0" hangingPunct="1">
              <a:lnSpc>
                <a:spcPct val="100000"/>
              </a:lnSpc>
              <a:spcBef>
                <a:spcPts val="5"/>
              </a:spcBef>
              <a:spcAft>
                <a:spcPts val="0"/>
              </a:spcAft>
              <a:buClrTx/>
              <a:buSzTx/>
              <a:buFont typeface="Arial"/>
              <a:buChar char="•"/>
              <a:tabLst>
                <a:tab pos="18542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4x</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1200</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MW</a:t>
            </a:r>
            <a:r>
              <a:rPr kumimoji="0" sz="1050" b="0" i="0" u="none" strike="noStrike" kern="0" cap="none" spc="-40"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HVDC</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to</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JCP&amp;L </a:t>
            </a:r>
            <a:r>
              <a:rPr kumimoji="0" sz="1050" b="0" i="0" u="none" strike="noStrike" kern="0" cap="none" spc="0" normalizeH="0" baseline="0" noProof="0" dirty="0">
                <a:ln>
                  <a:noFill/>
                </a:ln>
                <a:solidFill>
                  <a:sysClr val="windowText" lastClr="000000"/>
                </a:solidFill>
                <a:effectLst/>
                <a:uLnTx/>
                <a:uFillTx/>
                <a:latin typeface="Segoe UI"/>
                <a:cs typeface="Segoe UI"/>
              </a:rPr>
              <a:t>(Larrabee,</a:t>
            </a:r>
            <a:r>
              <a:rPr kumimoji="0" sz="1050" b="0" i="0" u="none" strike="noStrike" kern="0" cap="none" spc="-65"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Smithburg,</a:t>
            </a:r>
            <a:r>
              <a:rPr kumimoji="0" sz="1050" b="0" i="0" u="none" strike="noStrike" kern="0" cap="none" spc="-6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Atlantic)</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84785" marR="5080" lvl="0" indent="-172720" defTabSz="914400" eaLnBrk="1" fontAlgn="auto" latinLnBrk="0" hangingPunct="1">
              <a:lnSpc>
                <a:spcPct val="100000"/>
              </a:lnSpc>
              <a:spcBef>
                <a:spcPts val="0"/>
              </a:spcBef>
              <a:spcAft>
                <a:spcPts val="0"/>
              </a:spcAft>
              <a:buClrTx/>
              <a:buSzTx/>
              <a:buFont typeface="Arial"/>
              <a:buChar char="•"/>
              <a:tabLst>
                <a:tab pos="184785" algn="l"/>
                <a:tab pos="185420" algn="l"/>
              </a:tabLst>
              <a:defRPr/>
            </a:pPr>
            <a:r>
              <a:rPr kumimoji="0" sz="1000" b="0" i="1" u="none" strike="noStrike" kern="0" cap="none" spc="0" normalizeH="0" baseline="0" noProof="0" dirty="0">
                <a:ln>
                  <a:noFill/>
                </a:ln>
                <a:solidFill>
                  <a:sysClr val="windowText" lastClr="000000"/>
                </a:solidFill>
                <a:effectLst/>
                <a:uLnTx/>
                <a:uFillTx/>
                <a:latin typeface="Segoe UI"/>
                <a:cs typeface="Segoe UI"/>
              </a:rPr>
              <a:t>Additional</a:t>
            </a:r>
            <a:r>
              <a:rPr kumimoji="0" sz="1000" b="0" i="1" u="none" strike="noStrike" kern="0" cap="none" spc="-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1,200</a:t>
            </a:r>
            <a:r>
              <a:rPr kumimoji="0" sz="1000" b="0" i="1" u="none" strike="noStrike" kern="0" cap="none" spc="-4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MW</a:t>
            </a:r>
            <a:r>
              <a:rPr kumimoji="0" sz="1000" b="0" i="1" u="none" strike="noStrike" kern="0" cap="none" spc="-5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to</a:t>
            </a:r>
            <a:r>
              <a:rPr kumimoji="0" sz="1000" b="0" i="1" u="none" strike="noStrike" kern="0" cap="none" spc="-3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support</a:t>
            </a:r>
            <a:r>
              <a:rPr kumimoji="0" sz="1000" b="0" i="1" u="none" strike="noStrike" kern="0" cap="none" spc="-15" normalizeH="0" baseline="0" noProof="0" dirty="0">
                <a:ln>
                  <a:noFill/>
                </a:ln>
                <a:solidFill>
                  <a:sysClr val="windowText" lastClr="000000"/>
                </a:solidFill>
                <a:effectLst/>
                <a:uLnTx/>
                <a:uFillTx/>
                <a:latin typeface="Segoe UI"/>
                <a:cs typeface="Segoe UI"/>
              </a:rPr>
              <a:t> </a:t>
            </a:r>
            <a:r>
              <a:rPr kumimoji="0" sz="1000" b="0" i="1" u="none" strike="noStrike" kern="0" cap="none" spc="-10" normalizeH="0" baseline="0" noProof="0" dirty="0">
                <a:ln>
                  <a:noFill/>
                </a:ln>
                <a:solidFill>
                  <a:sysClr val="windowText" lastClr="000000"/>
                </a:solidFill>
                <a:effectLst/>
                <a:uLnTx/>
                <a:uFillTx/>
                <a:latin typeface="Segoe UI"/>
                <a:cs typeface="Segoe UI"/>
              </a:rPr>
              <a:t>awarded </a:t>
            </a:r>
            <a:r>
              <a:rPr kumimoji="0" sz="1000" b="0" i="1" u="none" strike="noStrike" kern="0" cap="none" spc="0" normalizeH="0" baseline="0" noProof="0" dirty="0">
                <a:ln>
                  <a:noFill/>
                </a:ln>
                <a:solidFill>
                  <a:sysClr val="windowText" lastClr="000000"/>
                </a:solidFill>
                <a:effectLst/>
                <a:uLnTx/>
                <a:uFillTx/>
                <a:latin typeface="Segoe UI"/>
                <a:cs typeface="Segoe UI"/>
              </a:rPr>
              <a:t>OREC</a:t>
            </a:r>
            <a:r>
              <a:rPr kumimoji="0" sz="1000" b="0" i="1" u="none" strike="noStrike" kern="0" cap="none" spc="-3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OSW</a:t>
            </a:r>
            <a:r>
              <a:rPr kumimoji="0" sz="1000" b="0" i="1" u="none" strike="noStrike" kern="0" cap="none" spc="-4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Solicitation</a:t>
            </a:r>
            <a:r>
              <a:rPr kumimoji="0" sz="1000" b="0" i="1" u="none" strike="noStrike" kern="0" cap="none" spc="20"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Round</a:t>
            </a:r>
            <a:r>
              <a:rPr kumimoji="0" sz="1000" b="0" i="1" u="none" strike="noStrike" kern="0" cap="none" spc="-5" normalizeH="0" baseline="0" noProof="0" dirty="0">
                <a:ln>
                  <a:noFill/>
                </a:ln>
                <a:solidFill>
                  <a:sysClr val="windowText" lastClr="000000"/>
                </a:solidFill>
                <a:effectLst/>
                <a:uLnTx/>
                <a:uFillTx/>
                <a:latin typeface="Segoe UI"/>
                <a:cs typeface="Segoe UI"/>
              </a:rPr>
              <a:t> </a:t>
            </a:r>
            <a:r>
              <a:rPr kumimoji="0" sz="1000" b="0" i="1" u="none" strike="noStrike" kern="0" cap="none" spc="0" normalizeH="0" baseline="0" noProof="0" dirty="0">
                <a:ln>
                  <a:noFill/>
                </a:ln>
                <a:solidFill>
                  <a:sysClr val="windowText" lastClr="000000"/>
                </a:solidFill>
                <a:effectLst/>
                <a:uLnTx/>
                <a:uFillTx/>
                <a:latin typeface="Segoe UI"/>
                <a:cs typeface="Segoe UI"/>
              </a:rPr>
              <a:t>4,</a:t>
            </a:r>
            <a:r>
              <a:rPr kumimoji="0" sz="1000" b="0" i="1" u="none" strike="noStrike" kern="0" cap="none" spc="-50" normalizeH="0" baseline="0" noProof="0" dirty="0">
                <a:ln>
                  <a:noFill/>
                </a:ln>
                <a:solidFill>
                  <a:sysClr val="windowText" lastClr="000000"/>
                </a:solidFill>
                <a:effectLst/>
                <a:uLnTx/>
                <a:uFillTx/>
                <a:latin typeface="Segoe UI"/>
                <a:cs typeface="Segoe UI"/>
              </a:rPr>
              <a:t> 5</a:t>
            </a:r>
            <a:endParaRPr kumimoji="0" sz="1000" b="0" i="0" u="none" strike="noStrike" kern="0" cap="none" spc="0" normalizeH="0" baseline="0" noProof="0">
              <a:ln>
                <a:noFill/>
              </a:ln>
              <a:solidFill>
                <a:sysClr val="windowText" lastClr="000000"/>
              </a:solidFill>
              <a:effectLst/>
              <a:uLnTx/>
              <a:uFillTx/>
              <a:latin typeface="Segoe UI"/>
              <a:cs typeface="Segoe UI"/>
            </a:endParaRPr>
          </a:p>
        </p:txBody>
      </p:sp>
      <p:pic>
        <p:nvPicPr>
          <p:cNvPr id="21" name="object 21"/>
          <p:cNvPicPr/>
          <p:nvPr/>
        </p:nvPicPr>
        <p:blipFill>
          <a:blip r:embed="rId8" cstate="print"/>
          <a:stretch>
            <a:fillRect/>
          </a:stretch>
        </p:blipFill>
        <p:spPr>
          <a:xfrm>
            <a:off x="1200911" y="1382267"/>
            <a:ext cx="2615184" cy="368808"/>
          </a:xfrm>
          <a:prstGeom prst="rect">
            <a:avLst/>
          </a:prstGeom>
        </p:spPr>
      </p:pic>
      <p:sp>
        <p:nvSpPr>
          <p:cNvPr id="22" name="object 22"/>
          <p:cNvSpPr txBox="1"/>
          <p:nvPr/>
        </p:nvSpPr>
        <p:spPr>
          <a:xfrm>
            <a:off x="1200911" y="1382267"/>
            <a:ext cx="2615565" cy="368935"/>
          </a:xfrm>
          <a:prstGeom prst="rect">
            <a:avLst/>
          </a:prstGeom>
        </p:spPr>
        <p:txBody>
          <a:bodyPr vert="horz" wrap="square" lIns="0" tIns="39370" rIns="0" bIns="0" rtlCol="0">
            <a:spAutoFit/>
          </a:bodyPr>
          <a:lstStyle/>
          <a:p>
            <a:pPr marL="403225" marR="0" lvl="0" indent="0" defTabSz="914400" eaLnBrk="1" fontAlgn="auto" latinLnBrk="0" hangingPunct="1">
              <a:lnSpc>
                <a:spcPct val="100000"/>
              </a:lnSpc>
              <a:spcBef>
                <a:spcPts val="31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Segoe UI"/>
                <a:cs typeface="Segoe UI"/>
              </a:rPr>
              <a:t>2021-</a:t>
            </a:r>
            <a:r>
              <a:rPr kumimoji="0" sz="1800" b="0" i="0" u="none" strike="noStrike" kern="0" cap="none" spc="-10" normalizeH="0" baseline="0" noProof="0" dirty="0">
                <a:ln>
                  <a:noFill/>
                </a:ln>
                <a:solidFill>
                  <a:srgbClr val="FFFFFF"/>
                </a:solidFill>
                <a:effectLst/>
                <a:uLnTx/>
                <a:uFillTx/>
                <a:latin typeface="Segoe UI"/>
                <a:cs typeface="Segoe UI"/>
              </a:rPr>
              <a:t>NJOSW-</a:t>
            </a:r>
            <a:r>
              <a:rPr kumimoji="0" sz="1800" b="0" i="0" u="none" strike="noStrike" kern="0" cap="none" spc="-25" normalizeH="0" baseline="0" noProof="0" dirty="0">
                <a:ln>
                  <a:noFill/>
                </a:ln>
                <a:solidFill>
                  <a:srgbClr val="FFFFFF"/>
                </a:solidFill>
                <a:effectLst/>
                <a:uLnTx/>
                <a:uFillTx/>
                <a:latin typeface="Segoe UI"/>
                <a:cs typeface="Segoe UI"/>
              </a:rPr>
              <a:t>431</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pic>
        <p:nvPicPr>
          <p:cNvPr id="23" name="object 23"/>
          <p:cNvPicPr/>
          <p:nvPr/>
        </p:nvPicPr>
        <p:blipFill>
          <a:blip r:embed="rId9" cstate="print"/>
          <a:stretch>
            <a:fillRect/>
          </a:stretch>
        </p:blipFill>
        <p:spPr>
          <a:xfrm>
            <a:off x="4710684" y="1347216"/>
            <a:ext cx="2695956" cy="370332"/>
          </a:xfrm>
          <a:prstGeom prst="rect">
            <a:avLst/>
          </a:prstGeom>
        </p:spPr>
      </p:pic>
      <p:sp>
        <p:nvSpPr>
          <p:cNvPr id="24" name="object 24"/>
          <p:cNvSpPr txBox="1"/>
          <p:nvPr/>
        </p:nvSpPr>
        <p:spPr>
          <a:xfrm>
            <a:off x="5142655" y="1374399"/>
            <a:ext cx="18332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Segoe UI"/>
                <a:cs typeface="Segoe UI"/>
              </a:rPr>
              <a:t>2021-</a:t>
            </a:r>
            <a:r>
              <a:rPr kumimoji="0" sz="1800" b="0" i="0" u="none" strike="noStrike" kern="0" cap="none" spc="-10" normalizeH="0" baseline="0" noProof="0" dirty="0">
                <a:ln>
                  <a:noFill/>
                </a:ln>
                <a:solidFill>
                  <a:srgbClr val="FFFFFF"/>
                </a:solidFill>
                <a:effectLst/>
                <a:uLnTx/>
                <a:uFillTx/>
                <a:latin typeface="Segoe UI"/>
                <a:cs typeface="Segoe UI"/>
              </a:rPr>
              <a:t>NJOSW-</a:t>
            </a:r>
            <a:r>
              <a:rPr kumimoji="0" sz="1800" b="0" i="0" u="none" strike="noStrike" kern="0" cap="none" spc="-25" normalizeH="0" baseline="0" noProof="0" dirty="0">
                <a:ln>
                  <a:noFill/>
                </a:ln>
                <a:solidFill>
                  <a:srgbClr val="FFFFFF"/>
                </a:solidFill>
                <a:effectLst/>
                <a:uLnTx/>
                <a:uFillTx/>
                <a:latin typeface="Segoe UI"/>
                <a:cs typeface="Segoe UI"/>
              </a:rPr>
              <a:t>551</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pic>
        <p:nvPicPr>
          <p:cNvPr id="25" name="object 25"/>
          <p:cNvPicPr/>
          <p:nvPr/>
        </p:nvPicPr>
        <p:blipFill>
          <a:blip r:embed="rId10" cstate="print"/>
          <a:stretch>
            <a:fillRect/>
          </a:stretch>
        </p:blipFill>
        <p:spPr>
          <a:xfrm>
            <a:off x="8372856" y="1351788"/>
            <a:ext cx="2618231" cy="368808"/>
          </a:xfrm>
          <a:prstGeom prst="rect">
            <a:avLst/>
          </a:prstGeom>
        </p:spPr>
      </p:pic>
      <p:sp>
        <p:nvSpPr>
          <p:cNvPr id="26" name="object 26"/>
          <p:cNvSpPr txBox="1"/>
          <p:nvPr/>
        </p:nvSpPr>
        <p:spPr>
          <a:xfrm>
            <a:off x="8766032" y="1378532"/>
            <a:ext cx="18332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Segoe UI"/>
                <a:cs typeface="Segoe UI"/>
              </a:rPr>
              <a:t>2021-</a:t>
            </a:r>
            <a:r>
              <a:rPr kumimoji="0" sz="1800" b="0" i="0" u="none" strike="noStrike" kern="0" cap="none" spc="-10" normalizeH="0" baseline="0" noProof="0" dirty="0">
                <a:ln>
                  <a:noFill/>
                </a:ln>
                <a:solidFill>
                  <a:srgbClr val="FFFFFF"/>
                </a:solidFill>
                <a:effectLst/>
                <a:uLnTx/>
                <a:uFillTx/>
                <a:latin typeface="Segoe UI"/>
                <a:cs typeface="Segoe UI"/>
              </a:rPr>
              <a:t>NJOSW-</a:t>
            </a:r>
            <a:r>
              <a:rPr kumimoji="0" sz="1800" b="0" i="0" u="none" strike="noStrike" kern="0" cap="none" spc="-25" normalizeH="0" baseline="0" noProof="0" dirty="0">
                <a:ln>
                  <a:noFill/>
                </a:ln>
                <a:solidFill>
                  <a:srgbClr val="FFFFFF"/>
                </a:solidFill>
                <a:effectLst/>
                <a:uLnTx/>
                <a:uFillTx/>
                <a:latin typeface="Segoe UI"/>
                <a:cs typeface="Segoe UI"/>
              </a:rPr>
              <a:t>321</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27" name="object 27"/>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49</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28" name="object 28"/>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Tree>
    <p:extLst>
      <p:ext uri="{BB962C8B-B14F-4D97-AF65-F5344CB8AC3E}">
        <p14:creationId xmlns:p14="http://schemas.microsoft.com/office/powerpoint/2010/main" val="191538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PJM State Agreement Approach</a:t>
            </a:r>
          </a:p>
        </p:txBody>
      </p:sp>
      <p:sp>
        <p:nvSpPr>
          <p:cNvPr id="5" name="Content Placeholder 4"/>
          <p:cNvSpPr>
            <a:spLocks noGrp="1"/>
          </p:cNvSpPr>
          <p:nvPr>
            <p:ph idx="1"/>
            <p:extLst>
              <p:ext uri="{D42A27DB-BD31-4B8C-83A1-F6EECF244321}">
                <p14:modId xmlns:p14="http://schemas.microsoft.com/office/powerpoint/2010/main" val="2472925069"/>
              </p:ext>
            </p:extLst>
          </p:nvPr>
        </p:nvSpPr>
        <p:spPr>
          <a:xfrm>
            <a:off x="609600" y="1676401"/>
            <a:ext cx="10515600" cy="3867943"/>
          </a:xfrm>
        </p:spPr>
        <p:txBody>
          <a:bodyPr/>
          <a:lstStyle/>
          <a:p>
            <a:r>
              <a:rPr lang="en-US" sz="2400" dirty="0"/>
              <a:t>In compliance with FERC Order No. 1000, PJM developed the SAA to provide for the consideration of transmission needs driven by Public Policy Requirements in the regional transmission planning processes, known at its Regional Transmission Expansion Plan (RTEP)</a:t>
            </a:r>
          </a:p>
          <a:p>
            <a:r>
              <a:rPr lang="en-US" sz="2400" dirty="0"/>
              <a:t>The SAA allows state governmental entities authorized by their respective states to be responsible, voluntarily, for the allocation of costs of a proposed transmission expansion or enhancement that addresses state public policy requirements that the applicable state(s) in the PJM Region have identified or accepted</a:t>
            </a:r>
            <a:endParaRPr lang="en-US" sz="2400" dirty="0">
              <a:cs typeface="Arial"/>
            </a:endParaRPr>
          </a:p>
          <a:p>
            <a:endParaRPr lang="en-US" sz="2400" dirty="0"/>
          </a:p>
        </p:txBody>
      </p:sp>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5</a:t>
            </a:fld>
            <a:endParaRPr lang="en-US"/>
          </a:p>
        </p:txBody>
      </p:sp>
    </p:spTree>
    <p:extLst>
      <p:ext uri="{BB962C8B-B14F-4D97-AF65-F5344CB8AC3E}">
        <p14:creationId xmlns:p14="http://schemas.microsoft.com/office/powerpoint/2010/main" val="1293560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42265">
              <a:lnSpc>
                <a:spcPct val="100000"/>
              </a:lnSpc>
              <a:spcBef>
                <a:spcPts val="95"/>
              </a:spcBef>
            </a:pPr>
            <a:r>
              <a:rPr spc="-10" dirty="0"/>
              <a:t>Environmental</a:t>
            </a:r>
            <a:r>
              <a:rPr spc="-110" dirty="0"/>
              <a:t> </a:t>
            </a:r>
            <a:r>
              <a:rPr dirty="0"/>
              <a:t>Benefits</a:t>
            </a:r>
            <a:r>
              <a:rPr spc="-120" dirty="0"/>
              <a:t> </a:t>
            </a:r>
            <a:r>
              <a:rPr dirty="0"/>
              <a:t>&amp;</a:t>
            </a:r>
            <a:r>
              <a:rPr spc="-140" dirty="0"/>
              <a:t> </a:t>
            </a:r>
            <a:r>
              <a:rPr dirty="0"/>
              <a:t>Reduction</a:t>
            </a:r>
            <a:r>
              <a:rPr spc="-120" dirty="0"/>
              <a:t> </a:t>
            </a:r>
            <a:r>
              <a:rPr dirty="0"/>
              <a:t>of</a:t>
            </a:r>
            <a:r>
              <a:rPr spc="-140" dirty="0"/>
              <a:t> </a:t>
            </a:r>
            <a:r>
              <a:rPr spc="-10" dirty="0"/>
              <a:t>Impacts</a:t>
            </a:r>
          </a:p>
        </p:txBody>
      </p:sp>
      <p:grpSp>
        <p:nvGrpSpPr>
          <p:cNvPr id="3" name="object 3"/>
          <p:cNvGrpSpPr/>
          <p:nvPr/>
        </p:nvGrpSpPr>
        <p:grpSpPr>
          <a:xfrm>
            <a:off x="838200" y="1607822"/>
            <a:ext cx="10515600" cy="760730"/>
            <a:chOff x="838200" y="1607822"/>
            <a:chExt cx="10515600" cy="760730"/>
          </a:xfrm>
        </p:grpSpPr>
        <p:sp>
          <p:nvSpPr>
            <p:cNvPr id="4" name="object 4"/>
            <p:cNvSpPr/>
            <p:nvPr/>
          </p:nvSpPr>
          <p:spPr>
            <a:xfrm>
              <a:off x="838200" y="1607822"/>
              <a:ext cx="10515600" cy="760730"/>
            </a:xfrm>
            <a:custGeom>
              <a:avLst/>
              <a:gdLst/>
              <a:ahLst/>
              <a:cxnLst/>
              <a:rect l="l" t="t" r="r" b="b"/>
              <a:pathLst>
                <a:path w="10515600" h="760730">
                  <a:moveTo>
                    <a:pt x="10439552" y="0"/>
                  </a:moveTo>
                  <a:lnTo>
                    <a:pt x="76047" y="0"/>
                  </a:lnTo>
                  <a:lnTo>
                    <a:pt x="46446" y="5976"/>
                  </a:lnTo>
                  <a:lnTo>
                    <a:pt x="22274" y="22274"/>
                  </a:lnTo>
                  <a:lnTo>
                    <a:pt x="5976" y="46446"/>
                  </a:lnTo>
                  <a:lnTo>
                    <a:pt x="0" y="76047"/>
                  </a:lnTo>
                  <a:lnTo>
                    <a:pt x="0" y="684428"/>
                  </a:lnTo>
                  <a:lnTo>
                    <a:pt x="5976" y="714029"/>
                  </a:lnTo>
                  <a:lnTo>
                    <a:pt x="22274" y="738201"/>
                  </a:lnTo>
                  <a:lnTo>
                    <a:pt x="46446" y="754499"/>
                  </a:lnTo>
                  <a:lnTo>
                    <a:pt x="76047" y="760476"/>
                  </a:lnTo>
                  <a:lnTo>
                    <a:pt x="10439552" y="760476"/>
                  </a:lnTo>
                  <a:lnTo>
                    <a:pt x="10469153" y="754499"/>
                  </a:lnTo>
                  <a:lnTo>
                    <a:pt x="10493325" y="738201"/>
                  </a:lnTo>
                  <a:lnTo>
                    <a:pt x="10509623" y="714029"/>
                  </a:lnTo>
                  <a:lnTo>
                    <a:pt x="10515600" y="684428"/>
                  </a:lnTo>
                  <a:lnTo>
                    <a:pt x="10515600" y="76047"/>
                  </a:lnTo>
                  <a:lnTo>
                    <a:pt x="10509623" y="46446"/>
                  </a:lnTo>
                  <a:lnTo>
                    <a:pt x="10493325" y="22274"/>
                  </a:lnTo>
                  <a:lnTo>
                    <a:pt x="10469153" y="5976"/>
                  </a:lnTo>
                  <a:lnTo>
                    <a:pt x="10439552"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094243" y="1858445"/>
              <a:ext cx="319655" cy="149075"/>
            </a:xfrm>
            <a:prstGeom prst="rect">
              <a:avLst/>
            </a:prstGeom>
          </p:spPr>
        </p:pic>
        <p:sp>
          <p:nvSpPr>
            <p:cNvPr id="6" name="object 6"/>
            <p:cNvSpPr/>
            <p:nvPr/>
          </p:nvSpPr>
          <p:spPr>
            <a:xfrm>
              <a:off x="1081292" y="1994557"/>
              <a:ext cx="398145" cy="112395"/>
            </a:xfrm>
            <a:custGeom>
              <a:avLst/>
              <a:gdLst/>
              <a:ahLst/>
              <a:cxnLst/>
              <a:rect l="l" t="t" r="r" b="b"/>
              <a:pathLst>
                <a:path w="398144" h="112394">
                  <a:moveTo>
                    <a:pt x="294621" y="112346"/>
                  </a:moveTo>
                  <a:lnTo>
                    <a:pt x="32976" y="112346"/>
                  </a:lnTo>
                  <a:lnTo>
                    <a:pt x="30199" y="110462"/>
                  </a:lnTo>
                  <a:lnTo>
                    <a:pt x="181" y="35402"/>
                  </a:lnTo>
                  <a:lnTo>
                    <a:pt x="0" y="34451"/>
                  </a:lnTo>
                  <a:lnTo>
                    <a:pt x="0" y="29309"/>
                  </a:lnTo>
                  <a:lnTo>
                    <a:pt x="3386" y="25926"/>
                  </a:lnTo>
                  <a:lnTo>
                    <a:pt x="314198" y="25926"/>
                  </a:lnTo>
                  <a:lnTo>
                    <a:pt x="316120" y="25131"/>
                  </a:lnTo>
                  <a:lnTo>
                    <a:pt x="340445" y="795"/>
                  </a:lnTo>
                  <a:lnTo>
                    <a:pt x="342367" y="0"/>
                  </a:lnTo>
                  <a:lnTo>
                    <a:pt x="389815" y="0"/>
                  </a:lnTo>
                  <a:lnTo>
                    <a:pt x="391815" y="0"/>
                  </a:lnTo>
                  <a:lnTo>
                    <a:pt x="393733" y="799"/>
                  </a:lnTo>
                  <a:lnTo>
                    <a:pt x="398104" y="5163"/>
                  </a:lnTo>
                  <a:lnTo>
                    <a:pt x="398104" y="9951"/>
                  </a:lnTo>
                  <a:lnTo>
                    <a:pt x="296543" y="111551"/>
                  </a:lnTo>
                  <a:lnTo>
                    <a:pt x="294621" y="112346"/>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7" name="object 7"/>
          <p:cNvGrpSpPr/>
          <p:nvPr/>
        </p:nvGrpSpPr>
        <p:grpSpPr>
          <a:xfrm>
            <a:off x="838200" y="2558798"/>
            <a:ext cx="10515600" cy="760730"/>
            <a:chOff x="838200" y="2558798"/>
            <a:chExt cx="10515600" cy="760730"/>
          </a:xfrm>
        </p:grpSpPr>
        <p:sp>
          <p:nvSpPr>
            <p:cNvPr id="8" name="object 8"/>
            <p:cNvSpPr/>
            <p:nvPr/>
          </p:nvSpPr>
          <p:spPr>
            <a:xfrm>
              <a:off x="838200" y="2558798"/>
              <a:ext cx="10515600" cy="760730"/>
            </a:xfrm>
            <a:custGeom>
              <a:avLst/>
              <a:gdLst/>
              <a:ahLst/>
              <a:cxnLst/>
              <a:rect l="l" t="t" r="r" b="b"/>
              <a:pathLst>
                <a:path w="10515600" h="760729">
                  <a:moveTo>
                    <a:pt x="10439552" y="0"/>
                  </a:moveTo>
                  <a:lnTo>
                    <a:pt x="76047" y="0"/>
                  </a:lnTo>
                  <a:lnTo>
                    <a:pt x="46446" y="5976"/>
                  </a:lnTo>
                  <a:lnTo>
                    <a:pt x="22274" y="22274"/>
                  </a:lnTo>
                  <a:lnTo>
                    <a:pt x="5976" y="46446"/>
                  </a:lnTo>
                  <a:lnTo>
                    <a:pt x="0" y="76047"/>
                  </a:lnTo>
                  <a:lnTo>
                    <a:pt x="0" y="684428"/>
                  </a:lnTo>
                  <a:lnTo>
                    <a:pt x="5976" y="714029"/>
                  </a:lnTo>
                  <a:lnTo>
                    <a:pt x="22274" y="738201"/>
                  </a:lnTo>
                  <a:lnTo>
                    <a:pt x="46446" y="754499"/>
                  </a:lnTo>
                  <a:lnTo>
                    <a:pt x="76047" y="760476"/>
                  </a:lnTo>
                  <a:lnTo>
                    <a:pt x="10439552" y="760476"/>
                  </a:lnTo>
                  <a:lnTo>
                    <a:pt x="10469153" y="754499"/>
                  </a:lnTo>
                  <a:lnTo>
                    <a:pt x="10493325" y="738201"/>
                  </a:lnTo>
                  <a:lnTo>
                    <a:pt x="10509623" y="714029"/>
                  </a:lnTo>
                  <a:lnTo>
                    <a:pt x="10515600" y="684428"/>
                  </a:lnTo>
                  <a:lnTo>
                    <a:pt x="10515600" y="76047"/>
                  </a:lnTo>
                  <a:lnTo>
                    <a:pt x="10509623" y="46446"/>
                  </a:lnTo>
                  <a:lnTo>
                    <a:pt x="10493325" y="22274"/>
                  </a:lnTo>
                  <a:lnTo>
                    <a:pt x="10469153" y="5976"/>
                  </a:lnTo>
                  <a:lnTo>
                    <a:pt x="10439552"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p:nvPr/>
          </p:nvSpPr>
          <p:spPr>
            <a:xfrm>
              <a:off x="1081379" y="2812808"/>
              <a:ext cx="397510" cy="254635"/>
            </a:xfrm>
            <a:custGeom>
              <a:avLst/>
              <a:gdLst/>
              <a:ahLst/>
              <a:cxnLst/>
              <a:rect l="l" t="t" r="r" b="b"/>
              <a:pathLst>
                <a:path w="397509" h="254635">
                  <a:moveTo>
                    <a:pt x="289255" y="91414"/>
                  </a:moveTo>
                  <a:lnTo>
                    <a:pt x="281381" y="83705"/>
                  </a:lnTo>
                  <a:lnTo>
                    <a:pt x="265671" y="68338"/>
                  </a:lnTo>
                  <a:lnTo>
                    <a:pt x="237909" y="51206"/>
                  </a:lnTo>
                  <a:lnTo>
                    <a:pt x="233260" y="49606"/>
                  </a:lnTo>
                  <a:lnTo>
                    <a:pt x="233260" y="86601"/>
                  </a:lnTo>
                  <a:lnTo>
                    <a:pt x="233260" y="93738"/>
                  </a:lnTo>
                  <a:lnTo>
                    <a:pt x="230365" y="96621"/>
                  </a:lnTo>
                  <a:lnTo>
                    <a:pt x="223215" y="96621"/>
                  </a:lnTo>
                  <a:lnTo>
                    <a:pt x="222364" y="95783"/>
                  </a:lnTo>
                  <a:lnTo>
                    <a:pt x="220306" y="93738"/>
                  </a:lnTo>
                  <a:lnTo>
                    <a:pt x="220306" y="86601"/>
                  </a:lnTo>
                  <a:lnTo>
                    <a:pt x="223215" y="83705"/>
                  </a:lnTo>
                  <a:lnTo>
                    <a:pt x="230365" y="83705"/>
                  </a:lnTo>
                  <a:lnTo>
                    <a:pt x="233260" y="86601"/>
                  </a:lnTo>
                  <a:lnTo>
                    <a:pt x="233260" y="49606"/>
                  </a:lnTo>
                  <a:lnTo>
                    <a:pt x="207060" y="40551"/>
                  </a:lnTo>
                  <a:lnTo>
                    <a:pt x="176263" y="37109"/>
                  </a:lnTo>
                  <a:lnTo>
                    <a:pt x="174218" y="36880"/>
                  </a:lnTo>
                  <a:lnTo>
                    <a:pt x="172199" y="36880"/>
                  </a:lnTo>
                  <a:lnTo>
                    <a:pt x="170218" y="37033"/>
                  </a:lnTo>
                  <a:lnTo>
                    <a:pt x="168224" y="37109"/>
                  </a:lnTo>
                  <a:lnTo>
                    <a:pt x="106591" y="0"/>
                  </a:lnTo>
                  <a:lnTo>
                    <a:pt x="107403" y="12509"/>
                  </a:lnTo>
                  <a:lnTo>
                    <a:pt x="109093" y="24917"/>
                  </a:lnTo>
                  <a:lnTo>
                    <a:pt x="111671" y="37160"/>
                  </a:lnTo>
                  <a:lnTo>
                    <a:pt x="115112" y="49212"/>
                  </a:lnTo>
                  <a:lnTo>
                    <a:pt x="98132" y="57937"/>
                  </a:lnTo>
                  <a:lnTo>
                    <a:pt x="82461" y="68707"/>
                  </a:lnTo>
                  <a:lnTo>
                    <a:pt x="68300" y="81368"/>
                  </a:lnTo>
                  <a:lnTo>
                    <a:pt x="55803" y="95783"/>
                  </a:lnTo>
                  <a:lnTo>
                    <a:pt x="0" y="59423"/>
                  </a:lnTo>
                  <a:lnTo>
                    <a:pt x="1981" y="81191"/>
                  </a:lnTo>
                  <a:lnTo>
                    <a:pt x="6350" y="103174"/>
                  </a:lnTo>
                  <a:lnTo>
                    <a:pt x="10718" y="120180"/>
                  </a:lnTo>
                  <a:lnTo>
                    <a:pt x="12700" y="127012"/>
                  </a:lnTo>
                  <a:lnTo>
                    <a:pt x="5359" y="151155"/>
                  </a:lnTo>
                  <a:lnTo>
                    <a:pt x="1587" y="166243"/>
                  </a:lnTo>
                  <a:lnTo>
                    <a:pt x="203" y="178612"/>
                  </a:lnTo>
                  <a:lnTo>
                    <a:pt x="0" y="194602"/>
                  </a:lnTo>
                  <a:lnTo>
                    <a:pt x="55803" y="158229"/>
                  </a:lnTo>
                  <a:lnTo>
                    <a:pt x="68287" y="172643"/>
                  </a:lnTo>
                  <a:lnTo>
                    <a:pt x="82461" y="185318"/>
                  </a:lnTo>
                  <a:lnTo>
                    <a:pt x="98132" y="196075"/>
                  </a:lnTo>
                  <a:lnTo>
                    <a:pt x="115112" y="204812"/>
                  </a:lnTo>
                  <a:lnTo>
                    <a:pt x="111658" y="216865"/>
                  </a:lnTo>
                  <a:lnTo>
                    <a:pt x="109093" y="229108"/>
                  </a:lnTo>
                  <a:lnTo>
                    <a:pt x="107403" y="241515"/>
                  </a:lnTo>
                  <a:lnTo>
                    <a:pt x="106591" y="254012"/>
                  </a:lnTo>
                  <a:lnTo>
                    <a:pt x="168224" y="216916"/>
                  </a:lnTo>
                  <a:lnTo>
                    <a:pt x="170218" y="216992"/>
                  </a:lnTo>
                  <a:lnTo>
                    <a:pt x="172212" y="217144"/>
                  </a:lnTo>
                  <a:lnTo>
                    <a:pt x="174218" y="217144"/>
                  </a:lnTo>
                  <a:lnTo>
                    <a:pt x="176377" y="216916"/>
                  </a:lnTo>
                  <a:lnTo>
                    <a:pt x="205333" y="213855"/>
                  </a:lnTo>
                  <a:lnTo>
                    <a:pt x="234734" y="204254"/>
                  </a:lnTo>
                  <a:lnTo>
                    <a:pt x="261505" y="188772"/>
                  </a:lnTo>
                  <a:lnTo>
                    <a:pt x="284683" y="167830"/>
                  </a:lnTo>
                  <a:lnTo>
                    <a:pt x="271919" y="158229"/>
                  </a:lnTo>
                  <a:lnTo>
                    <a:pt x="233260" y="129159"/>
                  </a:lnTo>
                  <a:lnTo>
                    <a:pt x="281520" y="96621"/>
                  </a:lnTo>
                  <a:lnTo>
                    <a:pt x="289255" y="91414"/>
                  </a:lnTo>
                  <a:close/>
                </a:path>
                <a:path w="397509" h="254635">
                  <a:moveTo>
                    <a:pt x="397306" y="130556"/>
                  </a:moveTo>
                  <a:lnTo>
                    <a:pt x="395147" y="127825"/>
                  </a:lnTo>
                  <a:lnTo>
                    <a:pt x="392899" y="124968"/>
                  </a:lnTo>
                  <a:lnTo>
                    <a:pt x="388315" y="122351"/>
                  </a:lnTo>
                  <a:lnTo>
                    <a:pt x="381876" y="118668"/>
                  </a:lnTo>
                  <a:lnTo>
                    <a:pt x="379437" y="117792"/>
                  </a:lnTo>
                  <a:lnTo>
                    <a:pt x="379437" y="123571"/>
                  </a:lnTo>
                  <a:lnTo>
                    <a:pt x="379425" y="126593"/>
                  </a:lnTo>
                  <a:lnTo>
                    <a:pt x="378218" y="127812"/>
                  </a:lnTo>
                  <a:lnTo>
                    <a:pt x="376707" y="127825"/>
                  </a:lnTo>
                  <a:lnTo>
                    <a:pt x="375170" y="127825"/>
                  </a:lnTo>
                  <a:lnTo>
                    <a:pt x="373951" y="126593"/>
                  </a:lnTo>
                  <a:lnTo>
                    <a:pt x="373951" y="123571"/>
                  </a:lnTo>
                  <a:lnTo>
                    <a:pt x="375170" y="122351"/>
                  </a:lnTo>
                  <a:lnTo>
                    <a:pt x="378206" y="122351"/>
                  </a:lnTo>
                  <a:lnTo>
                    <a:pt x="379437" y="123571"/>
                  </a:lnTo>
                  <a:lnTo>
                    <a:pt x="379437" y="117792"/>
                  </a:lnTo>
                  <a:lnTo>
                    <a:pt x="367588" y="113525"/>
                  </a:lnTo>
                  <a:lnTo>
                    <a:pt x="358863" y="112217"/>
                  </a:lnTo>
                  <a:lnTo>
                    <a:pt x="353364" y="111391"/>
                  </a:lnTo>
                  <a:lnTo>
                    <a:pt x="349872" y="111404"/>
                  </a:lnTo>
                  <a:lnTo>
                    <a:pt x="346379" y="111683"/>
                  </a:lnTo>
                  <a:lnTo>
                    <a:pt x="342925" y="112217"/>
                  </a:lnTo>
                  <a:lnTo>
                    <a:pt x="323151" y="101815"/>
                  </a:lnTo>
                  <a:lnTo>
                    <a:pt x="323303" y="106616"/>
                  </a:lnTo>
                  <a:lnTo>
                    <a:pt x="324319" y="111340"/>
                  </a:lnTo>
                  <a:lnTo>
                    <a:pt x="326174" y="115785"/>
                  </a:lnTo>
                  <a:lnTo>
                    <a:pt x="309333" y="120192"/>
                  </a:lnTo>
                  <a:lnTo>
                    <a:pt x="301980" y="121742"/>
                  </a:lnTo>
                  <a:lnTo>
                    <a:pt x="295694" y="122351"/>
                  </a:lnTo>
                  <a:lnTo>
                    <a:pt x="276466" y="111391"/>
                  </a:lnTo>
                  <a:lnTo>
                    <a:pt x="276999" y="117932"/>
                  </a:lnTo>
                  <a:lnTo>
                    <a:pt x="278384" y="124383"/>
                  </a:lnTo>
                  <a:lnTo>
                    <a:pt x="280593" y="130556"/>
                  </a:lnTo>
                  <a:lnTo>
                    <a:pt x="278384" y="136740"/>
                  </a:lnTo>
                  <a:lnTo>
                    <a:pt x="276999" y="143179"/>
                  </a:lnTo>
                  <a:lnTo>
                    <a:pt x="276466" y="149720"/>
                  </a:lnTo>
                  <a:lnTo>
                    <a:pt x="295694" y="138772"/>
                  </a:lnTo>
                  <a:lnTo>
                    <a:pt x="301980" y="139369"/>
                  </a:lnTo>
                  <a:lnTo>
                    <a:pt x="309333" y="140931"/>
                  </a:lnTo>
                  <a:lnTo>
                    <a:pt x="326174" y="145338"/>
                  </a:lnTo>
                  <a:lnTo>
                    <a:pt x="324345" y="149720"/>
                  </a:lnTo>
                  <a:lnTo>
                    <a:pt x="323303" y="154508"/>
                  </a:lnTo>
                  <a:lnTo>
                    <a:pt x="323151" y="159296"/>
                  </a:lnTo>
                  <a:lnTo>
                    <a:pt x="342925" y="148894"/>
                  </a:lnTo>
                  <a:lnTo>
                    <a:pt x="346379" y="149428"/>
                  </a:lnTo>
                  <a:lnTo>
                    <a:pt x="349872" y="149707"/>
                  </a:lnTo>
                  <a:lnTo>
                    <a:pt x="353364" y="149720"/>
                  </a:lnTo>
                  <a:lnTo>
                    <a:pt x="358838" y="148894"/>
                  </a:lnTo>
                  <a:lnTo>
                    <a:pt x="367588" y="147586"/>
                  </a:lnTo>
                  <a:lnTo>
                    <a:pt x="381876" y="142443"/>
                  </a:lnTo>
                  <a:lnTo>
                    <a:pt x="388315" y="138772"/>
                  </a:lnTo>
                  <a:lnTo>
                    <a:pt x="392899" y="136156"/>
                  </a:lnTo>
                  <a:lnTo>
                    <a:pt x="397306" y="130556"/>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0" name="object 10"/>
          <p:cNvGrpSpPr/>
          <p:nvPr/>
        </p:nvGrpSpPr>
        <p:grpSpPr>
          <a:xfrm>
            <a:off x="838200" y="3509771"/>
            <a:ext cx="10515600" cy="762000"/>
            <a:chOff x="838200" y="3509771"/>
            <a:chExt cx="10515600" cy="762000"/>
          </a:xfrm>
        </p:grpSpPr>
        <p:sp>
          <p:nvSpPr>
            <p:cNvPr id="11" name="object 11"/>
            <p:cNvSpPr/>
            <p:nvPr/>
          </p:nvSpPr>
          <p:spPr>
            <a:xfrm>
              <a:off x="838200" y="3509771"/>
              <a:ext cx="10515600" cy="762000"/>
            </a:xfrm>
            <a:custGeom>
              <a:avLst/>
              <a:gdLst/>
              <a:ahLst/>
              <a:cxnLst/>
              <a:rect l="l" t="t" r="r" b="b"/>
              <a:pathLst>
                <a:path w="10515600" h="762000">
                  <a:moveTo>
                    <a:pt x="10439400" y="0"/>
                  </a:moveTo>
                  <a:lnTo>
                    <a:pt x="76200" y="0"/>
                  </a:lnTo>
                  <a:lnTo>
                    <a:pt x="46537" y="5987"/>
                  </a:lnTo>
                  <a:lnTo>
                    <a:pt x="22317" y="22317"/>
                  </a:lnTo>
                  <a:lnTo>
                    <a:pt x="5987" y="46537"/>
                  </a:lnTo>
                  <a:lnTo>
                    <a:pt x="0" y="76200"/>
                  </a:lnTo>
                  <a:lnTo>
                    <a:pt x="0" y="685800"/>
                  </a:lnTo>
                  <a:lnTo>
                    <a:pt x="5987" y="715462"/>
                  </a:lnTo>
                  <a:lnTo>
                    <a:pt x="22317" y="739682"/>
                  </a:lnTo>
                  <a:lnTo>
                    <a:pt x="46537" y="756012"/>
                  </a:lnTo>
                  <a:lnTo>
                    <a:pt x="76200" y="762000"/>
                  </a:lnTo>
                  <a:lnTo>
                    <a:pt x="10439400" y="762000"/>
                  </a:lnTo>
                  <a:lnTo>
                    <a:pt x="10469062" y="756012"/>
                  </a:lnTo>
                  <a:lnTo>
                    <a:pt x="10493282" y="739682"/>
                  </a:lnTo>
                  <a:lnTo>
                    <a:pt x="10509612" y="715462"/>
                  </a:lnTo>
                  <a:lnTo>
                    <a:pt x="10515600" y="685800"/>
                  </a:lnTo>
                  <a:lnTo>
                    <a:pt x="10515600" y="76200"/>
                  </a:lnTo>
                  <a:lnTo>
                    <a:pt x="10509612" y="46537"/>
                  </a:lnTo>
                  <a:lnTo>
                    <a:pt x="10493282" y="22317"/>
                  </a:lnTo>
                  <a:lnTo>
                    <a:pt x="10469062" y="5987"/>
                  </a:lnTo>
                  <a:lnTo>
                    <a:pt x="10439400"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object 12"/>
            <p:cNvSpPr/>
            <p:nvPr/>
          </p:nvSpPr>
          <p:spPr>
            <a:xfrm>
              <a:off x="1139221" y="3738813"/>
              <a:ext cx="288925" cy="303530"/>
            </a:xfrm>
            <a:custGeom>
              <a:avLst/>
              <a:gdLst/>
              <a:ahLst/>
              <a:cxnLst/>
              <a:rect l="l" t="t" r="r" b="b"/>
              <a:pathLst>
                <a:path w="288925" h="303529">
                  <a:moveTo>
                    <a:pt x="167645" y="95645"/>
                  </a:moveTo>
                  <a:lnTo>
                    <a:pt x="158263" y="92348"/>
                  </a:lnTo>
                  <a:lnTo>
                    <a:pt x="150825" y="85823"/>
                  </a:lnTo>
                  <a:lnTo>
                    <a:pt x="146384" y="76634"/>
                  </a:lnTo>
                  <a:lnTo>
                    <a:pt x="133425" y="26692"/>
                  </a:lnTo>
                  <a:lnTo>
                    <a:pt x="132129" y="22387"/>
                  </a:lnTo>
                  <a:lnTo>
                    <a:pt x="134720" y="17651"/>
                  </a:lnTo>
                  <a:lnTo>
                    <a:pt x="139472" y="16360"/>
                  </a:lnTo>
                  <a:lnTo>
                    <a:pt x="198220" y="1291"/>
                  </a:lnTo>
                  <a:lnTo>
                    <a:pt x="202540" y="0"/>
                  </a:lnTo>
                  <a:lnTo>
                    <a:pt x="207292" y="2583"/>
                  </a:lnTo>
                  <a:lnTo>
                    <a:pt x="208588" y="7319"/>
                  </a:lnTo>
                  <a:lnTo>
                    <a:pt x="211827" y="19804"/>
                  </a:lnTo>
                  <a:lnTo>
                    <a:pt x="194332" y="19804"/>
                  </a:lnTo>
                  <a:lnTo>
                    <a:pt x="152431" y="30567"/>
                  </a:lnTo>
                  <a:lnTo>
                    <a:pt x="163231" y="72329"/>
                  </a:lnTo>
                  <a:lnTo>
                    <a:pt x="164095" y="76634"/>
                  </a:lnTo>
                  <a:lnTo>
                    <a:pt x="168846" y="79648"/>
                  </a:lnTo>
                  <a:lnTo>
                    <a:pt x="216267" y="79648"/>
                  </a:lnTo>
                  <a:lnTo>
                    <a:pt x="212192" y="84262"/>
                  </a:lnTo>
                  <a:lnTo>
                    <a:pt x="202972" y="88689"/>
                  </a:lnTo>
                  <a:lnTo>
                    <a:pt x="204648" y="95147"/>
                  </a:lnTo>
                  <a:lnTo>
                    <a:pt x="177918" y="95147"/>
                  </a:lnTo>
                  <a:lnTo>
                    <a:pt x="167645" y="95645"/>
                  </a:lnTo>
                  <a:close/>
                </a:path>
                <a:path w="288925" h="303529">
                  <a:moveTo>
                    <a:pt x="216267" y="79648"/>
                  </a:moveTo>
                  <a:lnTo>
                    <a:pt x="168846" y="79648"/>
                  </a:lnTo>
                  <a:lnTo>
                    <a:pt x="173598" y="78356"/>
                  </a:lnTo>
                  <a:lnTo>
                    <a:pt x="198652" y="71898"/>
                  </a:lnTo>
                  <a:lnTo>
                    <a:pt x="202972" y="70606"/>
                  </a:lnTo>
                  <a:lnTo>
                    <a:pt x="205996" y="65871"/>
                  </a:lnTo>
                  <a:lnTo>
                    <a:pt x="205132" y="61565"/>
                  </a:lnTo>
                  <a:lnTo>
                    <a:pt x="194332" y="19804"/>
                  </a:lnTo>
                  <a:lnTo>
                    <a:pt x="211827" y="19804"/>
                  </a:lnTo>
                  <a:lnTo>
                    <a:pt x="221547" y="57260"/>
                  </a:lnTo>
                  <a:lnTo>
                    <a:pt x="222046" y="67499"/>
                  </a:lnTo>
                  <a:lnTo>
                    <a:pt x="218739" y="76849"/>
                  </a:lnTo>
                  <a:lnTo>
                    <a:pt x="216267" y="79648"/>
                  </a:lnTo>
                  <a:close/>
                </a:path>
                <a:path w="288925" h="303529">
                  <a:moveTo>
                    <a:pt x="45302" y="231625"/>
                  </a:moveTo>
                  <a:lnTo>
                    <a:pt x="39687" y="231625"/>
                  </a:lnTo>
                  <a:lnTo>
                    <a:pt x="37095" y="231194"/>
                  </a:lnTo>
                  <a:lnTo>
                    <a:pt x="1964" y="202450"/>
                  </a:lnTo>
                  <a:lnTo>
                    <a:pt x="0" y="182275"/>
                  </a:lnTo>
                  <a:lnTo>
                    <a:pt x="4920" y="159437"/>
                  </a:lnTo>
                  <a:lnTo>
                    <a:pt x="16360" y="135186"/>
                  </a:lnTo>
                  <a:lnTo>
                    <a:pt x="15928" y="133464"/>
                  </a:lnTo>
                  <a:lnTo>
                    <a:pt x="15896" y="132805"/>
                  </a:lnTo>
                  <a:lnTo>
                    <a:pt x="15496" y="130020"/>
                  </a:lnTo>
                  <a:lnTo>
                    <a:pt x="15496" y="128728"/>
                  </a:lnTo>
                  <a:lnTo>
                    <a:pt x="23164" y="113357"/>
                  </a:lnTo>
                  <a:lnTo>
                    <a:pt x="43143" y="102627"/>
                  </a:lnTo>
                  <a:lnTo>
                    <a:pt x="70897" y="96337"/>
                  </a:lnTo>
                  <a:lnTo>
                    <a:pt x="101891" y="94286"/>
                  </a:lnTo>
                  <a:lnTo>
                    <a:pt x="126790" y="95591"/>
                  </a:lnTo>
                  <a:lnTo>
                    <a:pt x="150109" y="99560"/>
                  </a:lnTo>
                  <a:lnTo>
                    <a:pt x="169622" y="106273"/>
                  </a:lnTo>
                  <a:lnTo>
                    <a:pt x="176409" y="111076"/>
                  </a:lnTo>
                  <a:lnTo>
                    <a:pt x="101891" y="111076"/>
                  </a:lnTo>
                  <a:lnTo>
                    <a:pt x="71956" y="113162"/>
                  </a:lnTo>
                  <a:lnTo>
                    <a:pt x="50324" y="118072"/>
                  </a:lnTo>
                  <a:lnTo>
                    <a:pt x="37196" y="123790"/>
                  </a:lnTo>
                  <a:lnTo>
                    <a:pt x="32775" y="128298"/>
                  </a:lnTo>
                  <a:lnTo>
                    <a:pt x="37196" y="132805"/>
                  </a:lnTo>
                  <a:lnTo>
                    <a:pt x="50324" y="138523"/>
                  </a:lnTo>
                  <a:lnTo>
                    <a:pt x="71956" y="143433"/>
                  </a:lnTo>
                  <a:lnTo>
                    <a:pt x="101891" y="145519"/>
                  </a:lnTo>
                  <a:lnTo>
                    <a:pt x="185136" y="145519"/>
                  </a:lnTo>
                  <a:lnTo>
                    <a:pt x="184667" y="147671"/>
                  </a:lnTo>
                  <a:lnTo>
                    <a:pt x="19384" y="147671"/>
                  </a:lnTo>
                  <a:lnTo>
                    <a:pt x="11642" y="166971"/>
                  </a:lnTo>
                  <a:lnTo>
                    <a:pt x="8666" y="184697"/>
                  </a:lnTo>
                  <a:lnTo>
                    <a:pt x="8726" y="185558"/>
                  </a:lnTo>
                  <a:lnTo>
                    <a:pt x="28024" y="220431"/>
                  </a:lnTo>
                  <a:lnTo>
                    <a:pt x="35367" y="222153"/>
                  </a:lnTo>
                  <a:lnTo>
                    <a:pt x="84662" y="222153"/>
                  </a:lnTo>
                  <a:lnTo>
                    <a:pt x="67994" y="228423"/>
                  </a:lnTo>
                  <a:lnTo>
                    <a:pt x="45302" y="231625"/>
                  </a:lnTo>
                  <a:close/>
                </a:path>
                <a:path w="288925" h="303529">
                  <a:moveTo>
                    <a:pt x="210010" y="115812"/>
                  </a:moveTo>
                  <a:lnTo>
                    <a:pt x="183101" y="115812"/>
                  </a:lnTo>
                  <a:lnTo>
                    <a:pt x="177918" y="95147"/>
                  </a:lnTo>
                  <a:lnTo>
                    <a:pt x="204648" y="95147"/>
                  </a:lnTo>
                  <a:lnTo>
                    <a:pt x="210010" y="115812"/>
                  </a:lnTo>
                  <a:close/>
                </a:path>
                <a:path w="288925" h="303529">
                  <a:moveTo>
                    <a:pt x="185136" y="145519"/>
                  </a:moveTo>
                  <a:lnTo>
                    <a:pt x="101891" y="145519"/>
                  </a:lnTo>
                  <a:lnTo>
                    <a:pt x="131825" y="143433"/>
                  </a:lnTo>
                  <a:lnTo>
                    <a:pt x="153457" y="138523"/>
                  </a:lnTo>
                  <a:lnTo>
                    <a:pt x="166585" y="132805"/>
                  </a:lnTo>
                  <a:lnTo>
                    <a:pt x="171006" y="128298"/>
                  </a:lnTo>
                  <a:lnTo>
                    <a:pt x="166585" y="123790"/>
                  </a:lnTo>
                  <a:lnTo>
                    <a:pt x="153457" y="118072"/>
                  </a:lnTo>
                  <a:lnTo>
                    <a:pt x="131825" y="113162"/>
                  </a:lnTo>
                  <a:lnTo>
                    <a:pt x="101891" y="111076"/>
                  </a:lnTo>
                  <a:lnTo>
                    <a:pt x="176409" y="111076"/>
                  </a:lnTo>
                  <a:lnTo>
                    <a:pt x="183101" y="115812"/>
                  </a:lnTo>
                  <a:lnTo>
                    <a:pt x="210010" y="115812"/>
                  </a:lnTo>
                  <a:lnTo>
                    <a:pt x="214479" y="133033"/>
                  </a:lnTo>
                  <a:lnTo>
                    <a:pt x="187853" y="133033"/>
                  </a:lnTo>
                  <a:lnTo>
                    <a:pt x="185136" y="145519"/>
                  </a:lnTo>
                  <a:close/>
                </a:path>
                <a:path w="288925" h="303529">
                  <a:moveTo>
                    <a:pt x="196492" y="303523"/>
                  </a:moveTo>
                  <a:lnTo>
                    <a:pt x="179213" y="236791"/>
                  </a:lnTo>
                  <a:lnTo>
                    <a:pt x="178444" y="223304"/>
                  </a:lnTo>
                  <a:lnTo>
                    <a:pt x="182777" y="210906"/>
                  </a:lnTo>
                  <a:lnTo>
                    <a:pt x="191484" y="201010"/>
                  </a:lnTo>
                  <a:lnTo>
                    <a:pt x="203836" y="195030"/>
                  </a:lnTo>
                  <a:lnTo>
                    <a:pt x="187853" y="133033"/>
                  </a:lnTo>
                  <a:lnTo>
                    <a:pt x="214479" y="133033"/>
                  </a:lnTo>
                  <a:lnTo>
                    <a:pt x="228890" y="188572"/>
                  </a:lnTo>
                  <a:lnTo>
                    <a:pt x="244632" y="188572"/>
                  </a:lnTo>
                  <a:lnTo>
                    <a:pt x="254862" y="192124"/>
                  </a:lnTo>
                  <a:lnTo>
                    <a:pt x="264791" y="200802"/>
                  </a:lnTo>
                  <a:lnTo>
                    <a:pt x="270791" y="213112"/>
                  </a:lnTo>
                  <a:lnTo>
                    <a:pt x="288502" y="279844"/>
                  </a:lnTo>
                  <a:lnTo>
                    <a:pt x="196492" y="303523"/>
                  </a:lnTo>
                  <a:close/>
                </a:path>
                <a:path w="288925" h="303529">
                  <a:moveTo>
                    <a:pt x="84662" y="222153"/>
                  </a:moveTo>
                  <a:lnTo>
                    <a:pt x="35367" y="222153"/>
                  </a:lnTo>
                  <a:lnTo>
                    <a:pt x="19384" y="147671"/>
                  </a:lnTo>
                  <a:lnTo>
                    <a:pt x="184667" y="147671"/>
                  </a:lnTo>
                  <a:lnTo>
                    <a:pt x="183918" y="151116"/>
                  </a:lnTo>
                  <a:lnTo>
                    <a:pt x="142064" y="151116"/>
                  </a:lnTo>
                  <a:lnTo>
                    <a:pt x="134289" y="158865"/>
                  </a:lnTo>
                  <a:lnTo>
                    <a:pt x="134289" y="171781"/>
                  </a:lnTo>
                  <a:lnTo>
                    <a:pt x="135152" y="174795"/>
                  </a:lnTo>
                  <a:lnTo>
                    <a:pt x="136880" y="177378"/>
                  </a:lnTo>
                  <a:lnTo>
                    <a:pt x="148976" y="177378"/>
                  </a:lnTo>
                  <a:lnTo>
                    <a:pt x="140768" y="185558"/>
                  </a:lnTo>
                  <a:lnTo>
                    <a:pt x="117104" y="204744"/>
                  </a:lnTo>
                  <a:lnTo>
                    <a:pt x="92387" y="219247"/>
                  </a:lnTo>
                  <a:lnTo>
                    <a:pt x="84662" y="222153"/>
                  </a:lnTo>
                  <a:close/>
                </a:path>
                <a:path w="288925" h="303529">
                  <a:moveTo>
                    <a:pt x="164522" y="240235"/>
                  </a:moveTo>
                  <a:lnTo>
                    <a:pt x="45734" y="240235"/>
                  </a:lnTo>
                  <a:lnTo>
                    <a:pt x="70026" y="236885"/>
                  </a:lnTo>
                  <a:lnTo>
                    <a:pt x="95897" y="227320"/>
                  </a:lnTo>
                  <a:lnTo>
                    <a:pt x="121849" y="212264"/>
                  </a:lnTo>
                  <a:lnTo>
                    <a:pt x="146384" y="192447"/>
                  </a:lnTo>
                  <a:lnTo>
                    <a:pt x="148544" y="190724"/>
                  </a:lnTo>
                  <a:lnTo>
                    <a:pt x="150703" y="188141"/>
                  </a:lnTo>
                  <a:lnTo>
                    <a:pt x="153295" y="185558"/>
                  </a:lnTo>
                  <a:lnTo>
                    <a:pt x="161935" y="184697"/>
                  </a:lnTo>
                  <a:lnTo>
                    <a:pt x="168846" y="177378"/>
                  </a:lnTo>
                  <a:lnTo>
                    <a:pt x="168846" y="158865"/>
                  </a:lnTo>
                  <a:lnTo>
                    <a:pt x="161071" y="151116"/>
                  </a:lnTo>
                  <a:lnTo>
                    <a:pt x="183918" y="151116"/>
                  </a:lnTo>
                  <a:lnTo>
                    <a:pt x="164522" y="240235"/>
                  </a:lnTo>
                  <a:close/>
                </a:path>
                <a:path w="288925" h="303529">
                  <a:moveTo>
                    <a:pt x="148976" y="177378"/>
                  </a:moveTo>
                  <a:lnTo>
                    <a:pt x="136880" y="177378"/>
                  </a:lnTo>
                  <a:lnTo>
                    <a:pt x="143360" y="170920"/>
                  </a:lnTo>
                  <a:lnTo>
                    <a:pt x="142928" y="170059"/>
                  </a:lnTo>
                  <a:lnTo>
                    <a:pt x="142928" y="163601"/>
                  </a:lnTo>
                  <a:lnTo>
                    <a:pt x="146816" y="159726"/>
                  </a:lnTo>
                  <a:lnTo>
                    <a:pt x="156319" y="159726"/>
                  </a:lnTo>
                  <a:lnTo>
                    <a:pt x="160207" y="163601"/>
                  </a:lnTo>
                  <a:lnTo>
                    <a:pt x="160207" y="173073"/>
                  </a:lnTo>
                  <a:lnTo>
                    <a:pt x="156751" y="176517"/>
                  </a:lnTo>
                  <a:lnTo>
                    <a:pt x="149839" y="176517"/>
                  </a:lnTo>
                  <a:lnTo>
                    <a:pt x="148976" y="177378"/>
                  </a:lnTo>
                  <a:close/>
                </a:path>
                <a:path w="288925" h="303529">
                  <a:moveTo>
                    <a:pt x="156319" y="176947"/>
                  </a:moveTo>
                  <a:lnTo>
                    <a:pt x="151135" y="176947"/>
                  </a:lnTo>
                  <a:lnTo>
                    <a:pt x="150271" y="176517"/>
                  </a:lnTo>
                  <a:lnTo>
                    <a:pt x="156751" y="176517"/>
                  </a:lnTo>
                  <a:lnTo>
                    <a:pt x="156319" y="176947"/>
                  </a:lnTo>
                  <a:close/>
                </a:path>
                <a:path w="288925" h="303529">
                  <a:moveTo>
                    <a:pt x="244632" y="188572"/>
                  </a:moveTo>
                  <a:lnTo>
                    <a:pt x="228890" y="188572"/>
                  </a:lnTo>
                  <a:lnTo>
                    <a:pt x="242423" y="187805"/>
                  </a:lnTo>
                  <a:lnTo>
                    <a:pt x="244632" y="188572"/>
                  </a:lnTo>
                  <a:close/>
                </a:path>
                <a:path w="288925" h="303529">
                  <a:moveTo>
                    <a:pt x="101891" y="274678"/>
                  </a:moveTo>
                  <a:lnTo>
                    <a:pt x="60151" y="267574"/>
                  </a:lnTo>
                  <a:lnTo>
                    <a:pt x="39255" y="239805"/>
                  </a:lnTo>
                  <a:lnTo>
                    <a:pt x="41415" y="240235"/>
                  </a:lnTo>
                  <a:lnTo>
                    <a:pt x="164522" y="240235"/>
                  </a:lnTo>
                  <a:lnTo>
                    <a:pt x="162367" y="250138"/>
                  </a:lnTo>
                  <a:lnTo>
                    <a:pt x="156744" y="259784"/>
                  </a:lnTo>
                  <a:lnTo>
                    <a:pt x="143630" y="267574"/>
                  </a:lnTo>
                  <a:lnTo>
                    <a:pt x="124765" y="272781"/>
                  </a:lnTo>
                  <a:lnTo>
                    <a:pt x="101891" y="274678"/>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3" name="object 13"/>
          <p:cNvGrpSpPr/>
          <p:nvPr/>
        </p:nvGrpSpPr>
        <p:grpSpPr>
          <a:xfrm>
            <a:off x="838200" y="4460747"/>
            <a:ext cx="10515600" cy="762000"/>
            <a:chOff x="838200" y="4460747"/>
            <a:chExt cx="10515600" cy="762000"/>
          </a:xfrm>
        </p:grpSpPr>
        <p:sp>
          <p:nvSpPr>
            <p:cNvPr id="14" name="object 14"/>
            <p:cNvSpPr/>
            <p:nvPr/>
          </p:nvSpPr>
          <p:spPr>
            <a:xfrm>
              <a:off x="838200" y="4460747"/>
              <a:ext cx="10515600" cy="762000"/>
            </a:xfrm>
            <a:custGeom>
              <a:avLst/>
              <a:gdLst/>
              <a:ahLst/>
              <a:cxnLst/>
              <a:rect l="l" t="t" r="r" b="b"/>
              <a:pathLst>
                <a:path w="10515600" h="762000">
                  <a:moveTo>
                    <a:pt x="10439400" y="0"/>
                  </a:moveTo>
                  <a:lnTo>
                    <a:pt x="76200" y="0"/>
                  </a:lnTo>
                  <a:lnTo>
                    <a:pt x="46537" y="5987"/>
                  </a:lnTo>
                  <a:lnTo>
                    <a:pt x="22317" y="22317"/>
                  </a:lnTo>
                  <a:lnTo>
                    <a:pt x="5987" y="46537"/>
                  </a:lnTo>
                  <a:lnTo>
                    <a:pt x="0" y="76200"/>
                  </a:lnTo>
                  <a:lnTo>
                    <a:pt x="0" y="685800"/>
                  </a:lnTo>
                  <a:lnTo>
                    <a:pt x="5987" y="715462"/>
                  </a:lnTo>
                  <a:lnTo>
                    <a:pt x="22317" y="739682"/>
                  </a:lnTo>
                  <a:lnTo>
                    <a:pt x="46537" y="756012"/>
                  </a:lnTo>
                  <a:lnTo>
                    <a:pt x="76200" y="762000"/>
                  </a:lnTo>
                  <a:lnTo>
                    <a:pt x="10439400" y="762000"/>
                  </a:lnTo>
                  <a:lnTo>
                    <a:pt x="10469062" y="756012"/>
                  </a:lnTo>
                  <a:lnTo>
                    <a:pt x="10493282" y="739682"/>
                  </a:lnTo>
                  <a:lnTo>
                    <a:pt x="10509612" y="715462"/>
                  </a:lnTo>
                  <a:lnTo>
                    <a:pt x="10515600" y="685800"/>
                  </a:lnTo>
                  <a:lnTo>
                    <a:pt x="10515600" y="76200"/>
                  </a:lnTo>
                  <a:lnTo>
                    <a:pt x="10509612" y="46537"/>
                  </a:lnTo>
                  <a:lnTo>
                    <a:pt x="10493282" y="22317"/>
                  </a:lnTo>
                  <a:lnTo>
                    <a:pt x="10469062" y="5987"/>
                  </a:lnTo>
                  <a:lnTo>
                    <a:pt x="10439400"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object 15"/>
            <p:cNvSpPr/>
            <p:nvPr/>
          </p:nvSpPr>
          <p:spPr>
            <a:xfrm>
              <a:off x="1127072" y="4671707"/>
              <a:ext cx="305435" cy="341630"/>
            </a:xfrm>
            <a:custGeom>
              <a:avLst/>
              <a:gdLst/>
              <a:ahLst/>
              <a:cxnLst/>
              <a:rect l="l" t="t" r="r" b="b"/>
              <a:pathLst>
                <a:path w="305434" h="341629">
                  <a:moveTo>
                    <a:pt x="165876" y="99021"/>
                  </a:moveTo>
                  <a:lnTo>
                    <a:pt x="139958" y="99021"/>
                  </a:lnTo>
                  <a:lnTo>
                    <a:pt x="139958" y="84383"/>
                  </a:lnTo>
                  <a:lnTo>
                    <a:pt x="126311" y="77159"/>
                  </a:lnTo>
                  <a:lnTo>
                    <a:pt x="116308" y="65978"/>
                  </a:lnTo>
                  <a:lnTo>
                    <a:pt x="110679" y="52053"/>
                  </a:lnTo>
                  <a:lnTo>
                    <a:pt x="110152" y="36595"/>
                  </a:lnTo>
                  <a:lnTo>
                    <a:pt x="115316" y="21977"/>
                  </a:lnTo>
                  <a:lnTo>
                    <a:pt x="124893" y="10386"/>
                  </a:lnTo>
                  <a:lnTo>
                    <a:pt x="137792" y="2751"/>
                  </a:lnTo>
                  <a:lnTo>
                    <a:pt x="152917" y="0"/>
                  </a:lnTo>
                  <a:lnTo>
                    <a:pt x="168054" y="2751"/>
                  </a:lnTo>
                  <a:lnTo>
                    <a:pt x="180941" y="10332"/>
                  </a:lnTo>
                  <a:lnTo>
                    <a:pt x="190519" y="21795"/>
                  </a:lnTo>
                  <a:lnTo>
                    <a:pt x="191969" y="25831"/>
                  </a:lnTo>
                  <a:lnTo>
                    <a:pt x="143414" y="25831"/>
                  </a:lnTo>
                  <a:lnTo>
                    <a:pt x="135638" y="33581"/>
                  </a:lnTo>
                  <a:lnTo>
                    <a:pt x="135638" y="52524"/>
                  </a:lnTo>
                  <a:lnTo>
                    <a:pt x="143414" y="60274"/>
                  </a:lnTo>
                  <a:lnTo>
                    <a:pt x="191659" y="60274"/>
                  </a:lnTo>
                  <a:lnTo>
                    <a:pt x="189527" y="65548"/>
                  </a:lnTo>
                  <a:lnTo>
                    <a:pt x="179524" y="76728"/>
                  </a:lnTo>
                  <a:lnTo>
                    <a:pt x="165876" y="83953"/>
                  </a:lnTo>
                  <a:lnTo>
                    <a:pt x="165876" y="99021"/>
                  </a:lnTo>
                  <a:close/>
                </a:path>
                <a:path w="305434" h="341629">
                  <a:moveTo>
                    <a:pt x="191659" y="60274"/>
                  </a:moveTo>
                  <a:lnTo>
                    <a:pt x="162421" y="60274"/>
                  </a:lnTo>
                  <a:lnTo>
                    <a:pt x="170196" y="52524"/>
                  </a:lnTo>
                  <a:lnTo>
                    <a:pt x="170196" y="33581"/>
                  </a:lnTo>
                  <a:lnTo>
                    <a:pt x="162421" y="25831"/>
                  </a:lnTo>
                  <a:lnTo>
                    <a:pt x="191969" y="25831"/>
                  </a:lnTo>
                  <a:lnTo>
                    <a:pt x="195682" y="36164"/>
                  </a:lnTo>
                  <a:lnTo>
                    <a:pt x="195156" y="51623"/>
                  </a:lnTo>
                  <a:lnTo>
                    <a:pt x="191659" y="60274"/>
                  </a:lnTo>
                  <a:close/>
                </a:path>
                <a:path w="305434" h="341629">
                  <a:moveTo>
                    <a:pt x="273869" y="124853"/>
                  </a:moveTo>
                  <a:lnTo>
                    <a:pt x="31965" y="124853"/>
                  </a:lnTo>
                  <a:lnTo>
                    <a:pt x="31965" y="99021"/>
                  </a:lnTo>
                  <a:lnTo>
                    <a:pt x="273869" y="99021"/>
                  </a:lnTo>
                  <a:lnTo>
                    <a:pt x="273869" y="124853"/>
                  </a:lnTo>
                  <a:close/>
                </a:path>
                <a:path w="305434" h="341629">
                  <a:moveTo>
                    <a:pt x="165876" y="300510"/>
                  </a:moveTo>
                  <a:lnTo>
                    <a:pt x="139958" y="300510"/>
                  </a:lnTo>
                  <a:lnTo>
                    <a:pt x="139958" y="124853"/>
                  </a:lnTo>
                  <a:lnTo>
                    <a:pt x="165876" y="124853"/>
                  </a:lnTo>
                  <a:lnTo>
                    <a:pt x="165876" y="300510"/>
                  </a:lnTo>
                  <a:close/>
                </a:path>
                <a:path w="305434" h="341629">
                  <a:moveTo>
                    <a:pt x="230321" y="300510"/>
                  </a:moveTo>
                  <a:lnTo>
                    <a:pt x="165876" y="300510"/>
                  </a:lnTo>
                  <a:lnTo>
                    <a:pt x="196857" y="291879"/>
                  </a:lnTo>
                  <a:lnTo>
                    <a:pt x="223221" y="274732"/>
                  </a:lnTo>
                  <a:lnTo>
                    <a:pt x="243267" y="250561"/>
                  </a:lnTo>
                  <a:lnTo>
                    <a:pt x="255294" y="220862"/>
                  </a:lnTo>
                  <a:lnTo>
                    <a:pt x="236720" y="213112"/>
                  </a:lnTo>
                  <a:lnTo>
                    <a:pt x="234128" y="211820"/>
                  </a:lnTo>
                  <a:lnTo>
                    <a:pt x="231968" y="209237"/>
                  </a:lnTo>
                  <a:lnTo>
                    <a:pt x="231536" y="206224"/>
                  </a:lnTo>
                  <a:lnTo>
                    <a:pt x="231104" y="202779"/>
                  </a:lnTo>
                  <a:lnTo>
                    <a:pt x="232400" y="199766"/>
                  </a:lnTo>
                  <a:lnTo>
                    <a:pt x="234992" y="198043"/>
                  </a:lnTo>
                  <a:lnTo>
                    <a:pt x="283804" y="160587"/>
                  </a:lnTo>
                  <a:lnTo>
                    <a:pt x="286396" y="158435"/>
                  </a:lnTo>
                  <a:lnTo>
                    <a:pt x="289852" y="158004"/>
                  </a:lnTo>
                  <a:lnTo>
                    <a:pt x="295036" y="160587"/>
                  </a:lnTo>
                  <a:lnTo>
                    <a:pt x="297196" y="163171"/>
                  </a:lnTo>
                  <a:lnTo>
                    <a:pt x="297628" y="166184"/>
                  </a:lnTo>
                  <a:lnTo>
                    <a:pt x="304971" y="227320"/>
                  </a:lnTo>
                  <a:lnTo>
                    <a:pt x="305403" y="230333"/>
                  </a:lnTo>
                  <a:lnTo>
                    <a:pt x="279053" y="230333"/>
                  </a:lnTo>
                  <a:lnTo>
                    <a:pt x="266512" y="260813"/>
                  </a:lnTo>
                  <a:lnTo>
                    <a:pt x="247087" y="286894"/>
                  </a:lnTo>
                  <a:lnTo>
                    <a:pt x="230321" y="300510"/>
                  </a:lnTo>
                  <a:close/>
                </a:path>
                <a:path w="305434" h="341629">
                  <a:moveTo>
                    <a:pt x="9503" y="237222"/>
                  </a:moveTo>
                  <a:lnTo>
                    <a:pt x="6479" y="236791"/>
                  </a:lnTo>
                  <a:lnTo>
                    <a:pt x="1295" y="233347"/>
                  </a:lnTo>
                  <a:lnTo>
                    <a:pt x="0" y="230333"/>
                  </a:lnTo>
                  <a:lnTo>
                    <a:pt x="431" y="227320"/>
                  </a:lnTo>
                  <a:lnTo>
                    <a:pt x="8207" y="166184"/>
                  </a:lnTo>
                  <a:lnTo>
                    <a:pt x="8639" y="163171"/>
                  </a:lnTo>
                  <a:lnTo>
                    <a:pt x="10367" y="160587"/>
                  </a:lnTo>
                  <a:lnTo>
                    <a:pt x="13391" y="159296"/>
                  </a:lnTo>
                  <a:lnTo>
                    <a:pt x="16414" y="158435"/>
                  </a:lnTo>
                  <a:lnTo>
                    <a:pt x="19438" y="158865"/>
                  </a:lnTo>
                  <a:lnTo>
                    <a:pt x="22030" y="160587"/>
                  </a:lnTo>
                  <a:lnTo>
                    <a:pt x="70843" y="198043"/>
                  </a:lnTo>
                  <a:lnTo>
                    <a:pt x="73435" y="199766"/>
                  </a:lnTo>
                  <a:lnTo>
                    <a:pt x="74730" y="202779"/>
                  </a:lnTo>
                  <a:lnTo>
                    <a:pt x="73867" y="208807"/>
                  </a:lnTo>
                  <a:lnTo>
                    <a:pt x="71707" y="211390"/>
                  </a:lnTo>
                  <a:lnTo>
                    <a:pt x="69115" y="212682"/>
                  </a:lnTo>
                  <a:lnTo>
                    <a:pt x="50540" y="220431"/>
                  </a:lnTo>
                  <a:lnTo>
                    <a:pt x="54724" y="230764"/>
                  </a:lnTo>
                  <a:lnTo>
                    <a:pt x="26350" y="230764"/>
                  </a:lnTo>
                  <a:lnTo>
                    <a:pt x="12527" y="236361"/>
                  </a:lnTo>
                  <a:lnTo>
                    <a:pt x="9503" y="237222"/>
                  </a:lnTo>
                  <a:close/>
                </a:path>
                <a:path w="305434" h="341629">
                  <a:moveTo>
                    <a:pt x="295900" y="237652"/>
                  </a:moveTo>
                  <a:lnTo>
                    <a:pt x="279053" y="230333"/>
                  </a:lnTo>
                  <a:lnTo>
                    <a:pt x="305403" y="230333"/>
                  </a:lnTo>
                  <a:lnTo>
                    <a:pt x="304107" y="233347"/>
                  </a:lnTo>
                  <a:lnTo>
                    <a:pt x="301515" y="235069"/>
                  </a:lnTo>
                  <a:lnTo>
                    <a:pt x="298923" y="237222"/>
                  </a:lnTo>
                  <a:lnTo>
                    <a:pt x="295900" y="237652"/>
                  </a:lnTo>
                  <a:close/>
                </a:path>
                <a:path w="305434" h="341629">
                  <a:moveTo>
                    <a:pt x="154213" y="341410"/>
                  </a:moveTo>
                  <a:lnTo>
                    <a:pt x="151189" y="341410"/>
                  </a:lnTo>
                  <a:lnTo>
                    <a:pt x="148598" y="340119"/>
                  </a:lnTo>
                  <a:lnTo>
                    <a:pt x="114040" y="321606"/>
                  </a:lnTo>
                  <a:lnTo>
                    <a:pt x="83937" y="307835"/>
                  </a:lnTo>
                  <a:lnTo>
                    <a:pt x="58532" y="287325"/>
                  </a:lnTo>
                  <a:lnTo>
                    <a:pt x="38958" y="261244"/>
                  </a:lnTo>
                  <a:lnTo>
                    <a:pt x="26350" y="230764"/>
                  </a:lnTo>
                  <a:lnTo>
                    <a:pt x="54724" y="230764"/>
                  </a:lnTo>
                  <a:lnTo>
                    <a:pt x="62568" y="250138"/>
                  </a:lnTo>
                  <a:lnTo>
                    <a:pt x="82614" y="274355"/>
                  </a:lnTo>
                  <a:lnTo>
                    <a:pt x="108978" y="291630"/>
                  </a:lnTo>
                  <a:lnTo>
                    <a:pt x="139958" y="300510"/>
                  </a:lnTo>
                  <a:lnTo>
                    <a:pt x="230321" y="300510"/>
                  </a:lnTo>
                  <a:lnTo>
                    <a:pt x="221830" y="307405"/>
                  </a:lnTo>
                  <a:lnTo>
                    <a:pt x="191795" y="321175"/>
                  </a:lnTo>
                  <a:lnTo>
                    <a:pt x="156805" y="340119"/>
                  </a:lnTo>
                  <a:lnTo>
                    <a:pt x="154213" y="341410"/>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6" name="object 16"/>
          <p:cNvGrpSpPr/>
          <p:nvPr/>
        </p:nvGrpSpPr>
        <p:grpSpPr>
          <a:xfrm>
            <a:off x="838200" y="5411723"/>
            <a:ext cx="10515600" cy="762000"/>
            <a:chOff x="838200" y="5411723"/>
            <a:chExt cx="10515600" cy="762000"/>
          </a:xfrm>
        </p:grpSpPr>
        <p:sp>
          <p:nvSpPr>
            <p:cNvPr id="17" name="object 17"/>
            <p:cNvSpPr/>
            <p:nvPr/>
          </p:nvSpPr>
          <p:spPr>
            <a:xfrm>
              <a:off x="838200" y="5411723"/>
              <a:ext cx="10515600" cy="762000"/>
            </a:xfrm>
            <a:custGeom>
              <a:avLst/>
              <a:gdLst/>
              <a:ahLst/>
              <a:cxnLst/>
              <a:rect l="l" t="t" r="r" b="b"/>
              <a:pathLst>
                <a:path w="10515600" h="762000">
                  <a:moveTo>
                    <a:pt x="10439400" y="0"/>
                  </a:moveTo>
                  <a:lnTo>
                    <a:pt x="76200" y="0"/>
                  </a:lnTo>
                  <a:lnTo>
                    <a:pt x="46537" y="5987"/>
                  </a:lnTo>
                  <a:lnTo>
                    <a:pt x="22317" y="22317"/>
                  </a:lnTo>
                  <a:lnTo>
                    <a:pt x="5987" y="46537"/>
                  </a:lnTo>
                  <a:lnTo>
                    <a:pt x="0" y="76200"/>
                  </a:lnTo>
                  <a:lnTo>
                    <a:pt x="0" y="685800"/>
                  </a:lnTo>
                  <a:lnTo>
                    <a:pt x="5987" y="715462"/>
                  </a:lnTo>
                  <a:lnTo>
                    <a:pt x="22317" y="739682"/>
                  </a:lnTo>
                  <a:lnTo>
                    <a:pt x="46537" y="756012"/>
                  </a:lnTo>
                  <a:lnTo>
                    <a:pt x="76200" y="762000"/>
                  </a:lnTo>
                  <a:lnTo>
                    <a:pt x="10439400" y="762000"/>
                  </a:lnTo>
                  <a:lnTo>
                    <a:pt x="10469062" y="756012"/>
                  </a:lnTo>
                  <a:lnTo>
                    <a:pt x="10493282" y="739682"/>
                  </a:lnTo>
                  <a:lnTo>
                    <a:pt x="10509612" y="715462"/>
                  </a:lnTo>
                  <a:lnTo>
                    <a:pt x="10515600" y="685800"/>
                  </a:lnTo>
                  <a:lnTo>
                    <a:pt x="10515600" y="76200"/>
                  </a:lnTo>
                  <a:lnTo>
                    <a:pt x="10509612" y="46537"/>
                  </a:lnTo>
                  <a:lnTo>
                    <a:pt x="10493282" y="22317"/>
                  </a:lnTo>
                  <a:lnTo>
                    <a:pt x="10469062" y="5987"/>
                  </a:lnTo>
                  <a:lnTo>
                    <a:pt x="10439400" y="0"/>
                  </a:lnTo>
                  <a:close/>
                </a:path>
              </a:pathLst>
            </a:custGeom>
            <a:solidFill>
              <a:srgbClr val="CC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8" name="object 18"/>
            <p:cNvPicPr/>
            <p:nvPr/>
          </p:nvPicPr>
          <p:blipFill>
            <a:blip r:embed="rId3" cstate="print"/>
            <a:stretch>
              <a:fillRect/>
            </a:stretch>
          </p:blipFill>
          <p:spPr>
            <a:xfrm>
              <a:off x="1166381" y="5714817"/>
              <a:ext cx="214257" cy="102466"/>
            </a:xfrm>
            <a:prstGeom prst="rect">
              <a:avLst/>
            </a:prstGeom>
          </p:spPr>
        </p:pic>
        <p:pic>
          <p:nvPicPr>
            <p:cNvPr id="19" name="object 19"/>
            <p:cNvPicPr/>
            <p:nvPr/>
          </p:nvPicPr>
          <p:blipFill>
            <a:blip r:embed="rId4" cstate="print"/>
            <a:stretch>
              <a:fillRect/>
            </a:stretch>
          </p:blipFill>
          <p:spPr>
            <a:xfrm>
              <a:off x="1095106" y="5838379"/>
              <a:ext cx="214257" cy="101605"/>
            </a:xfrm>
            <a:prstGeom prst="rect">
              <a:avLst/>
            </a:prstGeom>
          </p:spPr>
        </p:pic>
        <p:sp>
          <p:nvSpPr>
            <p:cNvPr id="20" name="object 20"/>
            <p:cNvSpPr/>
            <p:nvPr/>
          </p:nvSpPr>
          <p:spPr>
            <a:xfrm>
              <a:off x="1365520" y="5649376"/>
              <a:ext cx="99695" cy="276225"/>
            </a:xfrm>
            <a:custGeom>
              <a:avLst/>
              <a:gdLst/>
              <a:ahLst/>
              <a:cxnLst/>
              <a:rect l="l" t="t" r="r" b="b"/>
              <a:pathLst>
                <a:path w="99694" h="276225">
                  <a:moveTo>
                    <a:pt x="77098" y="258318"/>
                  </a:moveTo>
                  <a:lnTo>
                    <a:pt x="43197" y="258318"/>
                  </a:lnTo>
                  <a:lnTo>
                    <a:pt x="53260" y="256279"/>
                  </a:lnTo>
                  <a:lnTo>
                    <a:pt x="61501" y="250730"/>
                  </a:lnTo>
                  <a:lnTo>
                    <a:pt x="67070" y="242516"/>
                  </a:lnTo>
                  <a:lnTo>
                    <a:pt x="69027" y="232916"/>
                  </a:lnTo>
                  <a:lnTo>
                    <a:pt x="69115" y="142075"/>
                  </a:lnTo>
                  <a:lnTo>
                    <a:pt x="61339" y="138630"/>
                  </a:lnTo>
                  <a:lnTo>
                    <a:pt x="56156" y="131311"/>
                  </a:lnTo>
                  <a:lnTo>
                    <a:pt x="56156" y="113229"/>
                  </a:lnTo>
                  <a:lnTo>
                    <a:pt x="61339" y="105910"/>
                  </a:lnTo>
                  <a:lnTo>
                    <a:pt x="69115" y="102466"/>
                  </a:lnTo>
                  <a:lnTo>
                    <a:pt x="69115" y="0"/>
                  </a:lnTo>
                  <a:lnTo>
                    <a:pt x="86394" y="0"/>
                  </a:lnTo>
                  <a:lnTo>
                    <a:pt x="86394" y="102466"/>
                  </a:lnTo>
                  <a:lnTo>
                    <a:pt x="93737" y="105910"/>
                  </a:lnTo>
                  <a:lnTo>
                    <a:pt x="99353" y="113660"/>
                  </a:lnTo>
                  <a:lnTo>
                    <a:pt x="99353" y="116243"/>
                  </a:lnTo>
                  <a:lnTo>
                    <a:pt x="74299" y="116243"/>
                  </a:lnTo>
                  <a:lnTo>
                    <a:pt x="71275" y="119256"/>
                  </a:lnTo>
                  <a:lnTo>
                    <a:pt x="71275" y="126145"/>
                  </a:lnTo>
                  <a:lnTo>
                    <a:pt x="74299" y="129159"/>
                  </a:lnTo>
                  <a:lnTo>
                    <a:pt x="99353" y="129159"/>
                  </a:lnTo>
                  <a:lnTo>
                    <a:pt x="99353" y="131742"/>
                  </a:lnTo>
                  <a:lnTo>
                    <a:pt x="94169" y="139061"/>
                  </a:lnTo>
                  <a:lnTo>
                    <a:pt x="86394" y="142505"/>
                  </a:lnTo>
                  <a:lnTo>
                    <a:pt x="86394" y="232916"/>
                  </a:lnTo>
                  <a:lnTo>
                    <a:pt x="82985" y="249633"/>
                  </a:lnTo>
                  <a:lnTo>
                    <a:pt x="77098" y="258318"/>
                  </a:lnTo>
                  <a:close/>
                </a:path>
                <a:path w="99694" h="276225">
                  <a:moveTo>
                    <a:pt x="99353" y="129159"/>
                  </a:moveTo>
                  <a:lnTo>
                    <a:pt x="81210" y="129159"/>
                  </a:lnTo>
                  <a:lnTo>
                    <a:pt x="84234" y="126145"/>
                  </a:lnTo>
                  <a:lnTo>
                    <a:pt x="84234" y="119256"/>
                  </a:lnTo>
                  <a:lnTo>
                    <a:pt x="81210" y="116243"/>
                  </a:lnTo>
                  <a:lnTo>
                    <a:pt x="99353" y="116243"/>
                  </a:lnTo>
                  <a:lnTo>
                    <a:pt x="99353" y="129159"/>
                  </a:lnTo>
                  <a:close/>
                </a:path>
                <a:path w="99694" h="276225">
                  <a:moveTo>
                    <a:pt x="43197" y="275969"/>
                  </a:moveTo>
                  <a:lnTo>
                    <a:pt x="26424" y="272572"/>
                  </a:lnTo>
                  <a:lnTo>
                    <a:pt x="12689" y="263323"/>
                  </a:lnTo>
                  <a:lnTo>
                    <a:pt x="3408" y="249633"/>
                  </a:lnTo>
                  <a:lnTo>
                    <a:pt x="0" y="232916"/>
                  </a:lnTo>
                  <a:lnTo>
                    <a:pt x="0" y="225597"/>
                  </a:lnTo>
                  <a:lnTo>
                    <a:pt x="1727" y="217848"/>
                  </a:lnTo>
                  <a:lnTo>
                    <a:pt x="5615" y="211390"/>
                  </a:lnTo>
                  <a:lnTo>
                    <a:pt x="5183" y="210959"/>
                  </a:lnTo>
                  <a:lnTo>
                    <a:pt x="37581" y="161448"/>
                  </a:lnTo>
                  <a:lnTo>
                    <a:pt x="37581" y="220001"/>
                  </a:lnTo>
                  <a:lnTo>
                    <a:pt x="20302" y="220001"/>
                  </a:lnTo>
                  <a:lnTo>
                    <a:pt x="17710" y="224306"/>
                  </a:lnTo>
                  <a:lnTo>
                    <a:pt x="16846" y="229472"/>
                  </a:lnTo>
                  <a:lnTo>
                    <a:pt x="17278" y="234639"/>
                  </a:lnTo>
                  <a:lnTo>
                    <a:pt x="19992" y="243969"/>
                  </a:lnTo>
                  <a:lnTo>
                    <a:pt x="25702" y="251483"/>
                  </a:lnTo>
                  <a:lnTo>
                    <a:pt x="33680" y="256495"/>
                  </a:lnTo>
                  <a:lnTo>
                    <a:pt x="43197" y="258318"/>
                  </a:lnTo>
                  <a:lnTo>
                    <a:pt x="77098" y="258318"/>
                  </a:lnTo>
                  <a:lnTo>
                    <a:pt x="73705" y="263323"/>
                  </a:lnTo>
                  <a:lnTo>
                    <a:pt x="59969" y="272572"/>
                  </a:lnTo>
                  <a:lnTo>
                    <a:pt x="43197" y="275969"/>
                  </a:lnTo>
                  <a:close/>
                </a:path>
                <a:path w="99694" h="276225">
                  <a:moveTo>
                    <a:pt x="37581" y="230333"/>
                  </a:moveTo>
                  <a:lnTo>
                    <a:pt x="20302" y="220001"/>
                  </a:lnTo>
                  <a:lnTo>
                    <a:pt x="37581" y="220001"/>
                  </a:lnTo>
                  <a:lnTo>
                    <a:pt x="37581" y="230333"/>
                  </a:lnTo>
                  <a:close/>
                </a:path>
              </a:pathLst>
            </a:custGeom>
            <a:solidFill>
              <a:srgbClr val="155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21" name="object 21"/>
          <p:cNvSpPr txBox="1"/>
          <p:nvPr/>
        </p:nvSpPr>
        <p:spPr>
          <a:xfrm>
            <a:off x="1708680" y="1819028"/>
            <a:ext cx="9264650" cy="4119245"/>
          </a:xfrm>
          <a:prstGeom prst="rect">
            <a:avLst/>
          </a:prstGeom>
        </p:spPr>
        <p:txBody>
          <a:bodyPr vert="horz" wrap="square" lIns="0" tIns="12065" rIns="0" bIns="0" rtlCol="0">
            <a:spAutoFit/>
          </a:bodyPr>
          <a:lstStyle/>
          <a:p>
            <a:pPr marL="88900" marR="0" lvl="0" indent="0" defTabSz="914400" eaLnBrk="1" fontAlgn="auto" latinLnBrk="0" hangingPunct="1">
              <a:lnSpc>
                <a:spcPct val="100000"/>
              </a:lnSpc>
              <a:spcBef>
                <a:spcPts val="95"/>
              </a:spcBef>
              <a:spcAft>
                <a:spcPts val="0"/>
              </a:spcAft>
              <a:buClrTx/>
              <a:buSzTx/>
              <a:buFontTx/>
              <a:buNone/>
              <a:tabLst/>
              <a:defRPr/>
            </a:pPr>
            <a:r>
              <a:rPr kumimoji="0" sz="1900" b="0" i="0" u="none" strike="noStrike" kern="0" cap="none" spc="0" normalizeH="0" baseline="0" noProof="0" dirty="0">
                <a:ln>
                  <a:noFill/>
                </a:ln>
                <a:solidFill>
                  <a:sysClr val="windowText" lastClr="000000"/>
                </a:solidFill>
                <a:effectLst/>
                <a:uLnTx/>
                <a:uFillTx/>
                <a:latin typeface="Segoe UI"/>
                <a:cs typeface="Segoe UI"/>
              </a:rPr>
              <a:t>Air</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quality</a:t>
            </a:r>
            <a:r>
              <a:rPr kumimoji="0" sz="1900" b="0" i="0" u="none" strike="noStrike" kern="0" cap="none" spc="-2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Reduction</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in</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NO</a:t>
            </a:r>
            <a:r>
              <a:rPr kumimoji="0" sz="1875" b="0" i="0" u="none" strike="noStrike" kern="0" cap="none" spc="0" normalizeH="0" baseline="-20000" noProof="0" dirty="0">
                <a:ln>
                  <a:noFill/>
                </a:ln>
                <a:solidFill>
                  <a:sysClr val="windowText" lastClr="000000"/>
                </a:solidFill>
                <a:effectLst/>
                <a:uLnTx/>
                <a:uFillTx/>
                <a:latin typeface="Segoe UI"/>
                <a:cs typeface="Segoe UI"/>
              </a:rPr>
              <a:t>x</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CO,</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3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CO</a:t>
            </a:r>
            <a:r>
              <a:rPr kumimoji="0" sz="1875" b="0" i="0" u="none" strike="noStrike" kern="0" cap="none" spc="0" normalizeH="0" baseline="-20000" noProof="0" dirty="0">
                <a:ln>
                  <a:noFill/>
                </a:ln>
                <a:solidFill>
                  <a:sysClr val="windowText" lastClr="000000"/>
                </a:solidFill>
                <a:effectLst/>
                <a:uLnTx/>
                <a:uFillTx/>
                <a:latin typeface="Segoe UI"/>
                <a:cs typeface="Segoe UI"/>
              </a:rPr>
              <a:t>2</a:t>
            </a:r>
            <a:r>
              <a:rPr kumimoji="0" sz="1875" b="0" i="0" u="none" strike="noStrike" kern="0" cap="none" spc="-52" normalizeH="0" baseline="-2000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less</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construction</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vessels</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30"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vehicles</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3100" b="0" i="0" u="none" strike="noStrike" kern="0" cap="none" spc="0" normalizeH="0" baseline="0" noProof="0">
              <a:ln>
                <a:noFill/>
              </a:ln>
              <a:solidFill>
                <a:sysClr val="windowText" lastClr="000000"/>
              </a:solidFill>
              <a:effectLst/>
              <a:uLnTx/>
              <a:uFillTx/>
              <a:latin typeface="Segoe UI"/>
              <a:cs typeface="Segoe UI"/>
            </a:endParaRPr>
          </a:p>
          <a:p>
            <a:pPr marL="88900" marR="55880" lvl="0" indent="0" defTabSz="914400" eaLnBrk="1" fontAlgn="auto" latinLnBrk="0" hangingPunct="1">
              <a:lnSpc>
                <a:spcPts val="2270"/>
              </a:lnSpc>
              <a:spcBef>
                <a:spcPts val="0"/>
              </a:spcBef>
              <a:spcAft>
                <a:spcPts val="0"/>
              </a:spcAft>
              <a:buClrTx/>
              <a:buSzTx/>
              <a:buFontTx/>
              <a:buNone/>
              <a:tabLst/>
              <a:defRPr/>
            </a:pPr>
            <a:r>
              <a:rPr kumimoji="0" sz="1900" b="0" i="0" u="none" strike="noStrike" kern="0" cap="none" spc="0" normalizeH="0" baseline="0" noProof="0" dirty="0">
                <a:ln>
                  <a:noFill/>
                </a:ln>
                <a:solidFill>
                  <a:sysClr val="windowText" lastClr="000000"/>
                </a:solidFill>
                <a:effectLst/>
                <a:uLnTx/>
                <a:uFillTx/>
                <a:latin typeface="Segoe UI"/>
                <a:cs typeface="Segoe UI"/>
              </a:rPr>
              <a:t>Seafloor</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conditions</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benthic</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habitat</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HVDC</a:t>
            </a:r>
            <a:r>
              <a:rPr kumimoji="0" sz="1900" b="0" i="0" u="none" strike="noStrike" kern="0" cap="none" spc="-6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technology</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routing</a:t>
            </a:r>
            <a:r>
              <a:rPr kumimoji="0" sz="1900" b="0" i="0" u="none" strike="noStrike" kern="0" cap="none" spc="-6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cables</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in</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25" normalizeH="0" baseline="0" noProof="0" dirty="0">
                <a:ln>
                  <a:noFill/>
                </a:ln>
                <a:solidFill>
                  <a:sysClr val="windowText" lastClr="000000"/>
                </a:solidFill>
                <a:effectLst/>
                <a:uLnTx/>
                <a:uFillTx/>
                <a:latin typeface="Segoe UI"/>
                <a:cs typeface="Segoe UI"/>
              </a:rPr>
              <a:t>one </a:t>
            </a:r>
            <a:r>
              <a:rPr kumimoji="0" sz="1900" b="0" i="0" u="none" strike="noStrike" kern="0" cap="none" spc="0" normalizeH="0" baseline="0" noProof="0" dirty="0">
                <a:ln>
                  <a:noFill/>
                </a:ln>
                <a:solidFill>
                  <a:sysClr val="windowText" lastClr="000000"/>
                </a:solidFill>
                <a:effectLst/>
                <a:uLnTx/>
                <a:uFillTx/>
                <a:latin typeface="Segoe UI"/>
                <a:cs typeface="Segoe UI"/>
              </a:rPr>
              <a:t>corridor</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that</a:t>
            </a:r>
            <a:r>
              <a:rPr kumimoji="0" sz="1900" b="0" i="0" u="none" strike="noStrike" kern="0" cap="none" spc="-4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has</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been</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properly</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sited</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2200" b="0" i="0" u="none" strike="noStrike" kern="0" cap="none" spc="0" normalizeH="0" baseline="0" noProof="0">
              <a:ln>
                <a:noFill/>
              </a:ln>
              <a:solidFill>
                <a:sysClr val="windowText" lastClr="000000"/>
              </a:solidFill>
              <a:effectLst/>
              <a:uLnTx/>
              <a:uFillTx/>
              <a:latin typeface="Segoe UI"/>
              <a:cs typeface="Segoe UI"/>
            </a:endParaRPr>
          </a:p>
          <a:p>
            <a:pPr marL="88900" marR="434340" lvl="0" indent="0" defTabSz="914400" eaLnBrk="1" fontAlgn="auto" latinLnBrk="0" hangingPunct="1">
              <a:lnSpc>
                <a:spcPts val="2270"/>
              </a:lnSpc>
              <a:spcBef>
                <a:spcPts val="0"/>
              </a:spcBef>
              <a:spcAft>
                <a:spcPts val="0"/>
              </a:spcAft>
              <a:buClrTx/>
              <a:buSzTx/>
              <a:buFontTx/>
              <a:buNone/>
              <a:tabLst/>
              <a:defRPr/>
            </a:pPr>
            <a:r>
              <a:rPr kumimoji="0" sz="1900" b="0" i="0" u="none" strike="noStrike" kern="0" cap="none" spc="0" normalizeH="0" baseline="0" noProof="0" dirty="0">
                <a:ln>
                  <a:noFill/>
                </a:ln>
                <a:solidFill>
                  <a:sysClr val="windowText" lastClr="000000"/>
                </a:solidFill>
                <a:effectLst/>
                <a:uLnTx/>
                <a:uFillTx/>
                <a:latin typeface="Segoe UI"/>
                <a:cs typeface="Segoe UI"/>
              </a:rPr>
              <a:t>Neighborhoods</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beaches</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9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Landfall</a:t>
            </a:r>
            <a:r>
              <a:rPr kumimoji="0" sz="1900" b="0" i="0" u="none" strike="noStrike" kern="0" cap="none" spc="-4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onshore</a:t>
            </a:r>
            <a:r>
              <a:rPr kumimoji="0" sz="1900" b="0" i="0" u="none" strike="noStrike" kern="0" cap="none" spc="-7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cable</a:t>
            </a:r>
            <a:r>
              <a:rPr kumimoji="0" sz="1900" b="0" i="0" u="none" strike="noStrike" kern="0" cap="none" spc="-7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routes</a:t>
            </a:r>
            <a:r>
              <a:rPr kumimoji="0" sz="1900" b="0" i="0" u="none" strike="noStrike" kern="0" cap="none" spc="-8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carefully</a:t>
            </a:r>
            <a:r>
              <a:rPr kumimoji="0" sz="1900" b="0" i="0" u="none" strike="noStrike" kern="0" cap="none" spc="-6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sited</a:t>
            </a:r>
            <a:r>
              <a:rPr kumimoji="0" sz="1900" b="0" i="0" u="none" strike="noStrike" kern="0" cap="none" spc="-75" normalizeH="0" baseline="0" noProof="0" dirty="0">
                <a:ln>
                  <a:noFill/>
                </a:ln>
                <a:solidFill>
                  <a:sysClr val="windowText" lastClr="000000"/>
                </a:solidFill>
                <a:effectLst/>
                <a:uLnTx/>
                <a:uFillTx/>
                <a:latin typeface="Segoe UI"/>
                <a:cs typeface="Segoe UI"/>
              </a:rPr>
              <a:t> </a:t>
            </a:r>
            <a:r>
              <a:rPr kumimoji="0" sz="1900" b="0" i="0" u="none" strike="noStrike" kern="0" cap="none" spc="-25" normalizeH="0" baseline="0" noProof="0" dirty="0">
                <a:ln>
                  <a:noFill/>
                </a:ln>
                <a:solidFill>
                  <a:sysClr val="windowText" lastClr="000000"/>
                </a:solidFill>
                <a:effectLst/>
                <a:uLnTx/>
                <a:uFillTx/>
                <a:latin typeface="Segoe UI"/>
                <a:cs typeface="Segoe UI"/>
              </a:rPr>
              <a:t>to </a:t>
            </a:r>
            <a:r>
              <a:rPr kumimoji="0" sz="1900" b="0" i="0" u="none" strike="noStrike" kern="0" cap="none" spc="0" normalizeH="0" baseline="0" noProof="0" dirty="0">
                <a:ln>
                  <a:noFill/>
                </a:ln>
                <a:solidFill>
                  <a:sysClr val="windowText" lastClr="000000"/>
                </a:solidFill>
                <a:effectLst/>
                <a:uLnTx/>
                <a:uFillTx/>
                <a:latin typeface="Segoe UI"/>
                <a:cs typeface="Segoe UI"/>
              </a:rPr>
              <a:t>minimize</a:t>
            </a:r>
            <a:r>
              <a:rPr kumimoji="0" sz="1900" b="0" i="0" u="none" strike="noStrike" kern="0" cap="none" spc="-90"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impacts</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3000" b="0" i="0" u="none" strike="noStrike" kern="0" cap="none" spc="0" normalizeH="0" baseline="0" noProof="0">
              <a:ln>
                <a:noFill/>
              </a:ln>
              <a:solidFill>
                <a:sysClr val="windowText" lastClr="000000"/>
              </a:solidFill>
              <a:effectLst/>
              <a:uLnTx/>
              <a:uFillTx/>
              <a:latin typeface="Segoe UI"/>
              <a:cs typeface="Segoe UI"/>
            </a:endParaRPr>
          </a:p>
          <a:p>
            <a:pPr marL="88900" marR="0" lvl="0" indent="0" defTabSz="914400" eaLnBrk="1" fontAlgn="auto" latinLnBrk="0" hangingPunct="1">
              <a:lnSpc>
                <a:spcPct val="100000"/>
              </a:lnSpc>
              <a:spcBef>
                <a:spcPts val="5"/>
              </a:spcBef>
              <a:spcAft>
                <a:spcPts val="0"/>
              </a:spcAft>
              <a:buClrTx/>
              <a:buSzTx/>
              <a:buFontTx/>
              <a:buNone/>
              <a:tabLst/>
              <a:defRPr/>
            </a:pPr>
            <a:r>
              <a:rPr kumimoji="0" sz="1900" b="0" i="0" u="none" strike="noStrike" kern="0" cap="none" spc="0" normalizeH="0" baseline="0" noProof="0" dirty="0">
                <a:ln>
                  <a:noFill/>
                </a:ln>
                <a:solidFill>
                  <a:sysClr val="windowText" lastClr="000000"/>
                </a:solidFill>
                <a:effectLst/>
                <a:uLnTx/>
                <a:uFillTx/>
                <a:latin typeface="Segoe UI"/>
                <a:cs typeface="Segoe UI"/>
              </a:rPr>
              <a:t>Navigational</a:t>
            </a:r>
            <a:r>
              <a:rPr kumimoji="0" sz="1900" b="0" i="0" u="none" strike="noStrike" kern="0" cap="none" spc="-2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safety</a:t>
            </a:r>
            <a:r>
              <a:rPr kumimoji="0" sz="1900" b="0" i="0" u="none" strike="noStrike" kern="0" cap="none" spc="-4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4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Less</a:t>
            </a:r>
            <a:r>
              <a:rPr kumimoji="0" sz="1900" b="0" i="0" u="none" strike="noStrike" kern="0" cap="none" spc="-4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vessel</a:t>
            </a:r>
            <a:r>
              <a:rPr kumimoji="0" sz="1900" b="0" i="0" u="none" strike="noStrike" kern="0" cap="none" spc="-6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traffic,</a:t>
            </a:r>
            <a:r>
              <a:rPr kumimoji="0" sz="1900" b="0" i="0" u="none" strike="noStrike" kern="0" cap="none" spc="-2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bury</a:t>
            </a:r>
            <a:r>
              <a:rPr kumimoji="0" sz="1900" b="0" i="0" u="none" strike="noStrike" kern="0" cap="none" spc="-4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cables</a:t>
            </a:r>
            <a:r>
              <a:rPr kumimoji="0" sz="1900" b="0" i="0" u="none" strike="noStrike" kern="0" cap="none" spc="-4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in</a:t>
            </a:r>
            <a:r>
              <a:rPr kumimoji="0" sz="1900" b="0" i="0" u="none" strike="noStrike" kern="0" cap="none" spc="-4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one</a:t>
            </a:r>
            <a:r>
              <a:rPr kumimoji="0" sz="1900" b="0" i="0" u="none" strike="noStrike" kern="0" cap="none" spc="-50"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corridor</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ysClr val="windowText" lastClr="000000"/>
              </a:solidFill>
              <a:effectLst/>
              <a:uLnTx/>
              <a:uFillTx/>
              <a:latin typeface="Segoe UI"/>
              <a:cs typeface="Segoe UI"/>
            </a:endParaRPr>
          </a:p>
          <a:p>
            <a:pPr marL="88900" marR="0" lvl="0" indent="0" defTabSz="914400" eaLnBrk="1" fontAlgn="auto" latinLnBrk="0" hangingPunct="1">
              <a:lnSpc>
                <a:spcPct val="100000"/>
              </a:lnSpc>
              <a:spcBef>
                <a:spcPts val="1880"/>
              </a:spcBef>
              <a:spcAft>
                <a:spcPts val="0"/>
              </a:spcAft>
              <a:buClrTx/>
              <a:buSzTx/>
              <a:buFontTx/>
              <a:buNone/>
              <a:tabLst/>
              <a:defRPr/>
            </a:pPr>
            <a:r>
              <a:rPr kumimoji="0" sz="1900" b="0" i="0" u="none" strike="noStrike" kern="0" cap="none" spc="0" normalizeH="0" baseline="0" noProof="0" dirty="0">
                <a:ln>
                  <a:noFill/>
                </a:ln>
                <a:solidFill>
                  <a:sysClr val="windowText" lastClr="000000"/>
                </a:solidFill>
                <a:effectLst/>
                <a:uLnTx/>
                <a:uFillTx/>
                <a:latin typeface="Segoe UI"/>
                <a:cs typeface="Segoe UI"/>
              </a:rPr>
              <a:t>Commercial</a:t>
            </a:r>
            <a:r>
              <a:rPr kumimoji="0" sz="1900" b="0" i="0" u="none" strike="noStrike" kern="0" cap="none" spc="-6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recreational</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fishing</a:t>
            </a:r>
            <a:r>
              <a:rPr kumimoji="0" sz="1900" b="0" i="0" u="none" strike="noStrike" kern="0" cap="none" spc="-3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t>
            </a:r>
            <a:r>
              <a:rPr kumimoji="0" sz="1900" b="0" i="0" u="none" strike="noStrike" kern="0" cap="none" spc="-7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avoid</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reefs</a:t>
            </a:r>
            <a:r>
              <a:rPr kumimoji="0" sz="1900" b="0" i="0" u="none" strike="noStrike" kern="0" cap="none" spc="-7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and</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fishing</a:t>
            </a:r>
            <a:r>
              <a:rPr kumimoji="0" sz="1900" b="0" i="0" u="none" strike="noStrike" kern="0" cap="none" spc="-40"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areas,</a:t>
            </a:r>
            <a:r>
              <a:rPr kumimoji="0" sz="1900" b="0" i="0" u="none" strike="noStrike" kern="0" cap="none" spc="-55" normalizeH="0" baseline="0" noProof="0" dirty="0">
                <a:ln>
                  <a:noFill/>
                </a:ln>
                <a:solidFill>
                  <a:sysClr val="windowText" lastClr="000000"/>
                </a:solidFill>
                <a:effectLst/>
                <a:uLnTx/>
                <a:uFillTx/>
                <a:latin typeface="Segoe UI"/>
                <a:cs typeface="Segoe UI"/>
              </a:rPr>
              <a:t> </a:t>
            </a:r>
            <a:r>
              <a:rPr kumimoji="0" sz="1900" b="0" i="0" u="none" strike="noStrike" kern="0" cap="none" spc="0" normalizeH="0" baseline="0" noProof="0" dirty="0">
                <a:ln>
                  <a:noFill/>
                </a:ln>
                <a:solidFill>
                  <a:sysClr val="windowText" lastClr="000000"/>
                </a:solidFill>
                <a:effectLst/>
                <a:uLnTx/>
                <a:uFillTx/>
                <a:latin typeface="Segoe UI"/>
                <a:cs typeface="Segoe UI"/>
              </a:rPr>
              <a:t>fewer</a:t>
            </a:r>
            <a:r>
              <a:rPr kumimoji="0" sz="1900" b="0" i="0" u="none" strike="noStrike" kern="0" cap="none" spc="-65" normalizeH="0" baseline="0" noProof="0" dirty="0">
                <a:ln>
                  <a:noFill/>
                </a:ln>
                <a:solidFill>
                  <a:sysClr val="windowText" lastClr="000000"/>
                </a:solidFill>
                <a:effectLst/>
                <a:uLnTx/>
                <a:uFillTx/>
                <a:latin typeface="Segoe UI"/>
                <a:cs typeface="Segoe UI"/>
              </a:rPr>
              <a:t> </a:t>
            </a:r>
            <a:r>
              <a:rPr kumimoji="0" sz="1900" b="0" i="0" u="none" strike="noStrike" kern="0" cap="none" spc="-10" normalizeH="0" baseline="0" noProof="0" dirty="0">
                <a:ln>
                  <a:noFill/>
                </a:ln>
                <a:solidFill>
                  <a:sysClr val="windowText" lastClr="000000"/>
                </a:solidFill>
                <a:effectLst/>
                <a:uLnTx/>
                <a:uFillTx/>
                <a:latin typeface="Segoe UI"/>
                <a:cs typeface="Segoe UI"/>
              </a:rPr>
              <a:t>conflicts</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sp>
        <p:nvSpPr>
          <p:cNvPr id="22" name="object 22"/>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50</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23" name="object 23"/>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Tree>
    <p:extLst>
      <p:ext uri="{BB962C8B-B14F-4D97-AF65-F5344CB8AC3E}">
        <p14:creationId xmlns:p14="http://schemas.microsoft.com/office/powerpoint/2010/main" val="1464208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7870" y="273832"/>
            <a:ext cx="8481695" cy="635000"/>
          </a:xfrm>
          <a:prstGeom prst="rect">
            <a:avLst/>
          </a:prstGeom>
        </p:spPr>
        <p:txBody>
          <a:bodyPr vert="horz" wrap="square" lIns="0" tIns="12065" rIns="0" bIns="0" rtlCol="0">
            <a:spAutoFit/>
          </a:bodyPr>
          <a:lstStyle/>
          <a:p>
            <a:pPr marL="12700">
              <a:lnSpc>
                <a:spcPct val="100000"/>
              </a:lnSpc>
              <a:spcBef>
                <a:spcPts val="95"/>
              </a:spcBef>
            </a:pPr>
            <a:r>
              <a:rPr dirty="0"/>
              <a:t>MAOD</a:t>
            </a:r>
            <a:r>
              <a:rPr spc="-85" dirty="0"/>
              <a:t> </a:t>
            </a:r>
            <a:r>
              <a:rPr dirty="0"/>
              <a:t>Actions</a:t>
            </a:r>
            <a:r>
              <a:rPr spc="-114" dirty="0"/>
              <a:t> </a:t>
            </a:r>
            <a:r>
              <a:rPr dirty="0"/>
              <a:t>Led</a:t>
            </a:r>
            <a:r>
              <a:rPr spc="-114" dirty="0"/>
              <a:t> </a:t>
            </a:r>
            <a:r>
              <a:rPr dirty="0"/>
              <a:t>by</a:t>
            </a:r>
            <a:r>
              <a:rPr spc="-125" dirty="0"/>
              <a:t> </a:t>
            </a:r>
            <a:r>
              <a:rPr spc="-55" dirty="0"/>
              <a:t>Values</a:t>
            </a:r>
            <a:r>
              <a:rPr spc="-114" dirty="0"/>
              <a:t> </a:t>
            </a:r>
            <a:r>
              <a:rPr dirty="0"/>
              <a:t>and</a:t>
            </a:r>
            <a:r>
              <a:rPr spc="-125" dirty="0"/>
              <a:t> </a:t>
            </a:r>
            <a:r>
              <a:rPr spc="-10" dirty="0"/>
              <a:t>Goals</a:t>
            </a:r>
          </a:p>
        </p:txBody>
      </p:sp>
      <p:pic>
        <p:nvPicPr>
          <p:cNvPr id="3" name="object 3"/>
          <p:cNvPicPr/>
          <p:nvPr/>
        </p:nvPicPr>
        <p:blipFill>
          <a:blip r:embed="rId2" cstate="print"/>
          <a:stretch>
            <a:fillRect/>
          </a:stretch>
        </p:blipFill>
        <p:spPr>
          <a:xfrm>
            <a:off x="168910" y="1458213"/>
            <a:ext cx="5566156" cy="5005324"/>
          </a:xfrm>
          <a:prstGeom prst="rect">
            <a:avLst/>
          </a:prstGeom>
        </p:spPr>
      </p:pic>
      <p:sp>
        <p:nvSpPr>
          <p:cNvPr id="4" name="object 4"/>
          <p:cNvSpPr txBox="1"/>
          <p:nvPr/>
        </p:nvSpPr>
        <p:spPr>
          <a:xfrm>
            <a:off x="2299005" y="3207675"/>
            <a:ext cx="1306195" cy="1188085"/>
          </a:xfrm>
          <a:prstGeom prst="rect">
            <a:avLst/>
          </a:prstGeom>
        </p:spPr>
        <p:txBody>
          <a:bodyPr vert="horz" wrap="square" lIns="0" tIns="107315" rIns="0" bIns="0" rtlCol="0">
            <a:spAutoFit/>
          </a:bodyPr>
          <a:lstStyle/>
          <a:p>
            <a:pPr marL="0" marR="0" lvl="0" indent="0" algn="ctr" defTabSz="914400" eaLnBrk="1" fontAlgn="auto" latinLnBrk="0" hangingPunct="1">
              <a:lnSpc>
                <a:spcPct val="100000"/>
              </a:lnSpc>
              <a:spcBef>
                <a:spcPts val="845"/>
              </a:spcBef>
              <a:spcAft>
                <a:spcPts val="0"/>
              </a:spcAft>
              <a:buClrTx/>
              <a:buSzTx/>
              <a:buFontTx/>
              <a:buNone/>
              <a:tabLst/>
              <a:defRPr/>
            </a:pPr>
            <a:r>
              <a:rPr kumimoji="0" sz="1600" b="0" i="0" u="none" strike="noStrike" kern="0" cap="none" spc="-20" normalizeH="0" baseline="0" noProof="0" dirty="0">
                <a:ln>
                  <a:noFill/>
                </a:ln>
                <a:solidFill>
                  <a:srgbClr val="FFFFFF"/>
                </a:solidFill>
                <a:effectLst/>
                <a:uLnTx/>
                <a:uFillTx/>
                <a:latin typeface="Segoe UI"/>
                <a:cs typeface="Segoe UI"/>
              </a:rPr>
              <a:t>MAOD</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algn="ctr" defTabSz="914400" eaLnBrk="1" fontAlgn="auto" latinLnBrk="0" hangingPunct="1">
              <a:lnSpc>
                <a:spcPct val="99700"/>
              </a:lnSpc>
              <a:spcBef>
                <a:spcPts val="750"/>
              </a:spcBef>
              <a:spcAft>
                <a:spcPts val="0"/>
              </a:spcAft>
              <a:buClrTx/>
              <a:buSzTx/>
              <a:buFontTx/>
              <a:buNone/>
              <a:tabLst/>
              <a:defRPr/>
            </a:pPr>
            <a:r>
              <a:rPr kumimoji="0" sz="1600" b="0" i="0" u="none" strike="noStrike" kern="0" cap="none" spc="-10" normalizeH="0" baseline="0" noProof="0" dirty="0">
                <a:ln>
                  <a:noFill/>
                </a:ln>
                <a:solidFill>
                  <a:srgbClr val="FFFFFF"/>
                </a:solidFill>
                <a:effectLst/>
                <a:uLnTx/>
                <a:uFillTx/>
                <a:latin typeface="Segoe UI"/>
                <a:cs typeface="Segoe UI"/>
              </a:rPr>
              <a:t>Environmental Protection Values</a:t>
            </a:r>
            <a:endParaRPr kumimoji="0" sz="1600" b="0" i="0" u="none" strike="noStrike" kern="0" cap="none" spc="0" normalizeH="0" baseline="0" noProof="0">
              <a:ln>
                <a:noFill/>
              </a:ln>
              <a:solidFill>
                <a:sysClr val="windowText" lastClr="000000"/>
              </a:solidFill>
              <a:effectLst/>
              <a:uLnTx/>
              <a:uFillTx/>
              <a:latin typeface="Segoe UI"/>
              <a:cs typeface="Segoe UI"/>
            </a:endParaRPr>
          </a:p>
        </p:txBody>
      </p:sp>
      <p:sp>
        <p:nvSpPr>
          <p:cNvPr id="10" name="object 10"/>
          <p:cNvSpPr txBox="1">
            <a:spLocks noGrp="1"/>
          </p:cNvSpPr>
          <p:nvPr>
            <p:ph type="sldNum" sz="quarter" idx="7"/>
          </p:nvPr>
        </p:nvSpPr>
        <p:spPr>
          <a:prstGeom prst="rect">
            <a:avLst/>
          </a:prstGeom>
        </p:spPr>
        <p:txBody>
          <a:bodyPr vert="horz" wrap="square" lIns="0" tIns="23495" rIns="0" bIns="0" rtlCol="0">
            <a:spAutoFit/>
          </a:bodyPr>
          <a:lstStyle/>
          <a:p>
            <a:pPr marL="38100" marR="0" lvl="0" indent="0" defTabSz="914400" eaLnBrk="1" fontAlgn="auto" latinLnBrk="0" hangingPunct="1">
              <a:lnSpc>
                <a:spcPct val="100000"/>
              </a:lnSpc>
              <a:spcBef>
                <a:spcPts val="185"/>
              </a:spcBef>
              <a:spcAft>
                <a:spcPts val="0"/>
              </a:spcAft>
              <a:buClrTx/>
              <a:buSzTx/>
              <a:buFontTx/>
              <a:buNone/>
              <a:tabLst/>
              <a:defRPr/>
            </a:pPr>
            <a:fld id="{81D60167-4931-47E6-BA6A-407CBD079E47}" type="slidenum">
              <a:rPr kumimoji="0" sz="1000" b="0" i="0" u="none" strike="noStrike" kern="0" cap="none" spc="0" normalizeH="0" baseline="0" noProof="0" dirty="0">
                <a:ln>
                  <a:noFill/>
                </a:ln>
                <a:solidFill>
                  <a:srgbClr val="888888"/>
                </a:solidFill>
                <a:effectLst/>
                <a:uLnTx/>
                <a:uFillTx/>
                <a:latin typeface="Segoe UI"/>
                <a:cs typeface="Segoe UI"/>
              </a:rPr>
              <a:pPr marL="38100" marR="0" lvl="0" indent="0" defTabSz="914400" eaLnBrk="1" fontAlgn="auto" latinLnBrk="0" hangingPunct="1">
                <a:lnSpc>
                  <a:spcPct val="100000"/>
                </a:lnSpc>
                <a:spcBef>
                  <a:spcPts val="185"/>
                </a:spcBef>
                <a:spcAft>
                  <a:spcPts val="0"/>
                </a:spcAft>
                <a:buClrTx/>
                <a:buSzTx/>
                <a:buFontTx/>
                <a:buNone/>
                <a:tabLst/>
                <a:defRPr/>
              </a:pPr>
              <a:t>51</a:t>
            </a:fld>
            <a:r>
              <a:rPr kumimoji="0" sz="1000" b="0" i="0" u="none" strike="noStrike" kern="0" cap="none" spc="49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a:t>
            </a:r>
            <a:r>
              <a:rPr kumimoji="0" sz="1000" b="0" i="0" u="none" strike="noStrike" kern="0" cap="none" spc="18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NJ BPU</a:t>
            </a:r>
            <a:r>
              <a:rPr kumimoji="0" sz="1000" b="0" i="0" u="none" strike="noStrike" kern="0" cap="none" spc="-10"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Stakeholder</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0" normalizeH="0" baseline="0" noProof="0" dirty="0">
                <a:ln>
                  <a:noFill/>
                </a:ln>
                <a:solidFill>
                  <a:srgbClr val="888888"/>
                </a:solidFill>
                <a:effectLst/>
                <a:uLnTx/>
                <a:uFillTx/>
                <a:latin typeface="Segoe UI"/>
                <a:cs typeface="Segoe UI"/>
              </a:rPr>
              <a:t>Mtg</a:t>
            </a:r>
            <a:r>
              <a:rPr kumimoji="0" sz="1000" b="0" i="0" u="none" strike="noStrike" kern="0" cap="none" spc="-15" normalizeH="0" baseline="0" noProof="0" dirty="0">
                <a:ln>
                  <a:noFill/>
                </a:ln>
                <a:solidFill>
                  <a:srgbClr val="888888"/>
                </a:solidFill>
                <a:effectLst/>
                <a:uLnTx/>
                <a:uFillTx/>
                <a:latin typeface="Segoe UI"/>
                <a:cs typeface="Segoe UI"/>
              </a:rPr>
              <a:t> </a:t>
            </a:r>
            <a:r>
              <a:rPr kumimoji="0" sz="1000" b="0" i="0" u="none" strike="noStrike" kern="0" cap="none" spc="-25" normalizeH="0" baseline="0" noProof="0" dirty="0">
                <a:ln>
                  <a:noFill/>
                </a:ln>
                <a:solidFill>
                  <a:srgbClr val="888888"/>
                </a:solidFill>
                <a:effectLst/>
                <a:uLnTx/>
                <a:uFillTx/>
                <a:latin typeface="Segoe UI"/>
                <a:cs typeface="Segoe UI"/>
              </a:rPr>
              <a:t>#3</a:t>
            </a:r>
          </a:p>
        </p:txBody>
      </p:sp>
      <p:sp>
        <p:nvSpPr>
          <p:cNvPr id="11" name="object 11"/>
          <p:cNvSpPr txBox="1">
            <a:spLocks noGrp="1"/>
          </p:cNvSpPr>
          <p:nvPr>
            <p:ph type="dt" sz="half" idx="6"/>
          </p:nvPr>
        </p:nvSpPr>
        <p:spPr>
          <a:prstGeom prst="rect">
            <a:avLst/>
          </a:prstGeom>
        </p:spPr>
        <p:txBody>
          <a:bodyPr vert="horz" wrap="square" lIns="0" tIns="22225" rIns="0" bIns="0" rtlCol="0">
            <a:spAutoFit/>
          </a:bodyPr>
          <a:lstStyle/>
          <a:p>
            <a:pPr marL="12700" marR="0" lvl="0" indent="0" defTabSz="914400" eaLnBrk="1" fontAlgn="auto" latinLnBrk="0" hangingPunct="1">
              <a:lnSpc>
                <a:spcPct val="100000"/>
              </a:lnSpc>
              <a:spcBef>
                <a:spcPts val="175"/>
              </a:spcBef>
              <a:spcAft>
                <a:spcPts val="0"/>
              </a:spcAft>
              <a:buClrTx/>
              <a:buSzTx/>
              <a:buFontTx/>
              <a:buNone/>
              <a:tabLst/>
              <a:defRPr/>
            </a:pPr>
            <a:r>
              <a:rPr kumimoji="0" sz="1000" b="0" i="0" u="none" strike="noStrike" kern="0" cap="none" spc="-10" normalizeH="0" baseline="0" noProof="0" dirty="0">
                <a:ln>
                  <a:noFill/>
                </a:ln>
                <a:solidFill>
                  <a:srgbClr val="888888"/>
                </a:solidFill>
                <a:effectLst/>
                <a:uLnTx/>
                <a:uFillTx/>
                <a:latin typeface="Segoe UI"/>
                <a:cs typeface="Segoe UI"/>
              </a:rPr>
              <a:t>4.4.2022</a:t>
            </a:r>
          </a:p>
        </p:txBody>
      </p:sp>
      <p:sp>
        <p:nvSpPr>
          <p:cNvPr id="5" name="object 5"/>
          <p:cNvSpPr txBox="1"/>
          <p:nvPr/>
        </p:nvSpPr>
        <p:spPr>
          <a:xfrm>
            <a:off x="2360193" y="1857572"/>
            <a:ext cx="1152525" cy="453390"/>
          </a:xfrm>
          <a:prstGeom prst="rect">
            <a:avLst/>
          </a:prstGeom>
        </p:spPr>
        <p:txBody>
          <a:bodyPr vert="horz" wrap="square" lIns="0" tIns="13335" rIns="0" bIns="0" rtlCol="0">
            <a:spAutoFit/>
          </a:bodyPr>
          <a:lstStyle/>
          <a:p>
            <a:pPr marL="106680" marR="5080" lvl="0" indent="-94615"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Segoe UI"/>
                <a:cs typeface="Segoe UI"/>
              </a:rPr>
              <a:t>Environmental stewardship</a:t>
            </a:r>
            <a:endParaRPr kumimoji="0" sz="1400" b="0" i="0" u="none" strike="noStrike" kern="0" cap="none" spc="0" normalizeH="0" baseline="0" noProof="0">
              <a:ln>
                <a:noFill/>
              </a:ln>
              <a:solidFill>
                <a:sysClr val="windowText" lastClr="000000"/>
              </a:solidFill>
              <a:effectLst/>
              <a:uLnTx/>
              <a:uFillTx/>
              <a:latin typeface="Segoe UI"/>
              <a:cs typeface="Segoe UI"/>
            </a:endParaRPr>
          </a:p>
        </p:txBody>
      </p:sp>
      <p:sp>
        <p:nvSpPr>
          <p:cNvPr id="6" name="object 6"/>
          <p:cNvSpPr txBox="1"/>
          <p:nvPr/>
        </p:nvSpPr>
        <p:spPr>
          <a:xfrm>
            <a:off x="4375109" y="3517177"/>
            <a:ext cx="1092200" cy="666750"/>
          </a:xfrm>
          <a:prstGeom prst="rect">
            <a:avLst/>
          </a:prstGeom>
        </p:spPr>
        <p:txBody>
          <a:bodyPr vert="horz" wrap="square" lIns="0" tIns="13335" rIns="0" bIns="0" rtlCol="0">
            <a:spAutoFit/>
          </a:bodyPr>
          <a:lstStyle/>
          <a:p>
            <a:pPr marL="12700" marR="5080" lvl="0" indent="0"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Segoe UI"/>
                <a:cs typeface="Segoe UI"/>
              </a:rPr>
              <a:t>Collaboration </a:t>
            </a:r>
            <a:r>
              <a:rPr kumimoji="0" sz="1400" b="0" i="0" u="none" strike="noStrike" kern="0" cap="none" spc="0" normalizeH="0" baseline="0" noProof="0" dirty="0">
                <a:ln>
                  <a:noFill/>
                </a:ln>
                <a:solidFill>
                  <a:srgbClr val="FFFFFF"/>
                </a:solidFill>
                <a:effectLst/>
                <a:uLnTx/>
                <a:uFillTx/>
                <a:latin typeface="Segoe UI"/>
                <a:cs typeface="Segoe UI"/>
              </a:rPr>
              <a:t>with</a:t>
            </a:r>
            <a:r>
              <a:rPr kumimoji="0" sz="1400" b="0" i="0" u="none" strike="noStrike" kern="0" cap="none" spc="-30" normalizeH="0" baseline="0" noProof="0" dirty="0">
                <a:ln>
                  <a:noFill/>
                </a:ln>
                <a:solidFill>
                  <a:srgbClr val="FFFFFF"/>
                </a:solidFill>
                <a:effectLst/>
                <a:uLnTx/>
                <a:uFillTx/>
                <a:latin typeface="Segoe UI"/>
                <a:cs typeface="Segoe UI"/>
              </a:rPr>
              <a:t> </a:t>
            </a:r>
            <a:r>
              <a:rPr kumimoji="0" sz="1400" b="0" i="0" u="none" strike="noStrike" kern="0" cap="none" spc="-10" normalizeH="0" baseline="0" noProof="0" dirty="0">
                <a:ln>
                  <a:noFill/>
                </a:ln>
                <a:solidFill>
                  <a:srgbClr val="FFFFFF"/>
                </a:solidFill>
                <a:effectLst/>
                <a:uLnTx/>
                <a:uFillTx/>
                <a:latin typeface="Segoe UI"/>
                <a:cs typeface="Segoe UI"/>
              </a:rPr>
              <a:t>strong partners</a:t>
            </a:r>
            <a:endParaRPr kumimoji="0" sz="14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txBox="1"/>
          <p:nvPr/>
        </p:nvSpPr>
        <p:spPr>
          <a:xfrm>
            <a:off x="2295574" y="5485808"/>
            <a:ext cx="1314450" cy="666750"/>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Segoe UI"/>
                <a:cs typeface="Segoe UI"/>
              </a:rPr>
              <a:t>Open,</a:t>
            </a:r>
            <a:r>
              <a:rPr kumimoji="0" sz="1400" b="0" i="0" u="none" strike="noStrike" kern="0" cap="none" spc="-45" normalizeH="0" baseline="0" noProof="0" dirty="0">
                <a:ln>
                  <a:noFill/>
                </a:ln>
                <a:solidFill>
                  <a:srgbClr val="FFFFFF"/>
                </a:solidFill>
                <a:effectLst/>
                <a:uLnTx/>
                <a:uFillTx/>
                <a:latin typeface="Segoe UI"/>
                <a:cs typeface="Segoe UI"/>
              </a:rPr>
              <a:t> </a:t>
            </a:r>
            <a:r>
              <a:rPr kumimoji="0" sz="1400" b="0" i="0" u="none" strike="noStrike" kern="0" cap="none" spc="-10" normalizeH="0" baseline="0" noProof="0" dirty="0">
                <a:ln>
                  <a:noFill/>
                </a:ln>
                <a:solidFill>
                  <a:srgbClr val="FFFFFF"/>
                </a:solidFill>
                <a:effectLst/>
                <a:uLnTx/>
                <a:uFillTx/>
                <a:latin typeface="Segoe UI"/>
                <a:cs typeface="Segoe UI"/>
              </a:rPr>
              <a:t>regular,</a:t>
            </a:r>
            <a:r>
              <a:rPr kumimoji="0" sz="1400" b="0" i="0" u="none" strike="noStrike" kern="0" cap="none" spc="-50" normalizeH="0" baseline="0" noProof="0" dirty="0">
                <a:ln>
                  <a:noFill/>
                </a:ln>
                <a:solidFill>
                  <a:srgbClr val="FFFFFF"/>
                </a:solidFill>
                <a:effectLst/>
                <a:uLnTx/>
                <a:uFillTx/>
                <a:latin typeface="Segoe UI"/>
                <a:cs typeface="Segoe UI"/>
              </a:rPr>
              <a:t> &amp; </a:t>
            </a:r>
            <a:r>
              <a:rPr kumimoji="0" sz="1400" b="0" i="0" u="none" strike="noStrike" kern="0" cap="none" spc="-10" normalizeH="0" baseline="0" noProof="0" dirty="0">
                <a:ln>
                  <a:noFill/>
                </a:ln>
                <a:solidFill>
                  <a:srgbClr val="FFFFFF"/>
                </a:solidFill>
                <a:effectLst/>
                <a:uLnTx/>
                <a:uFillTx/>
                <a:latin typeface="Segoe UI"/>
                <a:cs typeface="Segoe UI"/>
              </a:rPr>
              <a:t>inclusive communication</a:t>
            </a:r>
            <a:endParaRPr kumimoji="0" sz="1400" b="0" i="0" u="none" strike="noStrike" kern="0" cap="none" spc="0" normalizeH="0" baseline="0" noProof="0">
              <a:ln>
                <a:noFill/>
              </a:ln>
              <a:solidFill>
                <a:sysClr val="windowText" lastClr="000000"/>
              </a:solidFill>
              <a:effectLst/>
              <a:uLnTx/>
              <a:uFillTx/>
              <a:latin typeface="Segoe UI"/>
              <a:cs typeface="Segoe UI"/>
            </a:endParaRPr>
          </a:p>
        </p:txBody>
      </p:sp>
      <p:sp>
        <p:nvSpPr>
          <p:cNvPr id="8" name="object 8"/>
          <p:cNvSpPr txBox="1"/>
          <p:nvPr/>
        </p:nvSpPr>
        <p:spPr>
          <a:xfrm>
            <a:off x="469404" y="3517176"/>
            <a:ext cx="1028700" cy="666750"/>
          </a:xfrm>
          <a:prstGeom prst="rect">
            <a:avLst/>
          </a:prstGeom>
        </p:spPr>
        <p:txBody>
          <a:bodyPr vert="horz" wrap="square" lIns="0" tIns="13335" rIns="0" bIns="0" rtlCol="0">
            <a:spAutoFit/>
          </a:bodyPr>
          <a:lstStyle/>
          <a:p>
            <a:pPr marL="12700" marR="5080" lvl="0" indent="0"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Segoe UI"/>
                <a:cs typeface="Segoe UI"/>
              </a:rPr>
              <a:t>Leading</a:t>
            </a:r>
            <a:r>
              <a:rPr kumimoji="0" sz="1400" b="0" i="0" u="none" strike="noStrike" kern="0" cap="none" spc="-40" normalizeH="0" baseline="0" noProof="0" dirty="0">
                <a:ln>
                  <a:noFill/>
                </a:ln>
                <a:solidFill>
                  <a:srgbClr val="FFFFFF"/>
                </a:solidFill>
                <a:effectLst/>
                <a:uLnTx/>
                <a:uFillTx/>
                <a:latin typeface="Segoe UI"/>
                <a:cs typeface="Segoe UI"/>
              </a:rPr>
              <a:t> </a:t>
            </a:r>
            <a:r>
              <a:rPr kumimoji="0" sz="1400" b="0" i="0" u="none" strike="noStrike" kern="0" cap="none" spc="-20" normalizeH="0" baseline="0" noProof="0" dirty="0">
                <a:ln>
                  <a:noFill/>
                </a:ln>
                <a:solidFill>
                  <a:srgbClr val="FFFFFF"/>
                </a:solidFill>
                <a:effectLst/>
                <a:uLnTx/>
                <a:uFillTx/>
                <a:latin typeface="Segoe UI"/>
                <a:cs typeface="Segoe UI"/>
              </a:rPr>
              <a:t>with </a:t>
            </a:r>
            <a:r>
              <a:rPr kumimoji="0" sz="1400" b="0" i="0" u="none" strike="noStrike" kern="0" cap="none" spc="0" normalizeH="0" baseline="0" noProof="0" dirty="0">
                <a:ln>
                  <a:noFill/>
                </a:ln>
                <a:solidFill>
                  <a:srgbClr val="FFFFFF"/>
                </a:solidFill>
                <a:effectLst/>
                <a:uLnTx/>
                <a:uFillTx/>
                <a:latin typeface="Segoe UI"/>
                <a:cs typeface="Segoe UI"/>
              </a:rPr>
              <a:t>science</a:t>
            </a:r>
            <a:r>
              <a:rPr kumimoji="0" sz="1400" b="0" i="0" u="none" strike="noStrike" kern="0" cap="none" spc="-40" normalizeH="0" baseline="0" noProof="0" dirty="0">
                <a:ln>
                  <a:noFill/>
                </a:ln>
                <a:solidFill>
                  <a:srgbClr val="FFFFFF"/>
                </a:solidFill>
                <a:effectLst/>
                <a:uLnTx/>
                <a:uFillTx/>
                <a:latin typeface="Segoe UI"/>
                <a:cs typeface="Segoe UI"/>
              </a:rPr>
              <a:t> </a:t>
            </a:r>
            <a:r>
              <a:rPr kumimoji="0" sz="1400" b="0" i="0" u="none" strike="noStrike" kern="0" cap="none" spc="-50" normalizeH="0" baseline="0" noProof="0" dirty="0">
                <a:ln>
                  <a:noFill/>
                </a:ln>
                <a:solidFill>
                  <a:srgbClr val="FFFFFF"/>
                </a:solidFill>
                <a:effectLst/>
                <a:uLnTx/>
                <a:uFillTx/>
                <a:latin typeface="Segoe UI"/>
                <a:cs typeface="Segoe UI"/>
              </a:rPr>
              <a:t>&amp; </a:t>
            </a:r>
            <a:r>
              <a:rPr kumimoji="0" sz="1400" b="0" i="0" u="none" strike="noStrike" kern="0" cap="none" spc="-20" normalizeH="0" baseline="0" noProof="0" dirty="0">
                <a:ln>
                  <a:noFill/>
                </a:ln>
                <a:solidFill>
                  <a:srgbClr val="FFFFFF"/>
                </a:solidFill>
                <a:effectLst/>
                <a:uLnTx/>
                <a:uFillTx/>
                <a:latin typeface="Segoe UI"/>
                <a:cs typeface="Segoe UI"/>
              </a:rPr>
              <a:t>data</a:t>
            </a:r>
            <a:endParaRPr kumimoji="0" sz="1400" b="0" i="0" u="none" strike="noStrike" kern="0" cap="none" spc="0" normalizeH="0" baseline="0" noProof="0">
              <a:ln>
                <a:noFill/>
              </a:ln>
              <a:solidFill>
                <a:sysClr val="windowText" lastClr="000000"/>
              </a:solidFill>
              <a:effectLst/>
              <a:uLnTx/>
              <a:uFillTx/>
              <a:latin typeface="Segoe UI"/>
              <a:cs typeface="Segoe UI"/>
            </a:endParaRPr>
          </a:p>
        </p:txBody>
      </p:sp>
      <p:sp>
        <p:nvSpPr>
          <p:cNvPr id="9" name="object 9"/>
          <p:cNvSpPr txBox="1">
            <a:spLocks noGrp="1"/>
          </p:cNvSpPr>
          <p:nvPr>
            <p:ph type="body" idx="1"/>
          </p:nvPr>
        </p:nvSpPr>
        <p:spPr>
          <a:prstGeom prst="rect">
            <a:avLst/>
          </a:prstGeom>
        </p:spPr>
        <p:txBody>
          <a:bodyPr vert="horz" wrap="square" lIns="0" tIns="12700" rIns="0" bIns="0" rtlCol="0">
            <a:spAutoFit/>
          </a:bodyPr>
          <a:lstStyle/>
          <a:p>
            <a:pPr marL="5582920" marR="5080" indent="-287020">
              <a:lnSpc>
                <a:spcPct val="100000"/>
              </a:lnSpc>
              <a:spcBef>
                <a:spcPts val="100"/>
              </a:spcBef>
              <a:buFont typeface="Arial"/>
              <a:buChar char="•"/>
              <a:tabLst>
                <a:tab pos="5582920" algn="l"/>
                <a:tab pos="5583555" algn="l"/>
              </a:tabLst>
            </a:pPr>
            <a:r>
              <a:rPr dirty="0"/>
              <a:t>Serving</a:t>
            </a:r>
            <a:r>
              <a:rPr spc="-25" dirty="0"/>
              <a:t> </a:t>
            </a:r>
            <a:r>
              <a:rPr dirty="0"/>
              <a:t>the</a:t>
            </a:r>
            <a:r>
              <a:rPr spc="-10" dirty="0"/>
              <a:t> </a:t>
            </a:r>
            <a:r>
              <a:rPr dirty="0"/>
              <a:t>future</a:t>
            </a:r>
            <a:r>
              <a:rPr spc="-10" dirty="0"/>
              <a:t> </a:t>
            </a:r>
            <a:r>
              <a:rPr dirty="0"/>
              <a:t>expansion</a:t>
            </a:r>
            <a:r>
              <a:rPr spc="-5" dirty="0"/>
              <a:t> </a:t>
            </a:r>
            <a:r>
              <a:rPr dirty="0"/>
              <a:t>of </a:t>
            </a:r>
            <a:r>
              <a:rPr spc="-10" dirty="0"/>
              <a:t>offshore </a:t>
            </a:r>
            <a:r>
              <a:rPr spc="-20" dirty="0"/>
              <a:t>wind</a:t>
            </a:r>
          </a:p>
          <a:p>
            <a:pPr marL="5582920" marR="225425" indent="-287020">
              <a:lnSpc>
                <a:spcPct val="100000"/>
              </a:lnSpc>
              <a:spcBef>
                <a:spcPts val="2880"/>
              </a:spcBef>
              <a:buFont typeface="Arial"/>
              <a:buChar char="•"/>
              <a:tabLst>
                <a:tab pos="5582920" algn="l"/>
                <a:tab pos="5583555" algn="l"/>
              </a:tabLst>
            </a:pPr>
            <a:r>
              <a:rPr dirty="0"/>
              <a:t>Protecting</a:t>
            </a:r>
            <a:r>
              <a:rPr spc="-45" dirty="0"/>
              <a:t> </a:t>
            </a:r>
            <a:r>
              <a:rPr dirty="0"/>
              <a:t>New</a:t>
            </a:r>
            <a:r>
              <a:rPr spc="-55" dirty="0"/>
              <a:t> </a:t>
            </a:r>
            <a:r>
              <a:rPr dirty="0"/>
              <a:t>Jersey’s</a:t>
            </a:r>
            <a:r>
              <a:rPr spc="-90" dirty="0"/>
              <a:t> </a:t>
            </a:r>
            <a:r>
              <a:rPr dirty="0"/>
              <a:t>unique</a:t>
            </a:r>
            <a:r>
              <a:rPr spc="-25" dirty="0"/>
              <a:t> </a:t>
            </a:r>
            <a:r>
              <a:rPr spc="-10" dirty="0"/>
              <a:t>coastal </a:t>
            </a:r>
            <a:r>
              <a:rPr dirty="0"/>
              <a:t>and</a:t>
            </a:r>
            <a:r>
              <a:rPr spc="5" dirty="0"/>
              <a:t> </a:t>
            </a:r>
            <a:r>
              <a:rPr dirty="0"/>
              <a:t>marine </a:t>
            </a:r>
            <a:r>
              <a:rPr spc="-10" dirty="0"/>
              <a:t>environment</a:t>
            </a:r>
          </a:p>
          <a:p>
            <a:pPr marL="5582920" indent="-287020">
              <a:lnSpc>
                <a:spcPct val="100000"/>
              </a:lnSpc>
              <a:spcBef>
                <a:spcPts val="2880"/>
              </a:spcBef>
              <a:buFont typeface="Arial"/>
              <a:buChar char="•"/>
              <a:tabLst>
                <a:tab pos="5582920" algn="l"/>
                <a:tab pos="5583555" algn="l"/>
              </a:tabLst>
            </a:pPr>
            <a:r>
              <a:rPr dirty="0"/>
              <a:t>Reducing</a:t>
            </a:r>
            <a:r>
              <a:rPr spc="-70" dirty="0"/>
              <a:t> </a:t>
            </a:r>
            <a:r>
              <a:rPr dirty="0"/>
              <a:t>environmental</a:t>
            </a:r>
            <a:r>
              <a:rPr spc="-60" dirty="0"/>
              <a:t> </a:t>
            </a:r>
            <a:r>
              <a:rPr spc="-10" dirty="0"/>
              <a:t>impacts</a:t>
            </a:r>
          </a:p>
          <a:p>
            <a:pPr marL="5582920" indent="-287020">
              <a:lnSpc>
                <a:spcPct val="100000"/>
              </a:lnSpc>
              <a:spcBef>
                <a:spcPts val="2880"/>
              </a:spcBef>
              <a:buFont typeface="Arial"/>
              <a:buChar char="•"/>
              <a:tabLst>
                <a:tab pos="5582920" algn="l"/>
                <a:tab pos="5583555" algn="l"/>
              </a:tabLst>
            </a:pPr>
            <a:r>
              <a:rPr dirty="0"/>
              <a:t>Mitigating</a:t>
            </a:r>
            <a:r>
              <a:rPr spc="-35" dirty="0"/>
              <a:t> </a:t>
            </a:r>
            <a:r>
              <a:rPr dirty="0"/>
              <a:t>environmental</a:t>
            </a:r>
            <a:r>
              <a:rPr spc="-20" dirty="0"/>
              <a:t> </a:t>
            </a:r>
            <a:r>
              <a:rPr spc="-10" dirty="0"/>
              <a:t>impacts</a:t>
            </a:r>
          </a:p>
        </p:txBody>
      </p:sp>
    </p:spTree>
    <p:extLst>
      <p:ext uri="{BB962C8B-B14F-4D97-AF65-F5344CB8AC3E}">
        <p14:creationId xmlns:p14="http://schemas.microsoft.com/office/powerpoint/2010/main" val="555956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1790" y="1287071"/>
            <a:ext cx="3656329" cy="1068070"/>
          </a:xfrm>
          <a:prstGeom prst="rect">
            <a:avLst/>
          </a:prstGeom>
        </p:spPr>
        <p:txBody>
          <a:bodyPr vert="horz" wrap="square" lIns="0" tIns="74295" rIns="0" bIns="0" rtlCol="0">
            <a:spAutoFit/>
          </a:bodyPr>
          <a:lstStyle/>
          <a:p>
            <a:pPr marL="12700" marR="5080" lvl="0" indent="0" defTabSz="914400" eaLnBrk="1" fontAlgn="auto" latinLnBrk="0" hangingPunct="1">
              <a:lnSpc>
                <a:spcPts val="3890"/>
              </a:lnSpc>
              <a:spcBef>
                <a:spcPts val="585"/>
              </a:spcBef>
              <a:spcAft>
                <a:spcPts val="0"/>
              </a:spcAft>
              <a:buClrTx/>
              <a:buSzTx/>
              <a:buFontTx/>
              <a:buNone/>
              <a:tabLst/>
              <a:defRPr/>
            </a:pPr>
            <a:r>
              <a:rPr kumimoji="0" sz="3600" b="0" i="0" u="none" strike="noStrike" kern="0" cap="none" spc="0" normalizeH="0" baseline="0" noProof="0" dirty="0">
                <a:ln>
                  <a:noFill/>
                </a:ln>
                <a:solidFill>
                  <a:srgbClr val="FFFFFF"/>
                </a:solidFill>
                <a:effectLst/>
                <a:uLnTx/>
                <a:uFillTx/>
                <a:latin typeface="Segoe UI Light"/>
                <a:cs typeface="Segoe UI Light"/>
              </a:rPr>
              <a:t>Thank</a:t>
            </a:r>
            <a:r>
              <a:rPr kumimoji="0" sz="3600" b="0" i="0" u="none" strike="noStrike" kern="0" cap="none" spc="-25" normalizeH="0" baseline="0" noProof="0" dirty="0">
                <a:ln>
                  <a:noFill/>
                </a:ln>
                <a:solidFill>
                  <a:srgbClr val="FFFFFF"/>
                </a:solidFill>
                <a:effectLst/>
                <a:uLnTx/>
                <a:uFillTx/>
                <a:latin typeface="Segoe UI Light"/>
                <a:cs typeface="Segoe UI Light"/>
              </a:rPr>
              <a:t> </a:t>
            </a:r>
            <a:r>
              <a:rPr kumimoji="0" sz="3600" b="0" i="0" u="none" strike="noStrike" kern="0" cap="none" spc="0" normalizeH="0" baseline="0" noProof="0" dirty="0">
                <a:ln>
                  <a:noFill/>
                </a:ln>
                <a:solidFill>
                  <a:srgbClr val="FFFFFF"/>
                </a:solidFill>
                <a:effectLst/>
                <a:uLnTx/>
                <a:uFillTx/>
                <a:latin typeface="Segoe UI Light"/>
                <a:cs typeface="Segoe UI Light"/>
              </a:rPr>
              <a:t>you</a:t>
            </a:r>
            <a:r>
              <a:rPr kumimoji="0" sz="3600" b="0" i="0" u="none" strike="noStrike" kern="0" cap="none" spc="10" normalizeH="0" baseline="0" noProof="0" dirty="0">
                <a:ln>
                  <a:noFill/>
                </a:ln>
                <a:solidFill>
                  <a:srgbClr val="FFFFFF"/>
                </a:solidFill>
                <a:effectLst/>
                <a:uLnTx/>
                <a:uFillTx/>
                <a:latin typeface="Segoe UI Light"/>
                <a:cs typeface="Segoe UI Light"/>
              </a:rPr>
              <a:t> </a:t>
            </a:r>
            <a:r>
              <a:rPr kumimoji="0" sz="3600" b="0" i="0" u="none" strike="noStrike" kern="0" cap="none" spc="0" normalizeH="0" baseline="0" noProof="0" dirty="0">
                <a:ln>
                  <a:noFill/>
                </a:ln>
                <a:solidFill>
                  <a:srgbClr val="FFFFFF"/>
                </a:solidFill>
                <a:effectLst/>
                <a:uLnTx/>
                <a:uFillTx/>
                <a:latin typeface="Segoe UI Light"/>
                <a:cs typeface="Segoe UI Light"/>
              </a:rPr>
              <a:t>for</a:t>
            </a:r>
            <a:r>
              <a:rPr kumimoji="0" sz="3600" b="0" i="0" u="none" strike="noStrike" kern="0" cap="none" spc="10" normalizeH="0" baseline="0" noProof="0" dirty="0">
                <a:ln>
                  <a:noFill/>
                </a:ln>
                <a:solidFill>
                  <a:srgbClr val="FFFFFF"/>
                </a:solidFill>
                <a:effectLst/>
                <a:uLnTx/>
                <a:uFillTx/>
                <a:latin typeface="Segoe UI Light"/>
                <a:cs typeface="Segoe UI Light"/>
              </a:rPr>
              <a:t> </a:t>
            </a:r>
            <a:r>
              <a:rPr kumimoji="0" sz="3600" b="0" i="0" u="none" strike="noStrike" kern="0" cap="none" spc="-20" normalizeH="0" baseline="0" noProof="0" dirty="0">
                <a:ln>
                  <a:noFill/>
                </a:ln>
                <a:solidFill>
                  <a:srgbClr val="FFFFFF"/>
                </a:solidFill>
                <a:effectLst/>
                <a:uLnTx/>
                <a:uFillTx/>
                <a:latin typeface="Segoe UI Light"/>
                <a:cs typeface="Segoe UI Light"/>
              </a:rPr>
              <a:t>your </a:t>
            </a:r>
            <a:r>
              <a:rPr kumimoji="0" sz="3600" b="0" i="0" u="none" strike="noStrike" kern="0" cap="none" spc="0" normalizeH="0" baseline="0" noProof="0" dirty="0">
                <a:ln>
                  <a:noFill/>
                </a:ln>
                <a:solidFill>
                  <a:srgbClr val="FFFFFF"/>
                </a:solidFill>
                <a:effectLst/>
                <a:uLnTx/>
                <a:uFillTx/>
                <a:latin typeface="Segoe UI Light"/>
                <a:cs typeface="Segoe UI Light"/>
              </a:rPr>
              <a:t>time</a:t>
            </a:r>
            <a:r>
              <a:rPr kumimoji="0" sz="3600" b="0" i="0" u="none" strike="noStrike" kern="0" cap="none" spc="-5" normalizeH="0" baseline="0" noProof="0" dirty="0">
                <a:ln>
                  <a:noFill/>
                </a:ln>
                <a:solidFill>
                  <a:srgbClr val="FFFFFF"/>
                </a:solidFill>
                <a:effectLst/>
                <a:uLnTx/>
                <a:uFillTx/>
                <a:latin typeface="Segoe UI Light"/>
                <a:cs typeface="Segoe UI Light"/>
              </a:rPr>
              <a:t> </a:t>
            </a:r>
            <a:r>
              <a:rPr kumimoji="0" sz="3600" b="0" i="0" u="none" strike="noStrike" kern="0" cap="none" spc="0" normalizeH="0" baseline="0" noProof="0" dirty="0">
                <a:ln>
                  <a:noFill/>
                </a:ln>
                <a:solidFill>
                  <a:srgbClr val="FFFFFF"/>
                </a:solidFill>
                <a:effectLst/>
                <a:uLnTx/>
                <a:uFillTx/>
                <a:latin typeface="Segoe UI Light"/>
                <a:cs typeface="Segoe UI Light"/>
              </a:rPr>
              <a:t>and </a:t>
            </a:r>
            <a:r>
              <a:rPr kumimoji="0" sz="3600" b="0" i="0" u="none" strike="noStrike" kern="0" cap="none" spc="-10" normalizeH="0" baseline="0" noProof="0" dirty="0">
                <a:ln>
                  <a:noFill/>
                </a:ln>
                <a:solidFill>
                  <a:srgbClr val="FFFFFF"/>
                </a:solidFill>
                <a:effectLst/>
                <a:uLnTx/>
                <a:uFillTx/>
                <a:latin typeface="Segoe UI Light"/>
                <a:cs typeface="Segoe UI Light"/>
              </a:rPr>
              <a:t>attention</a:t>
            </a:r>
            <a:endParaRPr kumimoji="0" sz="3600" b="0" i="0" u="none" strike="noStrike" kern="0" cap="none" spc="0" normalizeH="0" baseline="0" noProof="0">
              <a:ln>
                <a:noFill/>
              </a:ln>
              <a:solidFill>
                <a:sysClr val="windowText" lastClr="000000"/>
              </a:solidFill>
              <a:effectLst/>
              <a:uLnTx/>
              <a:uFillTx/>
              <a:latin typeface="Segoe UI Light"/>
              <a:cs typeface="Segoe UI Light"/>
            </a:endParaRPr>
          </a:p>
        </p:txBody>
      </p:sp>
      <p:sp>
        <p:nvSpPr>
          <p:cNvPr id="3" name="object 3"/>
          <p:cNvSpPr txBox="1"/>
          <p:nvPr/>
        </p:nvSpPr>
        <p:spPr>
          <a:xfrm>
            <a:off x="711790" y="3023059"/>
            <a:ext cx="3569335"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0" normalizeH="0" baseline="0" noProof="0" dirty="0">
                <a:ln>
                  <a:noFill/>
                </a:ln>
                <a:solidFill>
                  <a:srgbClr val="FFFFFF"/>
                </a:solidFill>
                <a:effectLst/>
                <a:uLnTx/>
                <a:uFillTx/>
                <a:latin typeface="Segoe UI Light"/>
                <a:cs typeface="Segoe UI Light"/>
              </a:rPr>
              <a:t>Questions,</a:t>
            </a:r>
            <a:r>
              <a:rPr kumimoji="0" sz="3600" b="0" i="0" u="none" strike="noStrike" kern="0" cap="none" spc="-5" normalizeH="0" baseline="0" noProof="0" dirty="0">
                <a:ln>
                  <a:noFill/>
                </a:ln>
                <a:solidFill>
                  <a:srgbClr val="FFFFFF"/>
                </a:solidFill>
                <a:effectLst/>
                <a:uLnTx/>
                <a:uFillTx/>
                <a:latin typeface="Segoe UI Light"/>
                <a:cs typeface="Segoe UI Light"/>
              </a:rPr>
              <a:t> </a:t>
            </a:r>
            <a:r>
              <a:rPr kumimoji="0" sz="3600" b="0" i="0" u="none" strike="noStrike" kern="0" cap="none" spc="-10" normalizeH="0" baseline="0" noProof="0" dirty="0">
                <a:ln>
                  <a:noFill/>
                </a:ln>
                <a:solidFill>
                  <a:srgbClr val="FFFFFF"/>
                </a:solidFill>
                <a:effectLst/>
                <a:uLnTx/>
                <a:uFillTx/>
                <a:latin typeface="Segoe UI Light"/>
                <a:cs typeface="Segoe UI Light"/>
              </a:rPr>
              <a:t>please?</a:t>
            </a:r>
            <a:endParaRPr kumimoji="0" sz="3600" b="0" i="0" u="none" strike="noStrike" kern="0" cap="none" spc="0" normalizeH="0" baseline="0" noProof="0">
              <a:ln>
                <a:noFill/>
              </a:ln>
              <a:solidFill>
                <a:sysClr val="windowText" lastClr="000000"/>
              </a:solidFill>
              <a:effectLst/>
              <a:uLnTx/>
              <a:uFillTx/>
              <a:latin typeface="Segoe UI Light"/>
              <a:cs typeface="Segoe UI Light"/>
            </a:endParaRPr>
          </a:p>
        </p:txBody>
      </p:sp>
    </p:spTree>
    <p:extLst>
      <p:ext uri="{BB962C8B-B14F-4D97-AF65-F5344CB8AC3E}">
        <p14:creationId xmlns:p14="http://schemas.microsoft.com/office/powerpoint/2010/main" val="4078981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r="431"/>
          <a:stretch/>
        </p:blipFill>
        <p:spPr>
          <a:xfrm>
            <a:off x="0" y="-40571"/>
            <a:ext cx="12192000" cy="6892744"/>
          </a:xfrm>
          <a:prstGeom prst="rect">
            <a:avLst/>
          </a:prstGeom>
        </p:spPr>
      </p:pic>
      <p:graphicFrame>
        <p:nvGraphicFramePr>
          <p:cNvPr id="3" name="Object 2" hidden="1">
            <a:extLst>
              <a:ext uri="{FF2B5EF4-FFF2-40B4-BE49-F238E27FC236}">
                <a16:creationId xmlns:a16="http://schemas.microsoft.com/office/drawing/2014/main" id="{E7F1A4D3-9DF5-4CC9-BEAB-18640931BCEC}"/>
              </a:ext>
            </a:extLst>
          </p:cNvPr>
          <p:cNvGraphicFramePr>
            <a:graphicFrameLocks noChangeAspect="1"/>
          </p:cNvGraphicFramePr>
          <p:nvPr>
            <p:custDataLst>
              <p:tags r:id="rId2"/>
            </p:custDataLst>
            <p:extLst/>
          </p:nvPr>
        </p:nvGraphicFramePr>
        <p:xfrm>
          <a:off x="1525465" y="265235"/>
          <a:ext cx="1467" cy="1467"/>
        </p:xfrm>
        <a:graphic>
          <a:graphicData uri="http://schemas.openxmlformats.org/presentationml/2006/ole">
            <mc:AlternateContent xmlns:mc="http://schemas.openxmlformats.org/markup-compatibility/2006">
              <mc:Choice xmlns:v="urn:schemas-microsoft-com:vml" Requires="v">
                <p:oleObj spid="_x0000_s4101" name="think-cell Slide" r:id="rId6" imgW="592" imgH="595" progId="TCLayout.ActiveDocument.1">
                  <p:embed/>
                </p:oleObj>
              </mc:Choice>
              <mc:Fallback>
                <p:oleObj name="think-cell Slide" r:id="rId6" imgW="592" imgH="595" progId="TCLayout.ActiveDocument.1">
                  <p:embed/>
                  <p:pic>
                    <p:nvPicPr>
                      <p:cNvPr id="3" name="Object 2" hidden="1">
                        <a:extLst>
                          <a:ext uri="{FF2B5EF4-FFF2-40B4-BE49-F238E27FC236}">
                            <a16:creationId xmlns:a16="http://schemas.microsoft.com/office/drawing/2014/main" id="{E7F1A4D3-9DF5-4CC9-BEAB-18640931BCEC}"/>
                          </a:ext>
                        </a:extLst>
                      </p:cNvPr>
                      <p:cNvPicPr/>
                      <p:nvPr/>
                    </p:nvPicPr>
                    <p:blipFill>
                      <a:blip r:embed="rId7"/>
                      <a:stretch>
                        <a:fillRect/>
                      </a:stretch>
                    </p:blipFill>
                    <p:spPr>
                      <a:xfrm>
                        <a:off x="1525465" y="265235"/>
                        <a:ext cx="1467" cy="1467"/>
                      </a:xfrm>
                      <a:prstGeom prst="rect">
                        <a:avLst/>
                      </a:prstGeom>
                    </p:spPr>
                  </p:pic>
                </p:oleObj>
              </mc:Fallback>
            </mc:AlternateContent>
          </a:graphicData>
        </a:graphic>
      </p:graphicFrame>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29" y="204743"/>
            <a:ext cx="4284927" cy="2319003"/>
          </a:xfrm>
          <a:prstGeom prst="rect">
            <a:avLst/>
          </a:prstGeom>
        </p:spPr>
      </p:pic>
      <p:sp>
        <p:nvSpPr>
          <p:cNvPr id="2" name="TextBox 1"/>
          <p:cNvSpPr txBox="1"/>
          <p:nvPr/>
        </p:nvSpPr>
        <p:spPr>
          <a:xfrm>
            <a:off x="10729995" y="6512460"/>
            <a:ext cx="1713187" cy="216726"/>
          </a:xfrm>
          <a:prstGeom prst="rect">
            <a:avLst/>
          </a:prstGeom>
          <a:noFill/>
        </p:spPr>
        <p:txBody>
          <a:bodyPr wrap="square" lIns="0" tIns="0" rIns="0" bIns="0" rtlCol="0">
            <a:spAutoFit/>
          </a:bodyPr>
          <a:lstStyle/>
          <a:p>
            <a:pPr defTabSz="829377" fontAlgn="auto">
              <a:lnSpc>
                <a:spcPct val="96000"/>
              </a:lnSpc>
              <a:spcBef>
                <a:spcPts val="2400"/>
              </a:spcBef>
              <a:spcAft>
                <a:spcPts val="0"/>
              </a:spcAft>
            </a:pPr>
            <a:r>
              <a:rPr lang="en-US" sz="1467" b="1" dirty="0">
                <a:solidFill>
                  <a:srgbClr val="F5F6F7"/>
                </a:solidFill>
                <a:effectLst>
                  <a:outerShdw blurRad="38100" dist="38100" dir="2700000" algn="tl">
                    <a:srgbClr val="000000">
                      <a:alpha val="43137"/>
                    </a:srgbClr>
                  </a:outerShdw>
                </a:effectLst>
                <a:latin typeface="Orsted Sans Office"/>
                <a:cs typeface="+mn-cs"/>
              </a:rPr>
              <a:t>April 4, 2022</a:t>
            </a:r>
          </a:p>
        </p:txBody>
      </p:sp>
    </p:spTree>
    <p:extLst>
      <p:ext uri="{BB962C8B-B14F-4D97-AF65-F5344CB8AC3E}">
        <p14:creationId xmlns:p14="http://schemas.microsoft.com/office/powerpoint/2010/main" val="998878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4288073-B9CD-4946-AD44-2E1F1ED94775}"/>
              </a:ext>
            </a:extLst>
          </p:cNvPr>
          <p:cNvGraphicFramePr>
            <a:graphicFrameLocks noChangeAspect="1"/>
          </p:cNvGraphicFramePr>
          <p:nvPr>
            <p:custDataLst>
              <p:tags r:id="rId2"/>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5125" name="think-cell Slide" r:id="rId30" imgW="624" imgH="623" progId="TCLayout.ActiveDocument.1">
                  <p:embed/>
                </p:oleObj>
              </mc:Choice>
              <mc:Fallback>
                <p:oleObj name="think-cell Slide" r:id="rId30" imgW="624" imgH="623" progId="TCLayout.ActiveDocument.1">
                  <p:embed/>
                  <p:pic>
                    <p:nvPicPr>
                      <p:cNvPr id="3" name="Object 2" hidden="1">
                        <a:extLst>
                          <a:ext uri="{FF2B5EF4-FFF2-40B4-BE49-F238E27FC236}">
                            <a16:creationId xmlns:a16="http://schemas.microsoft.com/office/drawing/2014/main" id="{14288073-B9CD-4946-AD44-2E1F1ED94775}"/>
                          </a:ext>
                        </a:extLst>
                      </p:cNvPr>
                      <p:cNvPicPr/>
                      <p:nvPr/>
                    </p:nvPicPr>
                    <p:blipFill>
                      <a:blip r:embed="rId31"/>
                      <a:stretch>
                        <a:fillRect/>
                      </a:stretch>
                    </p:blipFill>
                    <p:spPr>
                      <a:xfrm>
                        <a:off x="2118" y="2118"/>
                        <a:ext cx="2117" cy="2117"/>
                      </a:xfrm>
                      <a:prstGeom prst="rect">
                        <a:avLst/>
                      </a:prstGeom>
                    </p:spPr>
                  </p:pic>
                </p:oleObj>
              </mc:Fallback>
            </mc:AlternateContent>
          </a:graphicData>
        </a:graphic>
      </p:graphicFrame>
      <p:sp>
        <p:nvSpPr>
          <p:cNvPr id="8" name="Speech Bubble: Rectangle 7">
            <a:extLst>
              <a:ext uri="{FF2B5EF4-FFF2-40B4-BE49-F238E27FC236}">
                <a16:creationId xmlns:a16="http://schemas.microsoft.com/office/drawing/2014/main" id="{5ECE294F-C15E-4A77-B42E-629D580E4E03}"/>
              </a:ext>
            </a:extLst>
          </p:cNvPr>
          <p:cNvSpPr/>
          <p:nvPr/>
        </p:nvSpPr>
        <p:spPr>
          <a:xfrm>
            <a:off x="9700049" y="2231513"/>
            <a:ext cx="2079905" cy="3106720"/>
          </a:xfrm>
          <a:prstGeom prst="wedgeRectCallout">
            <a:avLst>
              <a:gd name="adj1" fmla="val -61215"/>
              <a:gd name="adj2" fmla="val 20329"/>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defTabSz="829377" fontAlgn="auto">
              <a:spcBef>
                <a:spcPts val="0"/>
              </a:spcBef>
              <a:spcAft>
                <a:spcPts val="0"/>
              </a:spcAft>
            </a:pPr>
            <a:endParaRPr lang="en-GB" sz="1633">
              <a:solidFill>
                <a:srgbClr val="FFFFFF">
                  <a:hueOff val="0"/>
                  <a:satOff val="0"/>
                  <a:lumOff val="0"/>
                  <a:alphaOff val="0"/>
                </a:srgbClr>
              </a:solidFill>
              <a:latin typeface="Orsted Sans Office"/>
            </a:endParaRPr>
          </a:p>
        </p:txBody>
      </p:sp>
      <p:sp>
        <p:nvSpPr>
          <p:cNvPr id="4" name="Title 3"/>
          <p:cNvSpPr>
            <a:spLocks noGrp="1"/>
          </p:cNvSpPr>
          <p:nvPr>
            <p:ph type="title"/>
          </p:nvPr>
        </p:nvSpPr>
        <p:spPr>
          <a:xfrm>
            <a:off x="5219699" y="1688056"/>
            <a:ext cx="3979716" cy="370849"/>
          </a:xfrm>
        </p:spPr>
        <p:txBody>
          <a:bodyPr vert="horz"/>
          <a:lstStyle/>
          <a:p>
            <a:r>
              <a:rPr lang="en-US" sz="1600" dirty="0">
                <a:solidFill>
                  <a:srgbClr val="F3711E"/>
                </a:solidFill>
              </a:rPr>
              <a:t>PSEG’s New Jersey Electric Permits</a:t>
            </a:r>
          </a:p>
        </p:txBody>
      </p:sp>
      <p:grpSp>
        <p:nvGrpSpPr>
          <p:cNvPr id="27" name="Group 26">
            <a:extLst>
              <a:ext uri="{FF2B5EF4-FFF2-40B4-BE49-F238E27FC236}">
                <a16:creationId xmlns:a16="http://schemas.microsoft.com/office/drawing/2014/main" id="{2497FC27-10A4-4C4C-94A7-34A22F1F7DE5}"/>
              </a:ext>
            </a:extLst>
          </p:cNvPr>
          <p:cNvGrpSpPr>
            <a:grpSpLocks/>
          </p:cNvGrpSpPr>
          <p:nvPr/>
        </p:nvGrpSpPr>
        <p:grpSpPr>
          <a:xfrm>
            <a:off x="613833" y="1670223"/>
            <a:ext cx="487680" cy="487680"/>
            <a:chOff x="4159258" y="1422100"/>
            <a:chExt cx="653135" cy="653135"/>
          </a:xfrm>
        </p:grpSpPr>
        <p:pic>
          <p:nvPicPr>
            <p:cNvPr id="28" name="Graphic 69" descr="Handshake with solid fill">
              <a:extLst>
                <a:ext uri="{FF2B5EF4-FFF2-40B4-BE49-F238E27FC236}">
                  <a16:creationId xmlns:a16="http://schemas.microsoft.com/office/drawing/2014/main" id="{3D4105B3-8F72-46BE-A56B-871D607AAB41}"/>
                </a:ext>
              </a:extLst>
            </p:cNvPr>
            <p:cNvPicPr>
              <a:picLocks noChangeAspect="1"/>
            </p:cNvPicPr>
            <p:nvPr/>
          </p:nvPicPr>
          <p:blipFill>
            <a:blip r:embed="rId32" cstate="print">
              <a:extLst>
                <a:ext uri="{BEBA8EAE-BF5A-486C-A8C5-ECC9F3942E4B}">
                  <a14:imgProps xmlns:a14="http://schemas.microsoft.com/office/drawing/2010/main">
                    <a14:imgLayer r:embed="rId3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39722" y="1529754"/>
              <a:ext cx="514099" cy="514099"/>
            </a:xfrm>
            <a:prstGeom prst="rect">
              <a:avLst/>
            </a:prstGeom>
          </p:spPr>
        </p:pic>
        <p:sp>
          <p:nvSpPr>
            <p:cNvPr id="29" name="Freeform: Shape 24">
              <a:extLst>
                <a:ext uri="{FF2B5EF4-FFF2-40B4-BE49-F238E27FC236}">
                  <a16:creationId xmlns:a16="http://schemas.microsoft.com/office/drawing/2014/main" id="{C9ABC5EF-FD85-4E20-B0E4-BBA6B1601B83}"/>
                </a:ext>
              </a:extLst>
            </p:cNvPr>
            <p:cNvSpPr/>
            <p:nvPr/>
          </p:nvSpPr>
          <p:spPr>
            <a:xfrm>
              <a:off x="4159258" y="1422100"/>
              <a:ext cx="653135" cy="653135"/>
            </a:xfrm>
            <a:custGeom>
              <a:avLst/>
              <a:gdLst>
                <a:gd name="connsiteX0" fmla="*/ 198120 w 390525"/>
                <a:gd name="connsiteY0" fmla="*/ 29051 h 390525"/>
                <a:gd name="connsiteX1" fmla="*/ 317659 w 390525"/>
                <a:gd name="connsiteY1" fmla="*/ 78581 h 390525"/>
                <a:gd name="connsiteX2" fmla="*/ 367189 w 390525"/>
                <a:gd name="connsiteY2" fmla="*/ 198120 h 390525"/>
                <a:gd name="connsiteX3" fmla="*/ 317659 w 390525"/>
                <a:gd name="connsiteY3" fmla="*/ 317659 h 390525"/>
                <a:gd name="connsiteX4" fmla="*/ 198120 w 390525"/>
                <a:gd name="connsiteY4" fmla="*/ 367189 h 390525"/>
                <a:gd name="connsiteX5" fmla="*/ 78581 w 390525"/>
                <a:gd name="connsiteY5" fmla="*/ 317659 h 390525"/>
                <a:gd name="connsiteX6" fmla="*/ 29051 w 390525"/>
                <a:gd name="connsiteY6" fmla="*/ 198120 h 390525"/>
                <a:gd name="connsiteX7" fmla="*/ 78581 w 390525"/>
                <a:gd name="connsiteY7" fmla="*/ 78581 h 390525"/>
                <a:gd name="connsiteX8" fmla="*/ 198120 w 390525"/>
                <a:gd name="connsiteY8" fmla="*/ 29051 h 390525"/>
                <a:gd name="connsiteX9" fmla="*/ 198120 w 390525"/>
                <a:gd name="connsiteY9" fmla="*/ 7144 h 390525"/>
                <a:gd name="connsiteX10" fmla="*/ 7144 w 390525"/>
                <a:gd name="connsiteY10" fmla="*/ 198120 h 390525"/>
                <a:gd name="connsiteX11" fmla="*/ 198120 w 390525"/>
                <a:gd name="connsiteY11" fmla="*/ 389096 h 390525"/>
                <a:gd name="connsiteX12" fmla="*/ 389096 w 390525"/>
                <a:gd name="connsiteY12" fmla="*/ 198120 h 390525"/>
                <a:gd name="connsiteX13" fmla="*/ 198120 w 390525"/>
                <a:gd name="connsiteY13" fmla="*/ 7144 h 390525"/>
                <a:gd name="connsiteX14" fmla="*/ 198120 w 390525"/>
                <a:gd name="connsiteY14"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525" h="390525">
                  <a:moveTo>
                    <a:pt x="198120" y="29051"/>
                  </a:moveTo>
                  <a:cubicBezTo>
                    <a:pt x="243269" y="29051"/>
                    <a:pt x="285750" y="46673"/>
                    <a:pt x="317659" y="78581"/>
                  </a:cubicBezTo>
                  <a:cubicBezTo>
                    <a:pt x="349567" y="110490"/>
                    <a:pt x="367189" y="152972"/>
                    <a:pt x="367189" y="198120"/>
                  </a:cubicBezTo>
                  <a:cubicBezTo>
                    <a:pt x="367189" y="243269"/>
                    <a:pt x="349567" y="285750"/>
                    <a:pt x="317659" y="317659"/>
                  </a:cubicBezTo>
                  <a:cubicBezTo>
                    <a:pt x="285750" y="349568"/>
                    <a:pt x="243269" y="367189"/>
                    <a:pt x="198120" y="367189"/>
                  </a:cubicBezTo>
                  <a:cubicBezTo>
                    <a:pt x="152971" y="367189"/>
                    <a:pt x="110490" y="349568"/>
                    <a:pt x="78581" y="317659"/>
                  </a:cubicBezTo>
                  <a:cubicBezTo>
                    <a:pt x="46673" y="285750"/>
                    <a:pt x="29051" y="243269"/>
                    <a:pt x="29051" y="198120"/>
                  </a:cubicBezTo>
                  <a:cubicBezTo>
                    <a:pt x="29051" y="152972"/>
                    <a:pt x="46673" y="110490"/>
                    <a:pt x="78581" y="78581"/>
                  </a:cubicBezTo>
                  <a:cubicBezTo>
                    <a:pt x="110490" y="46673"/>
                    <a:pt x="152876" y="29051"/>
                    <a:pt x="198120" y="29051"/>
                  </a:cubicBezTo>
                  <a:moveTo>
                    <a:pt x="198120" y="7144"/>
                  </a:moveTo>
                  <a:cubicBezTo>
                    <a:pt x="92678" y="7144"/>
                    <a:pt x="7144" y="92678"/>
                    <a:pt x="7144" y="198120"/>
                  </a:cubicBezTo>
                  <a:cubicBezTo>
                    <a:pt x="7144" y="303562"/>
                    <a:pt x="92678" y="389096"/>
                    <a:pt x="198120" y="389096"/>
                  </a:cubicBezTo>
                  <a:cubicBezTo>
                    <a:pt x="303562" y="389096"/>
                    <a:pt x="389096" y="303562"/>
                    <a:pt x="389096" y="198120"/>
                  </a:cubicBezTo>
                  <a:cubicBezTo>
                    <a:pt x="389001" y="92678"/>
                    <a:pt x="303562" y="7144"/>
                    <a:pt x="198120" y="7144"/>
                  </a:cubicBezTo>
                  <a:lnTo>
                    <a:pt x="198120" y="7144"/>
                  </a:lnTo>
                  <a:close/>
                </a:path>
              </a:pathLst>
            </a:custGeom>
            <a:solidFill>
              <a:schemeClr val="accent2">
                <a:lumMod val="75000"/>
              </a:schemeClr>
            </a:solidFill>
            <a:ln w="9525" cap="flat" cmpd="sng" algn="ctr">
              <a:solidFill>
                <a:schemeClr val="accent2">
                  <a:lumMod val="75000"/>
                  <a:alpha val="0"/>
                </a:schemeClr>
              </a:solidFill>
              <a:prstDash val="solid"/>
              <a:miter lim="800000"/>
              <a:headEnd type="none" w="med" len="med"/>
              <a:tailEnd type="none" w="med" len="med"/>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grpSp>
      <p:grpSp>
        <p:nvGrpSpPr>
          <p:cNvPr id="30" name="Group 29">
            <a:extLst>
              <a:ext uri="{FF2B5EF4-FFF2-40B4-BE49-F238E27FC236}">
                <a16:creationId xmlns:a16="http://schemas.microsoft.com/office/drawing/2014/main" id="{27971836-4DCD-4437-9607-3BE694111A68}"/>
              </a:ext>
            </a:extLst>
          </p:cNvPr>
          <p:cNvGrpSpPr>
            <a:grpSpLocks/>
          </p:cNvGrpSpPr>
          <p:nvPr/>
        </p:nvGrpSpPr>
        <p:grpSpPr>
          <a:xfrm>
            <a:off x="613833" y="3530219"/>
            <a:ext cx="487680" cy="487680"/>
            <a:chOff x="6992404" y="1476637"/>
            <a:chExt cx="653135" cy="653135"/>
          </a:xfrm>
        </p:grpSpPr>
        <p:sp>
          <p:nvSpPr>
            <p:cNvPr id="31" name="Freeform: Shape 21">
              <a:extLst>
                <a:ext uri="{FF2B5EF4-FFF2-40B4-BE49-F238E27FC236}">
                  <a16:creationId xmlns:a16="http://schemas.microsoft.com/office/drawing/2014/main" id="{50A91243-6C79-4153-B4DF-A162346C383E}"/>
                </a:ext>
              </a:extLst>
            </p:cNvPr>
            <p:cNvSpPr/>
            <p:nvPr/>
          </p:nvSpPr>
          <p:spPr>
            <a:xfrm>
              <a:off x="7308936" y="1842361"/>
              <a:ext cx="159301" cy="182879"/>
            </a:xfrm>
            <a:custGeom>
              <a:avLst/>
              <a:gdLst>
                <a:gd name="connsiteX0" fmla="*/ 8858 w 95250"/>
                <a:gd name="connsiteY0" fmla="*/ 28670 h 104775"/>
                <a:gd name="connsiteX1" fmla="*/ 7144 w 95250"/>
                <a:gd name="connsiteY1" fmla="*/ 28670 h 104775"/>
                <a:gd name="connsiteX2" fmla="*/ 26670 w 95250"/>
                <a:gd name="connsiteY2" fmla="*/ 99822 h 104775"/>
                <a:gd name="connsiteX3" fmla="*/ 54197 w 95250"/>
                <a:gd name="connsiteY3" fmla="*/ 74105 h 104775"/>
                <a:gd name="connsiteX4" fmla="*/ 90964 w 95250"/>
                <a:gd name="connsiteY4" fmla="*/ 82106 h 104775"/>
                <a:gd name="connsiteX5" fmla="*/ 70390 w 95250"/>
                <a:gd name="connsiteY5" fmla="*/ 7144 h 104775"/>
                <a:gd name="connsiteX6" fmla="*/ 8858 w 95250"/>
                <a:gd name="connsiteY6" fmla="*/ 2867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04775">
                  <a:moveTo>
                    <a:pt x="8858" y="28670"/>
                  </a:moveTo>
                  <a:cubicBezTo>
                    <a:pt x="8287" y="28670"/>
                    <a:pt x="7715" y="28670"/>
                    <a:pt x="7144" y="28670"/>
                  </a:cubicBezTo>
                  <a:lnTo>
                    <a:pt x="26670" y="99822"/>
                  </a:lnTo>
                  <a:lnTo>
                    <a:pt x="54197" y="74105"/>
                  </a:lnTo>
                  <a:lnTo>
                    <a:pt x="90964" y="82106"/>
                  </a:lnTo>
                  <a:lnTo>
                    <a:pt x="70390" y="7144"/>
                  </a:lnTo>
                  <a:cubicBezTo>
                    <a:pt x="53435" y="20574"/>
                    <a:pt x="32099" y="28670"/>
                    <a:pt x="8858" y="28670"/>
                  </a:cubicBezTo>
                  <a:close/>
                </a:path>
              </a:pathLst>
            </a:custGeom>
            <a:solidFill>
              <a:schemeClr val="accent3">
                <a:lumMod val="100000"/>
              </a:schemeClr>
            </a:solidFill>
            <a:ln w="9525" cap="flat" cmpd="sng" algn="ctr">
              <a:solidFill>
                <a:schemeClr val="accent3">
                  <a:lumMod val="100000"/>
                </a:schemeClr>
              </a:solidFill>
              <a:prstDash val="solid"/>
              <a:miter lim="800000"/>
              <a:headEnd type="none" w="med" len="med"/>
              <a:tailEnd type="none" w="med" len="med"/>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32" name="Freeform: Shape 22">
              <a:extLst>
                <a:ext uri="{FF2B5EF4-FFF2-40B4-BE49-F238E27FC236}">
                  <a16:creationId xmlns:a16="http://schemas.microsoft.com/office/drawing/2014/main" id="{0ECD3D78-2B9D-4E96-887B-3101EEEB11B9}"/>
                </a:ext>
              </a:extLst>
            </p:cNvPr>
            <p:cNvSpPr/>
            <p:nvPr/>
          </p:nvSpPr>
          <p:spPr>
            <a:xfrm>
              <a:off x="7201951" y="1623199"/>
              <a:ext cx="228599" cy="228599"/>
            </a:xfrm>
            <a:custGeom>
              <a:avLst/>
              <a:gdLst>
                <a:gd name="connsiteX0" fmla="*/ 172879 w 171450"/>
                <a:gd name="connsiteY0" fmla="*/ 90011 h 171450"/>
                <a:gd name="connsiteX1" fmla="*/ 90011 w 171450"/>
                <a:gd name="connsiteY1" fmla="*/ 172879 h 171450"/>
                <a:gd name="connsiteX2" fmla="*/ 7144 w 171450"/>
                <a:gd name="connsiteY2" fmla="*/ 90011 h 171450"/>
                <a:gd name="connsiteX3" fmla="*/ 90011 w 171450"/>
                <a:gd name="connsiteY3" fmla="*/ 7144 h 171450"/>
                <a:gd name="connsiteX4" fmla="*/ 172879 w 171450"/>
                <a:gd name="connsiteY4" fmla="*/ 9001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2879" y="90011"/>
                  </a:moveTo>
                  <a:cubicBezTo>
                    <a:pt x="172879" y="135778"/>
                    <a:pt x="135778" y="172879"/>
                    <a:pt x="90011" y="172879"/>
                  </a:cubicBezTo>
                  <a:cubicBezTo>
                    <a:pt x="44245" y="172879"/>
                    <a:pt x="7144" y="135778"/>
                    <a:pt x="7144" y="90011"/>
                  </a:cubicBezTo>
                  <a:cubicBezTo>
                    <a:pt x="7144" y="44245"/>
                    <a:pt x="44245" y="7144"/>
                    <a:pt x="90011" y="7144"/>
                  </a:cubicBezTo>
                  <a:cubicBezTo>
                    <a:pt x="135778" y="7144"/>
                    <a:pt x="172879" y="44245"/>
                    <a:pt x="172879" y="90011"/>
                  </a:cubicBezTo>
                  <a:close/>
                </a:path>
              </a:pathLst>
            </a:custGeom>
            <a:noFill/>
            <a:ln w="38100" cap="flat" cmpd="sng" algn="ctr">
              <a:solidFill>
                <a:schemeClr val="accent3">
                  <a:lumMod val="100000"/>
                </a:schemeClr>
              </a:solidFill>
              <a:prstDash val="solid"/>
              <a:miter lim="800000"/>
              <a:headEnd type="none" w="med" len="med"/>
              <a:tailEnd type="none" w="med" len="med"/>
            </a:ln>
            <a:extLst>
              <a:ext uri="{909E8E84-426E-40DD-AFC4-6F175D3DCCD1}">
                <a14:hiddenFill xmlns:a14="http://schemas.microsoft.com/office/drawing/2010/main">
                  <a:solidFill>
                    <a:schemeClr val="bg1">
                      <a:lumMod val="100000"/>
                    </a:schemeClr>
                  </a:solidFill>
                </a14:hiddenFill>
              </a:ext>
            </a:extLst>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33" name="Freeform: Shape 23">
              <a:extLst>
                <a:ext uri="{FF2B5EF4-FFF2-40B4-BE49-F238E27FC236}">
                  <a16:creationId xmlns:a16="http://schemas.microsoft.com/office/drawing/2014/main" id="{C2BAE12A-40A5-4E05-908C-3E686DC72497}"/>
                </a:ext>
              </a:extLst>
            </p:cNvPr>
            <p:cNvSpPr/>
            <p:nvPr/>
          </p:nvSpPr>
          <p:spPr>
            <a:xfrm>
              <a:off x="7174327" y="1842361"/>
              <a:ext cx="143371" cy="182879"/>
            </a:xfrm>
            <a:custGeom>
              <a:avLst/>
              <a:gdLst>
                <a:gd name="connsiteX0" fmla="*/ 72009 w 85725"/>
                <a:gd name="connsiteY0" fmla="*/ 32957 h 104775"/>
                <a:gd name="connsiteX1" fmla="*/ 70295 w 85725"/>
                <a:gd name="connsiteY1" fmla="*/ 26860 h 104775"/>
                <a:gd name="connsiteX2" fmla="*/ 27718 w 85725"/>
                <a:gd name="connsiteY2" fmla="*/ 7144 h 104775"/>
                <a:gd name="connsiteX3" fmla="*/ 7144 w 85725"/>
                <a:gd name="connsiteY3" fmla="*/ 82106 h 104775"/>
                <a:gd name="connsiteX4" fmla="*/ 43910 w 85725"/>
                <a:gd name="connsiteY4" fmla="*/ 74105 h 104775"/>
                <a:gd name="connsiteX5" fmla="*/ 71438 w 85725"/>
                <a:gd name="connsiteY5" fmla="*/ 99822 h 104775"/>
                <a:gd name="connsiteX6" fmla="*/ 80867 w 85725"/>
                <a:gd name="connsiteY6" fmla="*/ 65437 h 104775"/>
                <a:gd name="connsiteX7" fmla="*/ 72009 w 85725"/>
                <a:gd name="connsiteY7" fmla="*/ 329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04775">
                  <a:moveTo>
                    <a:pt x="72009" y="32957"/>
                  </a:moveTo>
                  <a:lnTo>
                    <a:pt x="70295" y="26860"/>
                  </a:lnTo>
                  <a:cubicBezTo>
                    <a:pt x="54388" y="23717"/>
                    <a:pt x="39910" y="16859"/>
                    <a:pt x="27718" y="7144"/>
                  </a:cubicBezTo>
                  <a:lnTo>
                    <a:pt x="7144" y="82106"/>
                  </a:lnTo>
                  <a:lnTo>
                    <a:pt x="43910" y="74105"/>
                  </a:lnTo>
                  <a:lnTo>
                    <a:pt x="71438" y="99822"/>
                  </a:lnTo>
                  <a:lnTo>
                    <a:pt x="80867" y="65437"/>
                  </a:lnTo>
                  <a:lnTo>
                    <a:pt x="72009" y="32957"/>
                  </a:lnTo>
                  <a:close/>
                </a:path>
              </a:pathLst>
            </a:custGeom>
            <a:solidFill>
              <a:schemeClr val="accent3">
                <a:lumMod val="100000"/>
              </a:schemeClr>
            </a:solidFill>
            <a:ln w="9525" cap="flat" cmpd="sng" algn="ctr">
              <a:solidFill>
                <a:schemeClr val="accent3">
                  <a:lumMod val="100000"/>
                </a:schemeClr>
              </a:solidFill>
              <a:prstDash val="solid"/>
              <a:miter lim="800000"/>
              <a:headEnd type="none" w="med" len="med"/>
              <a:tailEnd type="none" w="med" len="med"/>
            </a:ln>
          </p:spPr>
          <p:txBody>
            <a:bodyPr rtlCol="0" anchor="ctr"/>
            <a:lstStyle/>
            <a:p>
              <a:pPr defTabSz="829377" fontAlgn="auto">
                <a:spcBef>
                  <a:spcPts val="0"/>
                </a:spcBef>
                <a:spcAft>
                  <a:spcPts val="0"/>
                </a:spcAft>
              </a:pPr>
              <a:endParaRPr lang="en-US" sz="1633" dirty="0">
                <a:solidFill>
                  <a:srgbClr val="000000"/>
                </a:solidFill>
                <a:latin typeface="Orsted Sans Office"/>
                <a:cs typeface="+mn-cs"/>
              </a:endParaRPr>
            </a:p>
          </p:txBody>
        </p:sp>
        <p:sp>
          <p:nvSpPr>
            <p:cNvPr id="34" name="Freeform: Shape 24">
              <a:extLst>
                <a:ext uri="{FF2B5EF4-FFF2-40B4-BE49-F238E27FC236}">
                  <a16:creationId xmlns:a16="http://schemas.microsoft.com/office/drawing/2014/main" id="{C9ABC5EF-FD85-4E20-B0E4-BBA6B1601B83}"/>
                </a:ext>
              </a:extLst>
            </p:cNvPr>
            <p:cNvSpPr/>
            <p:nvPr/>
          </p:nvSpPr>
          <p:spPr>
            <a:xfrm>
              <a:off x="6992404" y="1476637"/>
              <a:ext cx="653135" cy="653135"/>
            </a:xfrm>
            <a:custGeom>
              <a:avLst/>
              <a:gdLst>
                <a:gd name="connsiteX0" fmla="*/ 198120 w 390525"/>
                <a:gd name="connsiteY0" fmla="*/ 29051 h 390525"/>
                <a:gd name="connsiteX1" fmla="*/ 317659 w 390525"/>
                <a:gd name="connsiteY1" fmla="*/ 78581 h 390525"/>
                <a:gd name="connsiteX2" fmla="*/ 367189 w 390525"/>
                <a:gd name="connsiteY2" fmla="*/ 198120 h 390525"/>
                <a:gd name="connsiteX3" fmla="*/ 317659 w 390525"/>
                <a:gd name="connsiteY3" fmla="*/ 317659 h 390525"/>
                <a:gd name="connsiteX4" fmla="*/ 198120 w 390525"/>
                <a:gd name="connsiteY4" fmla="*/ 367189 h 390525"/>
                <a:gd name="connsiteX5" fmla="*/ 78581 w 390525"/>
                <a:gd name="connsiteY5" fmla="*/ 317659 h 390525"/>
                <a:gd name="connsiteX6" fmla="*/ 29051 w 390525"/>
                <a:gd name="connsiteY6" fmla="*/ 198120 h 390525"/>
                <a:gd name="connsiteX7" fmla="*/ 78581 w 390525"/>
                <a:gd name="connsiteY7" fmla="*/ 78581 h 390525"/>
                <a:gd name="connsiteX8" fmla="*/ 198120 w 390525"/>
                <a:gd name="connsiteY8" fmla="*/ 29051 h 390525"/>
                <a:gd name="connsiteX9" fmla="*/ 198120 w 390525"/>
                <a:gd name="connsiteY9" fmla="*/ 7144 h 390525"/>
                <a:gd name="connsiteX10" fmla="*/ 7144 w 390525"/>
                <a:gd name="connsiteY10" fmla="*/ 198120 h 390525"/>
                <a:gd name="connsiteX11" fmla="*/ 198120 w 390525"/>
                <a:gd name="connsiteY11" fmla="*/ 389096 h 390525"/>
                <a:gd name="connsiteX12" fmla="*/ 389096 w 390525"/>
                <a:gd name="connsiteY12" fmla="*/ 198120 h 390525"/>
                <a:gd name="connsiteX13" fmla="*/ 198120 w 390525"/>
                <a:gd name="connsiteY13" fmla="*/ 7144 h 390525"/>
                <a:gd name="connsiteX14" fmla="*/ 198120 w 390525"/>
                <a:gd name="connsiteY14"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525" h="390525">
                  <a:moveTo>
                    <a:pt x="198120" y="29051"/>
                  </a:moveTo>
                  <a:cubicBezTo>
                    <a:pt x="243269" y="29051"/>
                    <a:pt x="285750" y="46673"/>
                    <a:pt x="317659" y="78581"/>
                  </a:cubicBezTo>
                  <a:cubicBezTo>
                    <a:pt x="349567" y="110490"/>
                    <a:pt x="367189" y="152972"/>
                    <a:pt x="367189" y="198120"/>
                  </a:cubicBezTo>
                  <a:cubicBezTo>
                    <a:pt x="367189" y="243269"/>
                    <a:pt x="349567" y="285750"/>
                    <a:pt x="317659" y="317659"/>
                  </a:cubicBezTo>
                  <a:cubicBezTo>
                    <a:pt x="285750" y="349568"/>
                    <a:pt x="243269" y="367189"/>
                    <a:pt x="198120" y="367189"/>
                  </a:cubicBezTo>
                  <a:cubicBezTo>
                    <a:pt x="152971" y="367189"/>
                    <a:pt x="110490" y="349568"/>
                    <a:pt x="78581" y="317659"/>
                  </a:cubicBezTo>
                  <a:cubicBezTo>
                    <a:pt x="46673" y="285750"/>
                    <a:pt x="29051" y="243269"/>
                    <a:pt x="29051" y="198120"/>
                  </a:cubicBezTo>
                  <a:cubicBezTo>
                    <a:pt x="29051" y="152972"/>
                    <a:pt x="46673" y="110490"/>
                    <a:pt x="78581" y="78581"/>
                  </a:cubicBezTo>
                  <a:cubicBezTo>
                    <a:pt x="110490" y="46673"/>
                    <a:pt x="152876" y="29051"/>
                    <a:pt x="198120" y="29051"/>
                  </a:cubicBezTo>
                  <a:moveTo>
                    <a:pt x="198120" y="7144"/>
                  </a:moveTo>
                  <a:cubicBezTo>
                    <a:pt x="92678" y="7144"/>
                    <a:pt x="7144" y="92678"/>
                    <a:pt x="7144" y="198120"/>
                  </a:cubicBezTo>
                  <a:cubicBezTo>
                    <a:pt x="7144" y="303562"/>
                    <a:pt x="92678" y="389096"/>
                    <a:pt x="198120" y="389096"/>
                  </a:cubicBezTo>
                  <a:cubicBezTo>
                    <a:pt x="303562" y="389096"/>
                    <a:pt x="389096" y="303562"/>
                    <a:pt x="389096" y="198120"/>
                  </a:cubicBezTo>
                  <a:cubicBezTo>
                    <a:pt x="389001" y="92678"/>
                    <a:pt x="303562" y="7144"/>
                    <a:pt x="198120" y="7144"/>
                  </a:cubicBezTo>
                  <a:lnTo>
                    <a:pt x="198120" y="7144"/>
                  </a:lnTo>
                  <a:close/>
                </a:path>
              </a:pathLst>
            </a:custGeom>
            <a:solidFill>
              <a:schemeClr val="accent3">
                <a:lumMod val="100000"/>
              </a:schemeClr>
            </a:solidFill>
            <a:ln w="9525" cap="flat" cmpd="sng" algn="ctr">
              <a:solidFill>
                <a:schemeClr val="accent3">
                  <a:lumMod val="100000"/>
                </a:schemeClr>
              </a:solidFill>
              <a:prstDash val="solid"/>
              <a:miter lim="800000"/>
              <a:headEnd type="none" w="med" len="med"/>
              <a:tailEnd type="none" w="med" len="med"/>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grpSp>
      <p:sp>
        <p:nvSpPr>
          <p:cNvPr id="35" name="Rectangle 34"/>
          <p:cNvSpPr/>
          <p:nvPr/>
        </p:nvSpPr>
        <p:spPr>
          <a:xfrm>
            <a:off x="336559" y="540851"/>
            <a:ext cx="2510613" cy="297454"/>
          </a:xfrm>
          <a:prstGeom prst="rect">
            <a:avLst/>
          </a:prstGeom>
        </p:spPr>
        <p:txBody>
          <a:bodyPr wrap="square">
            <a:spAutoFit/>
          </a:bodyPr>
          <a:lstStyle/>
          <a:p>
            <a:pPr defTabSz="829377" fontAlgn="auto">
              <a:spcBef>
                <a:spcPts val="0"/>
              </a:spcBef>
              <a:spcAft>
                <a:spcPts val="0"/>
              </a:spcAft>
            </a:pPr>
            <a:endParaRPr lang="en-US" sz="1333" b="1" dirty="0">
              <a:solidFill>
                <a:srgbClr val="3B4956"/>
              </a:solidFill>
              <a:latin typeface="Orsted Sans Office"/>
              <a:cs typeface="+mn-cs"/>
            </a:endParaRPr>
          </a:p>
        </p:txBody>
      </p:sp>
      <p:grpSp>
        <p:nvGrpSpPr>
          <p:cNvPr id="40" name="Group 39">
            <a:extLst>
              <a:ext uri="{FF2B5EF4-FFF2-40B4-BE49-F238E27FC236}">
                <a16:creationId xmlns:a16="http://schemas.microsoft.com/office/drawing/2014/main" id="{D4A273BB-D4CE-4ED9-95E0-4591D1341230}"/>
              </a:ext>
            </a:extLst>
          </p:cNvPr>
          <p:cNvGrpSpPr>
            <a:grpSpLocks noChangeAspect="1"/>
          </p:cNvGrpSpPr>
          <p:nvPr/>
        </p:nvGrpSpPr>
        <p:grpSpPr>
          <a:xfrm>
            <a:off x="613833" y="2580036"/>
            <a:ext cx="487680" cy="487680"/>
            <a:chOff x="2407256" y="1330124"/>
            <a:chExt cx="390525" cy="390525"/>
          </a:xfrm>
          <a:solidFill>
            <a:schemeClr val="accent3"/>
          </a:solidFill>
        </p:grpSpPr>
        <p:sp>
          <p:nvSpPr>
            <p:cNvPr id="41" name="Freeform: Shape 40">
              <a:extLst>
                <a:ext uri="{FF2B5EF4-FFF2-40B4-BE49-F238E27FC236}">
                  <a16:creationId xmlns:a16="http://schemas.microsoft.com/office/drawing/2014/main" id="{A20DC422-958F-4E61-A59A-D160C98D8455}"/>
                </a:ext>
              </a:extLst>
            </p:cNvPr>
            <p:cNvSpPr/>
            <p:nvPr/>
          </p:nvSpPr>
          <p:spPr>
            <a:xfrm>
              <a:off x="2502792" y="1612731"/>
              <a:ext cx="200025" cy="38100"/>
            </a:xfrm>
            <a:custGeom>
              <a:avLst/>
              <a:gdLst>
                <a:gd name="connsiteX0" fmla="*/ 186119 w 200025"/>
                <a:gd name="connsiteY0" fmla="*/ 12002 h 38100"/>
                <a:gd name="connsiteX1" fmla="*/ 183356 w 200025"/>
                <a:gd name="connsiteY1" fmla="*/ 13335 h 38100"/>
                <a:gd name="connsiteX2" fmla="*/ 166497 w 200025"/>
                <a:gd name="connsiteY2" fmla="*/ 17907 h 38100"/>
                <a:gd name="connsiteX3" fmla="*/ 148971 w 200025"/>
                <a:gd name="connsiteY3" fmla="*/ 12478 h 38100"/>
                <a:gd name="connsiteX4" fmla="*/ 148495 w 200025"/>
                <a:gd name="connsiteY4" fmla="*/ 12192 h 38100"/>
                <a:gd name="connsiteX5" fmla="*/ 134969 w 200025"/>
                <a:gd name="connsiteY5" fmla="*/ 8096 h 38100"/>
                <a:gd name="connsiteX6" fmla="*/ 121444 w 200025"/>
                <a:gd name="connsiteY6" fmla="*/ 12192 h 38100"/>
                <a:gd name="connsiteX7" fmla="*/ 120968 w 200025"/>
                <a:gd name="connsiteY7" fmla="*/ 12478 h 38100"/>
                <a:gd name="connsiteX8" fmla="*/ 103537 w 200025"/>
                <a:gd name="connsiteY8" fmla="*/ 17812 h 38100"/>
                <a:gd name="connsiteX9" fmla="*/ 86011 w 200025"/>
                <a:gd name="connsiteY9" fmla="*/ 12382 h 38100"/>
                <a:gd name="connsiteX10" fmla="*/ 85535 w 200025"/>
                <a:gd name="connsiteY10" fmla="*/ 12097 h 38100"/>
                <a:gd name="connsiteX11" fmla="*/ 72009 w 200025"/>
                <a:gd name="connsiteY11" fmla="*/ 8001 h 38100"/>
                <a:gd name="connsiteX12" fmla="*/ 57531 w 200025"/>
                <a:gd name="connsiteY12" fmla="*/ 11906 h 38100"/>
                <a:gd name="connsiteX13" fmla="*/ 40100 w 200025"/>
                <a:gd name="connsiteY13" fmla="*/ 17240 h 38100"/>
                <a:gd name="connsiteX14" fmla="*/ 22574 w 200025"/>
                <a:gd name="connsiteY14" fmla="*/ 11811 h 38100"/>
                <a:gd name="connsiteX15" fmla="*/ 22098 w 200025"/>
                <a:gd name="connsiteY15" fmla="*/ 11525 h 38100"/>
                <a:gd name="connsiteX16" fmla="*/ 8763 w 200025"/>
                <a:gd name="connsiteY16" fmla="*/ 7430 h 38100"/>
                <a:gd name="connsiteX17" fmla="*/ 7144 w 200025"/>
                <a:gd name="connsiteY17" fmla="*/ 7430 h 38100"/>
                <a:gd name="connsiteX18" fmla="*/ 7144 w 200025"/>
                <a:gd name="connsiteY18" fmla="*/ 27527 h 38100"/>
                <a:gd name="connsiteX19" fmla="*/ 8763 w 200025"/>
                <a:gd name="connsiteY19" fmla="*/ 27527 h 38100"/>
                <a:gd name="connsiteX20" fmla="*/ 18383 w 200025"/>
                <a:gd name="connsiteY20" fmla="*/ 30956 h 38100"/>
                <a:gd name="connsiteX21" fmla="*/ 19717 w 200025"/>
                <a:gd name="connsiteY21" fmla="*/ 31718 h 38100"/>
                <a:gd name="connsiteX22" fmla="*/ 40005 w 200025"/>
                <a:gd name="connsiteY22" fmla="*/ 37719 h 38100"/>
                <a:gd name="connsiteX23" fmla="*/ 61627 w 200025"/>
                <a:gd name="connsiteY23" fmla="*/ 30956 h 38100"/>
                <a:gd name="connsiteX24" fmla="*/ 62103 w 200025"/>
                <a:gd name="connsiteY24" fmla="*/ 30670 h 38100"/>
                <a:gd name="connsiteX25" fmla="*/ 72009 w 200025"/>
                <a:gd name="connsiteY25" fmla="*/ 27527 h 38100"/>
                <a:gd name="connsiteX26" fmla="*/ 82391 w 200025"/>
                <a:gd name="connsiteY26" fmla="*/ 30956 h 38100"/>
                <a:gd name="connsiteX27" fmla="*/ 83630 w 200025"/>
                <a:gd name="connsiteY27" fmla="*/ 31623 h 38100"/>
                <a:gd name="connsiteX28" fmla="*/ 103918 w 200025"/>
                <a:gd name="connsiteY28" fmla="*/ 37624 h 38100"/>
                <a:gd name="connsiteX29" fmla="*/ 125539 w 200025"/>
                <a:gd name="connsiteY29" fmla="*/ 30861 h 38100"/>
                <a:gd name="connsiteX30" fmla="*/ 126016 w 200025"/>
                <a:gd name="connsiteY30" fmla="*/ 30575 h 38100"/>
                <a:gd name="connsiteX31" fmla="*/ 135922 w 200025"/>
                <a:gd name="connsiteY31" fmla="*/ 27432 h 38100"/>
                <a:gd name="connsiteX32" fmla="*/ 146304 w 200025"/>
                <a:gd name="connsiteY32" fmla="*/ 30861 h 38100"/>
                <a:gd name="connsiteX33" fmla="*/ 147542 w 200025"/>
                <a:gd name="connsiteY33" fmla="*/ 31528 h 38100"/>
                <a:gd name="connsiteX34" fmla="*/ 167831 w 200025"/>
                <a:gd name="connsiteY34" fmla="*/ 37529 h 38100"/>
                <a:gd name="connsiteX35" fmla="*/ 189452 w 200025"/>
                <a:gd name="connsiteY35" fmla="*/ 30766 h 38100"/>
                <a:gd name="connsiteX36" fmla="*/ 196501 w 200025"/>
                <a:gd name="connsiteY36" fmla="*/ 27527 h 38100"/>
                <a:gd name="connsiteX37" fmla="*/ 197930 w 200025"/>
                <a:gd name="connsiteY37" fmla="*/ 27337 h 38100"/>
                <a:gd name="connsiteX38" fmla="*/ 197930 w 200025"/>
                <a:gd name="connsiteY38" fmla="*/ 7144 h 38100"/>
                <a:gd name="connsiteX39" fmla="*/ 196025 w 200025"/>
                <a:gd name="connsiteY39" fmla="*/ 7430 h 38100"/>
                <a:gd name="connsiteX40" fmla="*/ 186119 w 200025"/>
                <a:gd name="connsiteY40" fmla="*/ 1200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38100">
                  <a:moveTo>
                    <a:pt x="186119" y="12002"/>
                  </a:moveTo>
                  <a:cubicBezTo>
                    <a:pt x="185166" y="12382"/>
                    <a:pt x="184309" y="12859"/>
                    <a:pt x="183356" y="13335"/>
                  </a:cubicBezTo>
                  <a:cubicBezTo>
                    <a:pt x="178784" y="15621"/>
                    <a:pt x="174117" y="17907"/>
                    <a:pt x="166497" y="17907"/>
                  </a:cubicBezTo>
                  <a:cubicBezTo>
                    <a:pt x="157448" y="17907"/>
                    <a:pt x="152972" y="15049"/>
                    <a:pt x="148971" y="12478"/>
                  </a:cubicBezTo>
                  <a:lnTo>
                    <a:pt x="148495" y="12192"/>
                  </a:lnTo>
                  <a:cubicBezTo>
                    <a:pt x="144971" y="10096"/>
                    <a:pt x="141637" y="8096"/>
                    <a:pt x="134969" y="8096"/>
                  </a:cubicBezTo>
                  <a:cubicBezTo>
                    <a:pt x="128302" y="8096"/>
                    <a:pt x="124968" y="10096"/>
                    <a:pt x="121444" y="12192"/>
                  </a:cubicBezTo>
                  <a:lnTo>
                    <a:pt x="120968" y="12478"/>
                  </a:lnTo>
                  <a:cubicBezTo>
                    <a:pt x="117158" y="14859"/>
                    <a:pt x="112490" y="17812"/>
                    <a:pt x="103537" y="17812"/>
                  </a:cubicBezTo>
                  <a:cubicBezTo>
                    <a:pt x="94583" y="17812"/>
                    <a:pt x="89821" y="14859"/>
                    <a:pt x="86011" y="12382"/>
                  </a:cubicBezTo>
                  <a:lnTo>
                    <a:pt x="85535" y="12097"/>
                  </a:lnTo>
                  <a:cubicBezTo>
                    <a:pt x="82010" y="10001"/>
                    <a:pt x="78677" y="8001"/>
                    <a:pt x="72009" y="8001"/>
                  </a:cubicBezTo>
                  <a:cubicBezTo>
                    <a:pt x="65151" y="8001"/>
                    <a:pt x="61532" y="9716"/>
                    <a:pt x="57531" y="11906"/>
                  </a:cubicBezTo>
                  <a:cubicBezTo>
                    <a:pt x="53721" y="14288"/>
                    <a:pt x="49054" y="17240"/>
                    <a:pt x="40100" y="17240"/>
                  </a:cubicBezTo>
                  <a:cubicBezTo>
                    <a:pt x="31147" y="17240"/>
                    <a:pt x="26384" y="14288"/>
                    <a:pt x="22574" y="11811"/>
                  </a:cubicBezTo>
                  <a:lnTo>
                    <a:pt x="22098" y="11525"/>
                  </a:lnTo>
                  <a:cubicBezTo>
                    <a:pt x="18574" y="9430"/>
                    <a:pt x="15240" y="7430"/>
                    <a:pt x="8763" y="7430"/>
                  </a:cubicBezTo>
                  <a:lnTo>
                    <a:pt x="7144" y="7430"/>
                  </a:lnTo>
                  <a:lnTo>
                    <a:pt x="7144" y="27527"/>
                  </a:lnTo>
                  <a:lnTo>
                    <a:pt x="8763" y="27527"/>
                  </a:lnTo>
                  <a:cubicBezTo>
                    <a:pt x="13049" y="27527"/>
                    <a:pt x="15240" y="28766"/>
                    <a:pt x="18383" y="30956"/>
                  </a:cubicBezTo>
                  <a:lnTo>
                    <a:pt x="19717" y="31718"/>
                  </a:lnTo>
                  <a:cubicBezTo>
                    <a:pt x="24003" y="34290"/>
                    <a:pt x="29909" y="37719"/>
                    <a:pt x="40005" y="37719"/>
                  </a:cubicBezTo>
                  <a:cubicBezTo>
                    <a:pt x="50578" y="37719"/>
                    <a:pt x="56483" y="34385"/>
                    <a:pt x="61627" y="30956"/>
                  </a:cubicBezTo>
                  <a:lnTo>
                    <a:pt x="62103" y="30670"/>
                  </a:lnTo>
                  <a:cubicBezTo>
                    <a:pt x="65246" y="28670"/>
                    <a:pt x="67151" y="27527"/>
                    <a:pt x="72009" y="27527"/>
                  </a:cubicBezTo>
                  <a:cubicBezTo>
                    <a:pt x="76867" y="27527"/>
                    <a:pt x="79343" y="28956"/>
                    <a:pt x="82391" y="30956"/>
                  </a:cubicBezTo>
                  <a:lnTo>
                    <a:pt x="83630" y="31623"/>
                  </a:lnTo>
                  <a:cubicBezTo>
                    <a:pt x="87916" y="34195"/>
                    <a:pt x="93821" y="37624"/>
                    <a:pt x="103918" y="37624"/>
                  </a:cubicBezTo>
                  <a:cubicBezTo>
                    <a:pt x="114490" y="37624"/>
                    <a:pt x="120396" y="34290"/>
                    <a:pt x="125539" y="30861"/>
                  </a:cubicBezTo>
                  <a:lnTo>
                    <a:pt x="126016" y="30575"/>
                  </a:lnTo>
                  <a:cubicBezTo>
                    <a:pt x="129159" y="28575"/>
                    <a:pt x="131064" y="27432"/>
                    <a:pt x="135922" y="27432"/>
                  </a:cubicBezTo>
                  <a:cubicBezTo>
                    <a:pt x="140780" y="27432"/>
                    <a:pt x="143256" y="28861"/>
                    <a:pt x="146304" y="30861"/>
                  </a:cubicBezTo>
                  <a:lnTo>
                    <a:pt x="147542" y="31528"/>
                  </a:lnTo>
                  <a:cubicBezTo>
                    <a:pt x="151829" y="34100"/>
                    <a:pt x="157734" y="37529"/>
                    <a:pt x="167831" y="37529"/>
                  </a:cubicBezTo>
                  <a:cubicBezTo>
                    <a:pt x="178403" y="37529"/>
                    <a:pt x="184309" y="34195"/>
                    <a:pt x="189452" y="30766"/>
                  </a:cubicBezTo>
                  <a:cubicBezTo>
                    <a:pt x="192024" y="29051"/>
                    <a:pt x="193643" y="28004"/>
                    <a:pt x="196501" y="27527"/>
                  </a:cubicBezTo>
                  <a:lnTo>
                    <a:pt x="197930" y="27337"/>
                  </a:lnTo>
                  <a:lnTo>
                    <a:pt x="197930" y="7144"/>
                  </a:lnTo>
                  <a:lnTo>
                    <a:pt x="196025" y="7430"/>
                  </a:lnTo>
                  <a:cubicBezTo>
                    <a:pt x="191834" y="8668"/>
                    <a:pt x="189071" y="10192"/>
                    <a:pt x="186119" y="12002"/>
                  </a:cubicBez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2" name="Freeform: Shape 41">
              <a:extLst>
                <a:ext uri="{FF2B5EF4-FFF2-40B4-BE49-F238E27FC236}">
                  <a16:creationId xmlns:a16="http://schemas.microsoft.com/office/drawing/2014/main" id="{F8317A5A-9E90-4DAD-8134-F408B45DCC29}"/>
                </a:ext>
              </a:extLst>
            </p:cNvPr>
            <p:cNvSpPr/>
            <p:nvPr/>
          </p:nvSpPr>
          <p:spPr>
            <a:xfrm>
              <a:off x="2585374" y="1465379"/>
              <a:ext cx="38100" cy="38100"/>
            </a:xfrm>
            <a:custGeom>
              <a:avLst/>
              <a:gdLst>
                <a:gd name="connsiteX0" fmla="*/ 32861 w 38100"/>
                <a:gd name="connsiteY0" fmla="*/ 20003 h 38100"/>
                <a:gd name="connsiteX1" fmla="*/ 20002 w 38100"/>
                <a:gd name="connsiteY1" fmla="*/ 32861 h 38100"/>
                <a:gd name="connsiteX2" fmla="*/ 7144 w 38100"/>
                <a:gd name="connsiteY2" fmla="*/ 20002 h 38100"/>
                <a:gd name="connsiteX3" fmla="*/ 20002 w 38100"/>
                <a:gd name="connsiteY3" fmla="*/ 7144 h 38100"/>
                <a:gd name="connsiteX4" fmla="*/ 32861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2861" y="20003"/>
                  </a:moveTo>
                  <a:cubicBezTo>
                    <a:pt x="32861" y="27104"/>
                    <a:pt x="27104" y="32861"/>
                    <a:pt x="20002" y="32861"/>
                  </a:cubicBezTo>
                  <a:cubicBezTo>
                    <a:pt x="12901" y="32861"/>
                    <a:pt x="7144" y="27104"/>
                    <a:pt x="7144" y="20002"/>
                  </a:cubicBezTo>
                  <a:cubicBezTo>
                    <a:pt x="7144" y="12901"/>
                    <a:pt x="12901" y="7144"/>
                    <a:pt x="20002" y="7144"/>
                  </a:cubicBezTo>
                  <a:cubicBezTo>
                    <a:pt x="27104" y="7144"/>
                    <a:pt x="32861" y="12901"/>
                    <a:pt x="32861" y="20003"/>
                  </a:cubicBez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3" name="Freeform: Shape 42">
              <a:extLst>
                <a:ext uri="{FF2B5EF4-FFF2-40B4-BE49-F238E27FC236}">
                  <a16:creationId xmlns:a16="http://schemas.microsoft.com/office/drawing/2014/main" id="{03E75477-1B44-4584-95A2-369C7A487C8E}"/>
                </a:ext>
              </a:extLst>
            </p:cNvPr>
            <p:cNvSpPr/>
            <p:nvPr/>
          </p:nvSpPr>
          <p:spPr>
            <a:xfrm>
              <a:off x="2564990" y="1370894"/>
              <a:ext cx="47625" cy="95250"/>
            </a:xfrm>
            <a:custGeom>
              <a:avLst/>
              <a:gdLst>
                <a:gd name="connsiteX0" fmla="*/ 7144 w 47625"/>
                <a:gd name="connsiteY0" fmla="*/ 7618 h 95250"/>
                <a:gd name="connsiteX1" fmla="*/ 19622 w 47625"/>
                <a:gd name="connsiteY1" fmla="*/ 71626 h 95250"/>
                <a:gd name="connsiteX2" fmla="*/ 48959 w 47625"/>
                <a:gd name="connsiteY2" fmla="*/ 91438 h 95250"/>
                <a:gd name="connsiteX3" fmla="*/ 48959 w 47625"/>
                <a:gd name="connsiteY3" fmla="*/ 91438 h 95250"/>
                <a:gd name="connsiteX4" fmla="*/ 36481 w 47625"/>
                <a:gd name="connsiteY4" fmla="*/ 27430 h 95250"/>
                <a:gd name="connsiteX5" fmla="*/ 7144 w 47625"/>
                <a:gd name="connsiteY5" fmla="*/ 7618 h 95250"/>
                <a:gd name="connsiteX6" fmla="*/ 7144 w 47625"/>
                <a:gd name="connsiteY6" fmla="*/ 761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95250">
                  <a:moveTo>
                    <a:pt x="7144" y="7618"/>
                  </a:moveTo>
                  <a:lnTo>
                    <a:pt x="19622" y="71626"/>
                  </a:lnTo>
                  <a:cubicBezTo>
                    <a:pt x="22289" y="85246"/>
                    <a:pt x="35433" y="94105"/>
                    <a:pt x="48959" y="91438"/>
                  </a:cubicBezTo>
                  <a:lnTo>
                    <a:pt x="48959" y="91438"/>
                  </a:lnTo>
                  <a:lnTo>
                    <a:pt x="36481" y="27430"/>
                  </a:lnTo>
                  <a:cubicBezTo>
                    <a:pt x="33909" y="13809"/>
                    <a:pt x="20765" y="4951"/>
                    <a:pt x="7144" y="7618"/>
                  </a:cubicBezTo>
                  <a:lnTo>
                    <a:pt x="7144" y="7618"/>
                  </a:ln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4" name="Freeform: Shape 43">
              <a:extLst>
                <a:ext uri="{FF2B5EF4-FFF2-40B4-BE49-F238E27FC236}">
                  <a16:creationId xmlns:a16="http://schemas.microsoft.com/office/drawing/2014/main" id="{AFAA5751-6E7A-44C5-B25B-A8A9F4E0F1CC}"/>
                </a:ext>
              </a:extLst>
            </p:cNvPr>
            <p:cNvSpPr/>
            <p:nvPr/>
          </p:nvSpPr>
          <p:spPr>
            <a:xfrm>
              <a:off x="2516380" y="1482429"/>
              <a:ext cx="76200" cy="85725"/>
            </a:xfrm>
            <a:custGeom>
              <a:avLst/>
              <a:gdLst>
                <a:gd name="connsiteX0" fmla="*/ 13367 w 76200"/>
                <a:gd name="connsiteY0" fmla="*/ 85439 h 85725"/>
                <a:gd name="connsiteX1" fmla="*/ 62421 w 76200"/>
                <a:gd name="connsiteY1" fmla="*/ 42482 h 85725"/>
                <a:gd name="connsiteX2" fmla="*/ 64802 w 76200"/>
                <a:gd name="connsiteY2" fmla="*/ 7144 h 85725"/>
                <a:gd name="connsiteX3" fmla="*/ 64802 w 76200"/>
                <a:gd name="connsiteY3" fmla="*/ 7144 h 85725"/>
                <a:gd name="connsiteX4" fmla="*/ 15749 w 76200"/>
                <a:gd name="connsiteY4" fmla="*/ 50102 h 85725"/>
                <a:gd name="connsiteX5" fmla="*/ 13367 w 76200"/>
                <a:gd name="connsiteY5" fmla="*/ 85439 h 85725"/>
                <a:gd name="connsiteX6" fmla="*/ 13367 w 76200"/>
                <a:gd name="connsiteY6" fmla="*/ 8543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85725">
                  <a:moveTo>
                    <a:pt x="13367" y="85439"/>
                  </a:moveTo>
                  <a:lnTo>
                    <a:pt x="62421" y="42482"/>
                  </a:lnTo>
                  <a:cubicBezTo>
                    <a:pt x="72803" y="33338"/>
                    <a:pt x="73851" y="17526"/>
                    <a:pt x="64802" y="7144"/>
                  </a:cubicBezTo>
                  <a:lnTo>
                    <a:pt x="64802" y="7144"/>
                  </a:lnTo>
                  <a:lnTo>
                    <a:pt x="15749" y="50102"/>
                  </a:lnTo>
                  <a:cubicBezTo>
                    <a:pt x="5271" y="59150"/>
                    <a:pt x="4223" y="74962"/>
                    <a:pt x="13367" y="85439"/>
                  </a:cubicBezTo>
                  <a:lnTo>
                    <a:pt x="13367" y="85439"/>
                  </a:ln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5" name="Freeform: Shape 44">
              <a:extLst>
                <a:ext uri="{FF2B5EF4-FFF2-40B4-BE49-F238E27FC236}">
                  <a16:creationId xmlns:a16="http://schemas.microsoft.com/office/drawing/2014/main" id="{492C4ACE-486E-45CF-BC01-357BC824CC84}"/>
                </a:ext>
              </a:extLst>
            </p:cNvPr>
            <p:cNvSpPr/>
            <p:nvPr/>
          </p:nvSpPr>
          <p:spPr>
            <a:xfrm>
              <a:off x="2614044" y="1479985"/>
              <a:ext cx="104775" cy="47625"/>
            </a:xfrm>
            <a:custGeom>
              <a:avLst/>
              <a:gdLst>
                <a:gd name="connsiteX0" fmla="*/ 100679 w 104775"/>
                <a:gd name="connsiteY0" fmla="*/ 29209 h 47625"/>
                <a:gd name="connsiteX1" fmla="*/ 38862 w 104775"/>
                <a:gd name="connsiteY1" fmla="*/ 8445 h 47625"/>
                <a:gd name="connsiteX2" fmla="*/ 7144 w 104775"/>
                <a:gd name="connsiteY2" fmla="*/ 24161 h 47625"/>
                <a:gd name="connsiteX3" fmla="*/ 7144 w 104775"/>
                <a:gd name="connsiteY3" fmla="*/ 24161 h 47625"/>
                <a:gd name="connsiteX4" fmla="*/ 68961 w 104775"/>
                <a:gd name="connsiteY4" fmla="*/ 44925 h 47625"/>
                <a:gd name="connsiteX5" fmla="*/ 100679 w 104775"/>
                <a:gd name="connsiteY5" fmla="*/ 29209 h 47625"/>
                <a:gd name="connsiteX6" fmla="*/ 100679 w 104775"/>
                <a:gd name="connsiteY6" fmla="*/ 2920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47625">
                  <a:moveTo>
                    <a:pt x="100679" y="29209"/>
                  </a:moveTo>
                  <a:lnTo>
                    <a:pt x="38862" y="8445"/>
                  </a:lnTo>
                  <a:cubicBezTo>
                    <a:pt x="25718" y="4063"/>
                    <a:pt x="11525" y="11112"/>
                    <a:pt x="7144" y="24161"/>
                  </a:cubicBezTo>
                  <a:lnTo>
                    <a:pt x="7144" y="24161"/>
                  </a:lnTo>
                  <a:lnTo>
                    <a:pt x="68961" y="44925"/>
                  </a:lnTo>
                  <a:cubicBezTo>
                    <a:pt x="82010" y="49402"/>
                    <a:pt x="96203" y="42354"/>
                    <a:pt x="100679" y="29209"/>
                  </a:cubicBezTo>
                  <a:lnTo>
                    <a:pt x="100679" y="29209"/>
                  </a:ln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6" name="Freeform: Shape 45">
              <a:extLst>
                <a:ext uri="{FF2B5EF4-FFF2-40B4-BE49-F238E27FC236}">
                  <a16:creationId xmlns:a16="http://schemas.microsoft.com/office/drawing/2014/main" id="{6D042E47-EA10-40BB-B7BE-CEF54B8DACF9}"/>
                </a:ext>
              </a:extLst>
            </p:cNvPr>
            <p:cNvSpPr/>
            <p:nvPr/>
          </p:nvSpPr>
          <p:spPr>
            <a:xfrm>
              <a:off x="2581754" y="1504098"/>
              <a:ext cx="38100" cy="114300"/>
            </a:xfrm>
            <a:custGeom>
              <a:avLst/>
              <a:gdLst>
                <a:gd name="connsiteX0" fmla="*/ 23622 w 38100"/>
                <a:gd name="connsiteY0" fmla="*/ 110347 h 114300"/>
                <a:gd name="connsiteX1" fmla="*/ 40005 w 38100"/>
                <a:gd name="connsiteY1" fmla="*/ 103870 h 114300"/>
                <a:gd name="connsiteX2" fmla="*/ 34290 w 38100"/>
                <a:gd name="connsiteY2" fmla="*/ 17002 h 114300"/>
                <a:gd name="connsiteX3" fmla="*/ 12859 w 38100"/>
                <a:gd name="connsiteY3" fmla="*/ 17002 h 114300"/>
                <a:gd name="connsiteX4" fmla="*/ 7144 w 38100"/>
                <a:gd name="connsiteY4" fmla="*/ 103108 h 114300"/>
                <a:gd name="connsiteX5" fmla="*/ 23622 w 38100"/>
                <a:gd name="connsiteY5" fmla="*/ 11034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114300">
                  <a:moveTo>
                    <a:pt x="23622" y="110347"/>
                  </a:moveTo>
                  <a:cubicBezTo>
                    <a:pt x="29146" y="110347"/>
                    <a:pt x="34862" y="108061"/>
                    <a:pt x="40005" y="103870"/>
                  </a:cubicBezTo>
                  <a:cubicBezTo>
                    <a:pt x="38767" y="70247"/>
                    <a:pt x="36481" y="25860"/>
                    <a:pt x="34290" y="17002"/>
                  </a:cubicBezTo>
                  <a:cubicBezTo>
                    <a:pt x="30956" y="3858"/>
                    <a:pt x="16193" y="3858"/>
                    <a:pt x="12859" y="17002"/>
                  </a:cubicBezTo>
                  <a:cubicBezTo>
                    <a:pt x="10668" y="25765"/>
                    <a:pt x="8382" y="69580"/>
                    <a:pt x="7144" y="103108"/>
                  </a:cubicBezTo>
                  <a:cubicBezTo>
                    <a:pt x="12192" y="107394"/>
                    <a:pt x="17812" y="110347"/>
                    <a:pt x="23622" y="110347"/>
                  </a:cubicBez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7" name="Freeform: Shape 46">
              <a:extLst>
                <a:ext uri="{FF2B5EF4-FFF2-40B4-BE49-F238E27FC236}">
                  <a16:creationId xmlns:a16="http://schemas.microsoft.com/office/drawing/2014/main" id="{52E85251-B1A4-44C2-BA20-E52F47ABA3B9}"/>
                </a:ext>
              </a:extLst>
            </p:cNvPr>
            <p:cNvSpPr/>
            <p:nvPr/>
          </p:nvSpPr>
          <p:spPr>
            <a:xfrm>
              <a:off x="2407256" y="1330124"/>
              <a:ext cx="390525" cy="390525"/>
            </a:xfrm>
            <a:custGeom>
              <a:avLst/>
              <a:gdLst>
                <a:gd name="connsiteX0" fmla="*/ 198120 w 390525"/>
                <a:gd name="connsiteY0" fmla="*/ 29051 h 390525"/>
                <a:gd name="connsiteX1" fmla="*/ 317659 w 390525"/>
                <a:gd name="connsiteY1" fmla="*/ 78581 h 390525"/>
                <a:gd name="connsiteX2" fmla="*/ 367189 w 390525"/>
                <a:gd name="connsiteY2" fmla="*/ 198120 h 390525"/>
                <a:gd name="connsiteX3" fmla="*/ 317659 w 390525"/>
                <a:gd name="connsiteY3" fmla="*/ 317659 h 390525"/>
                <a:gd name="connsiteX4" fmla="*/ 198120 w 390525"/>
                <a:gd name="connsiteY4" fmla="*/ 367189 h 390525"/>
                <a:gd name="connsiteX5" fmla="*/ 78581 w 390525"/>
                <a:gd name="connsiteY5" fmla="*/ 317659 h 390525"/>
                <a:gd name="connsiteX6" fmla="*/ 29051 w 390525"/>
                <a:gd name="connsiteY6" fmla="*/ 198120 h 390525"/>
                <a:gd name="connsiteX7" fmla="*/ 78581 w 390525"/>
                <a:gd name="connsiteY7" fmla="*/ 78581 h 390525"/>
                <a:gd name="connsiteX8" fmla="*/ 198120 w 390525"/>
                <a:gd name="connsiteY8" fmla="*/ 29051 h 390525"/>
                <a:gd name="connsiteX9" fmla="*/ 198120 w 390525"/>
                <a:gd name="connsiteY9" fmla="*/ 7144 h 390525"/>
                <a:gd name="connsiteX10" fmla="*/ 7144 w 390525"/>
                <a:gd name="connsiteY10" fmla="*/ 198120 h 390525"/>
                <a:gd name="connsiteX11" fmla="*/ 198120 w 390525"/>
                <a:gd name="connsiteY11" fmla="*/ 389096 h 390525"/>
                <a:gd name="connsiteX12" fmla="*/ 389096 w 390525"/>
                <a:gd name="connsiteY12" fmla="*/ 198120 h 390525"/>
                <a:gd name="connsiteX13" fmla="*/ 198120 w 390525"/>
                <a:gd name="connsiteY13" fmla="*/ 7144 h 390525"/>
                <a:gd name="connsiteX14" fmla="*/ 198120 w 390525"/>
                <a:gd name="connsiteY14"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525" h="390525">
                  <a:moveTo>
                    <a:pt x="198120" y="29051"/>
                  </a:moveTo>
                  <a:cubicBezTo>
                    <a:pt x="243269" y="29051"/>
                    <a:pt x="285750" y="46673"/>
                    <a:pt x="317659" y="78581"/>
                  </a:cubicBezTo>
                  <a:cubicBezTo>
                    <a:pt x="349568" y="110490"/>
                    <a:pt x="367189" y="152972"/>
                    <a:pt x="367189" y="198120"/>
                  </a:cubicBezTo>
                  <a:cubicBezTo>
                    <a:pt x="367189" y="243269"/>
                    <a:pt x="349568" y="285750"/>
                    <a:pt x="317659" y="317659"/>
                  </a:cubicBezTo>
                  <a:cubicBezTo>
                    <a:pt x="285750" y="349568"/>
                    <a:pt x="243269" y="367189"/>
                    <a:pt x="198120" y="367189"/>
                  </a:cubicBezTo>
                  <a:cubicBezTo>
                    <a:pt x="152972" y="367189"/>
                    <a:pt x="110490" y="349568"/>
                    <a:pt x="78581" y="317659"/>
                  </a:cubicBezTo>
                  <a:cubicBezTo>
                    <a:pt x="46673" y="285750"/>
                    <a:pt x="29051" y="243269"/>
                    <a:pt x="29051" y="198120"/>
                  </a:cubicBezTo>
                  <a:cubicBezTo>
                    <a:pt x="29051" y="152972"/>
                    <a:pt x="46673" y="110490"/>
                    <a:pt x="78581" y="78581"/>
                  </a:cubicBezTo>
                  <a:cubicBezTo>
                    <a:pt x="110490" y="46673"/>
                    <a:pt x="152972" y="29051"/>
                    <a:pt x="198120" y="29051"/>
                  </a:cubicBezTo>
                  <a:moveTo>
                    <a:pt x="198120" y="7144"/>
                  </a:moveTo>
                  <a:cubicBezTo>
                    <a:pt x="92678" y="7144"/>
                    <a:pt x="7144" y="92678"/>
                    <a:pt x="7144" y="198120"/>
                  </a:cubicBezTo>
                  <a:cubicBezTo>
                    <a:pt x="7144" y="303562"/>
                    <a:pt x="92678" y="389096"/>
                    <a:pt x="198120" y="389096"/>
                  </a:cubicBezTo>
                  <a:cubicBezTo>
                    <a:pt x="303562" y="389096"/>
                    <a:pt x="389096" y="303562"/>
                    <a:pt x="389096" y="198120"/>
                  </a:cubicBezTo>
                  <a:cubicBezTo>
                    <a:pt x="389096" y="92678"/>
                    <a:pt x="303562" y="7144"/>
                    <a:pt x="198120" y="7144"/>
                  </a:cubicBezTo>
                  <a:lnTo>
                    <a:pt x="198120" y="7144"/>
                  </a:lnTo>
                  <a:close/>
                </a:path>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sp>
          <p:nvSpPr>
            <p:cNvPr id="48" name="Freeform: Shape 47">
              <a:extLst>
                <a:ext uri="{FF2B5EF4-FFF2-40B4-BE49-F238E27FC236}">
                  <a16:creationId xmlns:a16="http://schemas.microsoft.com/office/drawing/2014/main" id="{16702C99-95B8-46B5-8E2E-BA9098C4E5C3}"/>
                </a:ext>
              </a:extLst>
            </p:cNvPr>
            <p:cNvSpPr/>
            <p:nvPr/>
          </p:nvSpPr>
          <p:spPr>
            <a:xfrm>
              <a:off x="2407256" y="1330124"/>
              <a:ext cx="9525" cy="9525"/>
            </a:xfrm>
            <a:custGeom>
              <a:avLst/>
              <a:gdLst/>
              <a:ahLst/>
              <a:cxnLst/>
              <a:rect l="l" t="t" r="r" b="b"/>
              <a:pathLst>
                <a:path w="9525" h="9525"/>
              </a:pathLst>
            </a:custGeom>
            <a:solidFill>
              <a:schemeClr val="accent1">
                <a:lumMod val="100000"/>
              </a:schemeClr>
            </a:solidFill>
            <a:ln w="9525" cap="flat">
              <a:noFill/>
              <a:prstDash val="solid"/>
              <a:miter/>
            </a:ln>
          </p:spPr>
          <p:txBody>
            <a:bodyPr rtlCol="0" anchor="ctr"/>
            <a:lstStyle/>
            <a:p>
              <a:pPr defTabSz="829377" fontAlgn="auto">
                <a:spcBef>
                  <a:spcPts val="0"/>
                </a:spcBef>
                <a:spcAft>
                  <a:spcPts val="0"/>
                </a:spcAft>
              </a:pPr>
              <a:endParaRPr lang="en-US" sz="1633">
                <a:solidFill>
                  <a:srgbClr val="000000"/>
                </a:solidFill>
                <a:latin typeface="Orsted Sans Office"/>
                <a:cs typeface="+mn-cs"/>
              </a:endParaRPr>
            </a:p>
          </p:txBody>
        </p:sp>
      </p:grpSp>
      <p:sp>
        <p:nvSpPr>
          <p:cNvPr id="36" name="Title 1">
            <a:extLst>
              <a:ext uri="{FF2B5EF4-FFF2-40B4-BE49-F238E27FC236}">
                <a16:creationId xmlns:a16="http://schemas.microsoft.com/office/drawing/2014/main" id="{05B60AA1-F21B-4BB6-94F5-F29FD5FAA862}"/>
              </a:ext>
            </a:extLst>
          </p:cNvPr>
          <p:cNvSpPr txBox="1">
            <a:spLocks/>
          </p:cNvSpPr>
          <p:nvPr/>
        </p:nvSpPr>
        <p:spPr>
          <a:xfrm>
            <a:off x="613833" y="306759"/>
            <a:ext cx="11040000" cy="768000"/>
          </a:xfrm>
          <a:prstGeom prst="rect">
            <a:avLst/>
          </a:prstGeom>
        </p:spPr>
        <p:txBody>
          <a:bodyPr vert="horz" lIns="0" tIns="0" rIns="0" bIns="0" rtlCol="0" anchor="t" anchorCtr="0">
            <a:noAutofit/>
          </a:bodyPr>
          <a:lstStyle>
            <a:lvl1pPr algn="l" defTabSz="685804" rtl="0" eaLnBrk="1" latinLnBrk="0" hangingPunct="1">
              <a:lnSpc>
                <a:spcPct val="95000"/>
              </a:lnSpc>
              <a:spcBef>
                <a:spcPct val="0"/>
              </a:spcBef>
              <a:buNone/>
              <a:defRPr sz="2000" b="1" i="0" kern="1200">
                <a:solidFill>
                  <a:schemeClr val="accent1"/>
                </a:solidFill>
                <a:latin typeface="+mj-lt"/>
                <a:ea typeface="+mj-ea"/>
                <a:cs typeface="Arial" panose="020B0604020202020204" pitchFamily="34" charset="0"/>
                <a:sym typeface="Orsted Sans Office" panose="00000500000000000000" pitchFamily="2" charset="0"/>
              </a:defRPr>
            </a:lvl1pPr>
          </a:lstStyle>
          <a:p>
            <a:pPr defTabSz="914382" fontAlgn="auto">
              <a:spcAft>
                <a:spcPts val="0"/>
              </a:spcAft>
            </a:pPr>
            <a:r>
              <a:rPr lang="en-US" sz="2667" dirty="0">
                <a:solidFill>
                  <a:srgbClr val="F3711E"/>
                </a:solidFill>
                <a:latin typeface="Orsted Sans Office"/>
              </a:rPr>
              <a:t>With our decades-long permitting experience, Coastal Wind Link brings the most qualified team to the permitting process</a:t>
            </a:r>
          </a:p>
        </p:txBody>
      </p:sp>
      <p:pic>
        <p:nvPicPr>
          <p:cNvPr id="38" name="Picture 37">
            <a:extLst>
              <a:ext uri="{FF2B5EF4-FFF2-40B4-BE49-F238E27FC236}">
                <a16:creationId xmlns:a16="http://schemas.microsoft.com/office/drawing/2014/main" id="{8E4E507D-8FD4-4AB9-9946-3BDE53BC5D3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5093" y="4467278"/>
            <a:ext cx="465164" cy="464377"/>
          </a:xfrm>
          <a:prstGeom prst="rect">
            <a:avLst/>
          </a:prstGeom>
        </p:spPr>
      </p:pic>
      <p:cxnSp>
        <p:nvCxnSpPr>
          <p:cNvPr id="192" name="Straight Connector 191">
            <a:extLst>
              <a:ext uri="{FF2B5EF4-FFF2-40B4-BE49-F238E27FC236}">
                <a16:creationId xmlns:a16="http://schemas.microsoft.com/office/drawing/2014/main" id="{EEF0B98A-BFFC-4083-B3F0-5D7044E569AF}"/>
              </a:ext>
            </a:extLst>
          </p:cNvPr>
          <p:cNvCxnSpPr/>
          <p:nvPr>
            <p:custDataLst>
              <p:tags r:id="rId3"/>
            </p:custDataLst>
          </p:nvPr>
        </p:nvCxnSpPr>
        <p:spPr bwMode="auto">
          <a:xfrm>
            <a:off x="5784851" y="4665133"/>
            <a:ext cx="22648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6A6129FA-97CA-4242-83DB-7B10EA38DBBA}"/>
              </a:ext>
            </a:extLst>
          </p:cNvPr>
          <p:cNvCxnSpPr/>
          <p:nvPr>
            <p:custDataLst>
              <p:tags r:id="rId4"/>
            </p:custDataLst>
          </p:nvPr>
        </p:nvCxnSpPr>
        <p:spPr bwMode="auto">
          <a:xfrm>
            <a:off x="6464301" y="4055533"/>
            <a:ext cx="22648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F2ADF45B-CD17-4E53-A35F-C3A6535588F4}"/>
              </a:ext>
            </a:extLst>
          </p:cNvPr>
          <p:cNvCxnSpPr/>
          <p:nvPr>
            <p:custDataLst>
              <p:tags r:id="rId5"/>
            </p:custDataLst>
          </p:nvPr>
        </p:nvCxnSpPr>
        <p:spPr bwMode="auto">
          <a:xfrm>
            <a:off x="7145867" y="3481917"/>
            <a:ext cx="22648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3FF3E82E-8892-4681-88CF-5976659E4E60}"/>
              </a:ext>
            </a:extLst>
          </p:cNvPr>
          <p:cNvCxnSpPr/>
          <p:nvPr>
            <p:custDataLst>
              <p:tags r:id="rId6"/>
            </p:custDataLst>
          </p:nvPr>
        </p:nvCxnSpPr>
        <p:spPr bwMode="auto">
          <a:xfrm>
            <a:off x="7825318" y="2961217"/>
            <a:ext cx="22648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525C962F-5586-4E65-AD2B-A7034DE9471F}"/>
              </a:ext>
            </a:extLst>
          </p:cNvPr>
          <p:cNvCxnSpPr/>
          <p:nvPr>
            <p:custDataLst>
              <p:tags r:id="rId7"/>
            </p:custDataLst>
          </p:nvPr>
        </p:nvCxnSpPr>
        <p:spPr bwMode="auto">
          <a:xfrm>
            <a:off x="8504767" y="2400300"/>
            <a:ext cx="22648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2" name="Chart 61">
            <a:extLst>
              <a:ext uri="{FF2B5EF4-FFF2-40B4-BE49-F238E27FC236}">
                <a16:creationId xmlns:a16="http://schemas.microsoft.com/office/drawing/2014/main" id="{5B2B87AC-804A-473A-8B24-A832DA940074}"/>
              </a:ext>
            </a:extLst>
          </p:cNvPr>
          <p:cNvGraphicFramePr/>
          <p:nvPr>
            <p:custDataLst>
              <p:tags r:id="rId8"/>
            </p:custDataLst>
            <p:extLst/>
          </p:nvPr>
        </p:nvGraphicFramePr>
        <p:xfrm>
          <a:off x="5109634" y="2173818"/>
          <a:ext cx="4298951" cy="3230033"/>
        </p:xfrm>
        <a:graphic>
          <a:graphicData uri="http://schemas.openxmlformats.org/drawingml/2006/chart">
            <c:chart xmlns:c="http://schemas.openxmlformats.org/drawingml/2006/chart" xmlns:r="http://schemas.openxmlformats.org/officeDocument/2006/relationships" r:id="rId35"/>
          </a:graphicData>
        </a:graphic>
      </p:graphicFrame>
      <p:sp>
        <p:nvSpPr>
          <p:cNvPr id="194" name="Text Placeholder 2">
            <a:extLst>
              <a:ext uri="{FF2B5EF4-FFF2-40B4-BE49-F238E27FC236}">
                <a16:creationId xmlns:a16="http://schemas.microsoft.com/office/drawing/2014/main" id="{48C2A243-48BC-4DE5-9985-24D4DA6171D5}"/>
              </a:ext>
            </a:extLst>
          </p:cNvPr>
          <p:cNvSpPr>
            <a:spLocks noGrp="1"/>
          </p:cNvSpPr>
          <p:nvPr>
            <p:custDataLst>
              <p:tags r:id="rId9"/>
            </p:custDataLst>
          </p:nvPr>
        </p:nvSpPr>
        <p:spPr bwMode="auto">
          <a:xfrm>
            <a:off x="7421033" y="5338233"/>
            <a:ext cx="3556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6EBDA680-B491-40AC-A513-491275AB52E6}" type="datetime'''''''''2''''''''0''''''''''''''''''''''''''20'''''''''''''''">
              <a:rPr lang="en-GB" altLang="en-US" sz="1067">
                <a:solidFill>
                  <a:srgbClr val="3B4956"/>
                </a:solidFill>
                <a:latin typeface="Orsted Sans Office"/>
              </a:rPr>
              <a:pPr marL="0" indent="0" algn="ctr" defTabSz="914382" fontAlgn="auto">
                <a:spcBef>
                  <a:spcPct val="0"/>
                </a:spcBef>
                <a:spcAft>
                  <a:spcPct val="0"/>
                </a:spcAft>
                <a:buNone/>
              </a:pPr>
              <a:t>2020</a:t>
            </a:fld>
            <a:endParaRPr lang="en-GB" sz="1067" dirty="0">
              <a:solidFill>
                <a:srgbClr val="3B4956"/>
              </a:solidFill>
              <a:latin typeface="Orsted Sans Office"/>
            </a:endParaRPr>
          </a:p>
        </p:txBody>
      </p:sp>
      <p:sp>
        <p:nvSpPr>
          <p:cNvPr id="182" name="Text Placeholder 2">
            <a:extLst>
              <a:ext uri="{FF2B5EF4-FFF2-40B4-BE49-F238E27FC236}">
                <a16:creationId xmlns:a16="http://schemas.microsoft.com/office/drawing/2014/main" id="{A799237B-B2F3-4611-9126-5B602DD75EEC}"/>
              </a:ext>
            </a:extLst>
          </p:cNvPr>
          <p:cNvSpPr>
            <a:spLocks noGrp="1"/>
          </p:cNvSpPr>
          <p:nvPr>
            <p:custDataLst>
              <p:tags r:id="rId10"/>
            </p:custDataLst>
          </p:nvPr>
        </p:nvSpPr>
        <p:spPr bwMode="auto">
          <a:xfrm>
            <a:off x="5380567" y="5338233"/>
            <a:ext cx="3556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C1ADB985-D498-4A19-9350-E07B74A49FCF}" type="datetime'2''''''''''''''''''''0''1''''''''''''''''''''''''''''''''7'''">
              <a:rPr lang="en-GB" altLang="en-US" sz="1067">
                <a:solidFill>
                  <a:srgbClr val="3B4956"/>
                </a:solidFill>
                <a:latin typeface="Orsted Sans Office"/>
              </a:rPr>
              <a:pPr marL="0" indent="0" algn="ctr" defTabSz="914382" fontAlgn="auto">
                <a:spcBef>
                  <a:spcPct val="0"/>
                </a:spcBef>
                <a:spcAft>
                  <a:spcPct val="0"/>
                </a:spcAft>
                <a:buNone/>
              </a:pPr>
              <a:t>2017</a:t>
            </a:fld>
            <a:endParaRPr lang="en-GB" sz="1067" dirty="0">
              <a:solidFill>
                <a:srgbClr val="3B4956"/>
              </a:solidFill>
              <a:latin typeface="Orsted Sans Office"/>
            </a:endParaRPr>
          </a:p>
        </p:txBody>
      </p:sp>
      <p:sp>
        <p:nvSpPr>
          <p:cNvPr id="198" name="Text Placeholder 2">
            <a:extLst>
              <a:ext uri="{FF2B5EF4-FFF2-40B4-BE49-F238E27FC236}">
                <a16:creationId xmlns:a16="http://schemas.microsoft.com/office/drawing/2014/main" id="{C48D42C8-F4DE-4602-AD2C-8CA79AB3B097}"/>
              </a:ext>
            </a:extLst>
          </p:cNvPr>
          <p:cNvSpPr>
            <a:spLocks noGrp="1"/>
          </p:cNvSpPr>
          <p:nvPr>
            <p:custDataLst>
              <p:tags r:id="rId11"/>
            </p:custDataLst>
          </p:nvPr>
        </p:nvSpPr>
        <p:spPr bwMode="gray">
          <a:xfrm>
            <a:off x="5412318" y="4468284"/>
            <a:ext cx="2921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1" tIns="0" rIns="19051" bIns="0" numCol="1" spcCol="0" rtlCol="0" anchor="b"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D239A050-60E0-455E-AE98-FA4A853607F2}" type="datetime'''''''7''''''''''''''''''''''''''''''''''4''''7'''''''">
              <a:rPr lang="en-GB" altLang="en-US" sz="1067" b="1">
                <a:solidFill>
                  <a:srgbClr val="3B4956"/>
                </a:solidFill>
                <a:latin typeface="Orsted Sans Office"/>
              </a:rPr>
              <a:pPr marL="0" indent="0" algn="ctr" defTabSz="914382" fontAlgn="auto">
                <a:spcBef>
                  <a:spcPct val="0"/>
                </a:spcBef>
                <a:spcAft>
                  <a:spcPct val="0"/>
                </a:spcAft>
                <a:buNone/>
              </a:pPr>
              <a:t>747</a:t>
            </a:fld>
            <a:endParaRPr lang="en-GB" sz="1067" b="1" dirty="0">
              <a:solidFill>
                <a:srgbClr val="3B4956"/>
              </a:solidFill>
              <a:latin typeface="Orsted Sans Office"/>
            </a:endParaRPr>
          </a:p>
        </p:txBody>
      </p:sp>
      <p:sp>
        <p:nvSpPr>
          <p:cNvPr id="196" name="Text Placeholder 2">
            <a:extLst>
              <a:ext uri="{FF2B5EF4-FFF2-40B4-BE49-F238E27FC236}">
                <a16:creationId xmlns:a16="http://schemas.microsoft.com/office/drawing/2014/main" id="{CBE49D3E-D841-424A-9875-7DAD99BD1B20}"/>
              </a:ext>
            </a:extLst>
          </p:cNvPr>
          <p:cNvSpPr>
            <a:spLocks noGrp="1"/>
          </p:cNvSpPr>
          <p:nvPr>
            <p:custDataLst>
              <p:tags r:id="rId12"/>
            </p:custDataLst>
          </p:nvPr>
        </p:nvSpPr>
        <p:spPr bwMode="auto">
          <a:xfrm>
            <a:off x="8771467" y="5338233"/>
            <a:ext cx="372533"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DE88D5A9-A050-484B-8D84-0ED31B379009}" type="datetime'''''''To''''''''''''''''''''''''''t''''''a''l'''''''''''''">
              <a:rPr lang="en-GB" altLang="en-US" sz="1067">
                <a:solidFill>
                  <a:srgbClr val="3B4956"/>
                </a:solidFill>
                <a:latin typeface="Orsted Sans Office"/>
              </a:rPr>
              <a:pPr marL="0" indent="0" algn="ctr" defTabSz="914382" fontAlgn="auto">
                <a:spcBef>
                  <a:spcPct val="0"/>
                </a:spcBef>
                <a:spcAft>
                  <a:spcPct val="0"/>
                </a:spcAft>
                <a:buNone/>
              </a:pPr>
              <a:t>Total</a:t>
            </a:fld>
            <a:endParaRPr lang="en-GB" sz="1067" dirty="0">
              <a:solidFill>
                <a:srgbClr val="3B4956"/>
              </a:solidFill>
              <a:latin typeface="Orsted Sans Office"/>
            </a:endParaRPr>
          </a:p>
        </p:txBody>
      </p:sp>
      <p:sp>
        <p:nvSpPr>
          <p:cNvPr id="184" name="Text Placeholder 2">
            <a:extLst>
              <a:ext uri="{FF2B5EF4-FFF2-40B4-BE49-F238E27FC236}">
                <a16:creationId xmlns:a16="http://schemas.microsoft.com/office/drawing/2014/main" id="{48496F61-F778-4D30-9234-22B9D4D4F3DD}"/>
              </a:ext>
            </a:extLst>
          </p:cNvPr>
          <p:cNvSpPr>
            <a:spLocks noGrp="1"/>
          </p:cNvSpPr>
          <p:nvPr>
            <p:custDataLst>
              <p:tags r:id="rId13"/>
            </p:custDataLst>
          </p:nvPr>
        </p:nvSpPr>
        <p:spPr bwMode="auto">
          <a:xfrm>
            <a:off x="6060017" y="5338233"/>
            <a:ext cx="3556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9B6CD755-9DDB-43AD-8ECB-00DD42AC6D0B}" type="datetime'''''''2''''''0''''''''''''''''''''''''''''''1''''''''''8'">
              <a:rPr lang="en-GB" altLang="en-US" sz="1067">
                <a:solidFill>
                  <a:srgbClr val="3B4956"/>
                </a:solidFill>
                <a:latin typeface="Orsted Sans Office"/>
              </a:rPr>
              <a:pPr marL="0" indent="0" algn="ctr" defTabSz="914382" fontAlgn="auto">
                <a:spcBef>
                  <a:spcPct val="0"/>
                </a:spcBef>
                <a:spcAft>
                  <a:spcPct val="0"/>
                </a:spcAft>
                <a:buNone/>
              </a:pPr>
              <a:t>2018</a:t>
            </a:fld>
            <a:endParaRPr lang="en-GB" sz="1067" dirty="0">
              <a:solidFill>
                <a:srgbClr val="3B4956"/>
              </a:solidFill>
              <a:latin typeface="Orsted Sans Office"/>
            </a:endParaRPr>
          </a:p>
        </p:txBody>
      </p:sp>
      <p:sp>
        <p:nvSpPr>
          <p:cNvPr id="195" name="Text Placeholder 2">
            <a:extLst>
              <a:ext uri="{FF2B5EF4-FFF2-40B4-BE49-F238E27FC236}">
                <a16:creationId xmlns:a16="http://schemas.microsoft.com/office/drawing/2014/main" id="{2CFAFBC2-B143-4BC0-9A3C-82EA7255529E}"/>
              </a:ext>
            </a:extLst>
          </p:cNvPr>
          <p:cNvSpPr>
            <a:spLocks noGrp="1"/>
          </p:cNvSpPr>
          <p:nvPr>
            <p:custDataLst>
              <p:tags r:id="rId14"/>
            </p:custDataLst>
          </p:nvPr>
        </p:nvSpPr>
        <p:spPr bwMode="auto">
          <a:xfrm>
            <a:off x="8100484" y="5338233"/>
            <a:ext cx="3556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AA3AA70D-421F-49D4-A99A-FBA5C2221196}" type="datetime'''''''''''''''''2''''0''''''''''''''2''''''''''''''''''''1'''">
              <a:rPr lang="en-GB" altLang="en-US" sz="1067">
                <a:solidFill>
                  <a:srgbClr val="3B4956"/>
                </a:solidFill>
                <a:latin typeface="Orsted Sans Office"/>
              </a:rPr>
              <a:pPr marL="0" indent="0" algn="ctr" defTabSz="914382" fontAlgn="auto">
                <a:spcBef>
                  <a:spcPct val="0"/>
                </a:spcBef>
                <a:spcAft>
                  <a:spcPct val="0"/>
                </a:spcAft>
                <a:buNone/>
              </a:pPr>
              <a:t>2021</a:t>
            </a:fld>
            <a:endParaRPr lang="en-GB" sz="1067" dirty="0">
              <a:solidFill>
                <a:srgbClr val="3B4956"/>
              </a:solidFill>
              <a:latin typeface="Orsted Sans Office"/>
            </a:endParaRPr>
          </a:p>
        </p:txBody>
      </p:sp>
      <p:sp>
        <p:nvSpPr>
          <p:cNvPr id="185" name="Text Placeholder 2">
            <a:extLst>
              <a:ext uri="{FF2B5EF4-FFF2-40B4-BE49-F238E27FC236}">
                <a16:creationId xmlns:a16="http://schemas.microsoft.com/office/drawing/2014/main" id="{E24269E3-73BB-45D8-AAE1-73997E3BCB00}"/>
              </a:ext>
            </a:extLst>
          </p:cNvPr>
          <p:cNvSpPr>
            <a:spLocks noGrp="1"/>
          </p:cNvSpPr>
          <p:nvPr>
            <p:custDataLst>
              <p:tags r:id="rId15"/>
            </p:custDataLst>
          </p:nvPr>
        </p:nvSpPr>
        <p:spPr bwMode="auto">
          <a:xfrm>
            <a:off x="6739467" y="5338233"/>
            <a:ext cx="3556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02D63C64-7D9C-4469-B850-0DA0018BE413}" type="datetime'''2''''''''''''''''''0''''''''''''''''1''''''''9'''''">
              <a:rPr lang="en-GB" altLang="en-US" sz="1067">
                <a:solidFill>
                  <a:srgbClr val="3B4956"/>
                </a:solidFill>
                <a:latin typeface="Orsted Sans Office"/>
              </a:rPr>
              <a:pPr marL="0" indent="0" algn="ctr" defTabSz="914382" fontAlgn="auto">
                <a:spcBef>
                  <a:spcPct val="0"/>
                </a:spcBef>
                <a:spcAft>
                  <a:spcPct val="0"/>
                </a:spcAft>
                <a:buNone/>
              </a:pPr>
              <a:t>2019</a:t>
            </a:fld>
            <a:endParaRPr lang="en-GB" sz="1067" dirty="0">
              <a:solidFill>
                <a:srgbClr val="3B4956"/>
              </a:solidFill>
              <a:latin typeface="Orsted Sans Office"/>
            </a:endParaRPr>
          </a:p>
        </p:txBody>
      </p:sp>
      <p:sp>
        <p:nvSpPr>
          <p:cNvPr id="275" name="Text Placeholder 2">
            <a:extLst>
              <a:ext uri="{FF2B5EF4-FFF2-40B4-BE49-F238E27FC236}">
                <a16:creationId xmlns:a16="http://schemas.microsoft.com/office/drawing/2014/main" id="{B5652A69-3A70-4046-A82C-496016E2ABC2}"/>
              </a:ext>
            </a:extLst>
          </p:cNvPr>
          <p:cNvSpPr>
            <a:spLocks noGrp="1"/>
          </p:cNvSpPr>
          <p:nvPr>
            <p:custDataLst>
              <p:tags r:id="rId16"/>
            </p:custDataLst>
          </p:nvPr>
        </p:nvSpPr>
        <p:spPr bwMode="gray">
          <a:xfrm>
            <a:off x="6091767" y="3858684"/>
            <a:ext cx="2921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1" tIns="0" rIns="19051" bIns="0" numCol="1" spcCol="0" rtlCol="0" anchor="b"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D4BFF578-BB55-4CAA-AEEF-8FC26B7CD9B4}" type="datetime'''''''''''''''''''''''''''''''''''7''2''''7'''''''''''''''''">
              <a:rPr lang="en-GB" altLang="en-US" sz="1067" b="1">
                <a:solidFill>
                  <a:srgbClr val="3B4956"/>
                </a:solidFill>
                <a:latin typeface="Orsted Sans Office"/>
              </a:rPr>
              <a:pPr marL="0" indent="0" algn="ctr" defTabSz="914382" fontAlgn="auto">
                <a:spcBef>
                  <a:spcPct val="0"/>
                </a:spcBef>
                <a:spcAft>
                  <a:spcPct val="0"/>
                </a:spcAft>
                <a:buNone/>
              </a:pPr>
              <a:t>727</a:t>
            </a:fld>
            <a:endParaRPr lang="en-GB" sz="1067" b="1" dirty="0">
              <a:solidFill>
                <a:srgbClr val="3B4956"/>
              </a:solidFill>
              <a:latin typeface="Orsted Sans Office"/>
            </a:endParaRPr>
          </a:p>
        </p:txBody>
      </p:sp>
      <p:sp>
        <p:nvSpPr>
          <p:cNvPr id="201" name="Text Placeholder 2">
            <a:extLst>
              <a:ext uri="{FF2B5EF4-FFF2-40B4-BE49-F238E27FC236}">
                <a16:creationId xmlns:a16="http://schemas.microsoft.com/office/drawing/2014/main" id="{74743B2B-CB07-46F0-8F04-24528A936A16}"/>
              </a:ext>
            </a:extLst>
          </p:cNvPr>
          <p:cNvSpPr>
            <a:spLocks noGrp="1"/>
          </p:cNvSpPr>
          <p:nvPr>
            <p:custDataLst>
              <p:tags r:id="rId17"/>
            </p:custDataLst>
          </p:nvPr>
        </p:nvSpPr>
        <p:spPr bwMode="gray">
          <a:xfrm>
            <a:off x="6771218" y="3285067"/>
            <a:ext cx="2921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1" tIns="0" rIns="19051" bIns="0" numCol="1" spcCol="0" rtlCol="0" anchor="b"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A6CBBF77-260D-4789-B919-0D1E6266DD55}" type="datetime'''''''''''''''''''6''''8''''''''''''''3'''''''''''''''''''''">
              <a:rPr lang="en-GB" altLang="en-US" sz="1067" b="1">
                <a:solidFill>
                  <a:srgbClr val="3B4956"/>
                </a:solidFill>
                <a:latin typeface="Orsted Sans Office"/>
              </a:rPr>
              <a:pPr marL="0" indent="0" algn="ctr" defTabSz="914382" fontAlgn="auto">
                <a:spcBef>
                  <a:spcPct val="0"/>
                </a:spcBef>
                <a:spcAft>
                  <a:spcPct val="0"/>
                </a:spcAft>
                <a:buNone/>
              </a:pPr>
              <a:t>683</a:t>
            </a:fld>
            <a:endParaRPr lang="en-GB" sz="1067" b="1" dirty="0">
              <a:solidFill>
                <a:srgbClr val="3B4956"/>
              </a:solidFill>
              <a:latin typeface="Orsted Sans Office"/>
            </a:endParaRPr>
          </a:p>
        </p:txBody>
      </p:sp>
      <p:sp>
        <p:nvSpPr>
          <p:cNvPr id="204" name="Text Placeholder 2">
            <a:extLst>
              <a:ext uri="{FF2B5EF4-FFF2-40B4-BE49-F238E27FC236}">
                <a16:creationId xmlns:a16="http://schemas.microsoft.com/office/drawing/2014/main" id="{45F3F2DD-F844-4EC0-A045-F25DDEDF735B}"/>
              </a:ext>
            </a:extLst>
          </p:cNvPr>
          <p:cNvSpPr>
            <a:spLocks noGrp="1"/>
          </p:cNvSpPr>
          <p:nvPr>
            <p:custDataLst>
              <p:tags r:id="rId18"/>
            </p:custDataLst>
          </p:nvPr>
        </p:nvSpPr>
        <p:spPr bwMode="gray">
          <a:xfrm>
            <a:off x="7452785" y="2764367"/>
            <a:ext cx="2921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1" tIns="0" rIns="19051" bIns="0" numCol="1" spcCol="0" rtlCol="0" anchor="b"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F0CF1127-3F14-4E9A-B77D-5C1161D15FDE}" type="datetime'''6''''''''''''''''''''1''''''''''''''''''''''''''''''''9'">
              <a:rPr lang="en-GB" altLang="en-US" sz="1067" b="1">
                <a:solidFill>
                  <a:srgbClr val="3B4956"/>
                </a:solidFill>
                <a:latin typeface="Orsted Sans Office"/>
              </a:rPr>
              <a:pPr marL="0" indent="0" algn="ctr" defTabSz="914382" fontAlgn="auto">
                <a:spcBef>
                  <a:spcPct val="0"/>
                </a:spcBef>
                <a:spcAft>
                  <a:spcPct val="0"/>
                </a:spcAft>
                <a:buNone/>
              </a:pPr>
              <a:t>619</a:t>
            </a:fld>
            <a:endParaRPr lang="en-GB" sz="1067" b="1" dirty="0">
              <a:solidFill>
                <a:srgbClr val="3B4956"/>
              </a:solidFill>
              <a:latin typeface="Orsted Sans Office"/>
            </a:endParaRPr>
          </a:p>
        </p:txBody>
      </p:sp>
      <p:sp>
        <p:nvSpPr>
          <p:cNvPr id="207" name="Text Placeholder 2">
            <a:extLst>
              <a:ext uri="{FF2B5EF4-FFF2-40B4-BE49-F238E27FC236}">
                <a16:creationId xmlns:a16="http://schemas.microsoft.com/office/drawing/2014/main" id="{247DA606-EB69-434D-ABDF-455F37BF7D43}"/>
              </a:ext>
            </a:extLst>
          </p:cNvPr>
          <p:cNvSpPr>
            <a:spLocks noGrp="1"/>
          </p:cNvSpPr>
          <p:nvPr>
            <p:custDataLst>
              <p:tags r:id="rId19"/>
            </p:custDataLst>
          </p:nvPr>
        </p:nvSpPr>
        <p:spPr bwMode="gray">
          <a:xfrm>
            <a:off x="8132234" y="2203451"/>
            <a:ext cx="292100"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1" tIns="0" rIns="19051" bIns="0" numCol="1" spcCol="0" rtlCol="0" anchor="b"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Bef>
                <a:spcPct val="0"/>
              </a:spcBef>
              <a:spcAft>
                <a:spcPct val="0"/>
              </a:spcAft>
              <a:buNone/>
            </a:pPr>
            <a:fld id="{49192F2F-0B95-44CD-94CB-C53A7EEC09E0}" type="datetime'''6''''''''''''6''''''''''''''''''''''''''''''''''8'''''''''''">
              <a:rPr lang="en-GB" altLang="en-US" sz="1067" b="1">
                <a:solidFill>
                  <a:srgbClr val="3B4956"/>
                </a:solidFill>
                <a:latin typeface="Orsted Sans Office"/>
              </a:rPr>
              <a:pPr marL="0" indent="0" algn="ctr" defTabSz="914382" fontAlgn="auto">
                <a:spcBef>
                  <a:spcPct val="0"/>
                </a:spcBef>
                <a:spcAft>
                  <a:spcPct val="0"/>
                </a:spcAft>
                <a:buNone/>
              </a:pPr>
              <a:t>668</a:t>
            </a:fld>
            <a:endParaRPr lang="en-GB" sz="1067" b="1" dirty="0">
              <a:solidFill>
                <a:srgbClr val="3B4956"/>
              </a:solidFill>
              <a:latin typeface="Orsted Sans Office"/>
            </a:endParaRPr>
          </a:p>
        </p:txBody>
      </p:sp>
      <p:sp>
        <p:nvSpPr>
          <p:cNvPr id="369" name="TextBox 368">
            <a:extLst>
              <a:ext uri="{FF2B5EF4-FFF2-40B4-BE49-F238E27FC236}">
                <a16:creationId xmlns:a16="http://schemas.microsoft.com/office/drawing/2014/main" id="{69BBE4F3-D43A-4A97-8BE4-67ACC1B49540}"/>
              </a:ext>
            </a:extLst>
          </p:cNvPr>
          <p:cNvSpPr txBox="1">
            <a:spLocks/>
          </p:cNvSpPr>
          <p:nvPr/>
        </p:nvSpPr>
        <p:spPr>
          <a:xfrm>
            <a:off x="5219699" y="1960221"/>
            <a:ext cx="4602232" cy="354520"/>
          </a:xfrm>
          <a:prstGeom prst="rect">
            <a:avLst/>
          </a:prstGeom>
        </p:spPr>
        <p:txBody>
          <a:bodyPr vert="horz" lIns="0" tIns="0" rIns="0" bIns="0" rtlCol="0">
            <a:noAutofit/>
          </a:bodyPr>
          <a:lstStyle>
            <a:lvl1pPr marL="225440" indent="-22544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61994" indent="-236554"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89023" indent="-227028" algn="l" defTabSz="685804" rtl="0" eaLnBrk="1" latinLnBrk="0" hangingPunct="1">
              <a:lnSpc>
                <a:spcPct val="100000"/>
              </a:lnSpc>
              <a:spcBef>
                <a:spcPts val="0"/>
              </a:spcBef>
              <a:spcAft>
                <a:spcPts val="300"/>
              </a:spcAft>
              <a:buFont typeface="Wingdings" panose="05000000000000000000" pitchFamily="2" charset="2"/>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914464" indent="-225440" algn="l" defTabSz="685804" rtl="0" eaLnBrk="1" latinLnBrk="0" hangingPunct="1">
              <a:lnSpc>
                <a:spcPct val="100000"/>
              </a:lnSpc>
              <a:spcBef>
                <a:spcPts val="0"/>
              </a:spcBef>
              <a:spcAft>
                <a:spcPts val="300"/>
              </a:spcAft>
              <a:buFont typeface="Arial" panose="020B0604020202020204" pitchFamily="34" charset="0"/>
              <a:buChar char="•"/>
              <a:defRPr sz="1400" kern="1200">
                <a:solidFill>
                  <a:schemeClr val="tx2"/>
                </a:solidFill>
                <a:latin typeface="+mn-lt"/>
                <a:ea typeface="+mn-ea"/>
                <a:cs typeface="Arial" panose="020B0604020202020204" pitchFamily="34" charset="0"/>
                <a:sym typeface="Orsted Sans Office" panose="00000500000000000000" pitchFamily="2" charset="0"/>
              </a:defRPr>
            </a:lvl4pPr>
            <a:lvl5pPr marL="1149429" indent="-234966" algn="l" defTabSz="685804" rtl="0" eaLnBrk="1" latinLnBrk="0" hangingPunct="1">
              <a:lnSpc>
                <a:spcPct val="100000"/>
              </a:lnSpc>
              <a:spcBef>
                <a:spcPts val="0"/>
              </a:spcBef>
              <a:spcAft>
                <a:spcPts val="300"/>
              </a:spcAft>
              <a:buClrTx/>
              <a:buFont typeface="Arial" panose="020B0604020202020204" pitchFamily="34" charset="0"/>
              <a:buChar char="‒"/>
              <a:defRPr sz="1400" kern="1200" baseline="0">
                <a:solidFill>
                  <a:schemeClr val="tx1"/>
                </a:solidFill>
                <a:latin typeface="+mn-lt"/>
                <a:ea typeface="+mn-ea"/>
                <a:cs typeface="Arial" panose="020B0604020202020204" pitchFamily="34" charset="0"/>
                <a:sym typeface="Orsted Sans Office" panose="00000500000000000000" pitchFamily="2" charset="0"/>
              </a:defRPr>
            </a:lvl5pPr>
            <a:lvl6pPr marL="1147841" indent="0" algn="l" defTabSz="685804" rtl="0" eaLnBrk="1" latinLnBrk="0" hangingPunct="1">
              <a:lnSpc>
                <a:spcPct val="100000"/>
              </a:lnSpc>
              <a:spcBef>
                <a:spcPts val="0"/>
              </a:spcBef>
              <a:spcAft>
                <a:spcPts val="300"/>
              </a:spcAft>
              <a:buClrTx/>
              <a:buFont typeface="Wingdings" panose="05000000000000000000" pitchFamily="2" charset="2"/>
              <a:buNone/>
              <a:defRPr lang="en-GB" sz="1400" kern="1200" noProof="0">
                <a:solidFill>
                  <a:schemeClr val="tx1"/>
                </a:solidFill>
                <a:latin typeface="+mn-lt"/>
                <a:ea typeface="+mn-ea"/>
                <a:cs typeface="Arial" panose="020B0604020202020204" pitchFamily="34" charset="0"/>
                <a:sym typeface="Arial" panose="020B0604020202020204" pitchFamily="34" charset="0"/>
              </a:defRPr>
            </a:lvl6pPr>
            <a:lvl7pPr marL="2964067" indent="0" algn="l" defTabSz="685804" rtl="0" eaLnBrk="1" latinLnBrk="0" hangingPunct="1">
              <a:lnSpc>
                <a:spcPct val="100000"/>
              </a:lnSpc>
              <a:spcBef>
                <a:spcPts val="0"/>
              </a:spcBef>
              <a:spcAft>
                <a:spcPts val="300"/>
              </a:spcAft>
              <a:buFont typeface="Arial" panose="020B0604020202020204" pitchFamily="34" charset="0"/>
              <a:buNone/>
              <a:defRPr lang="en-GB" sz="1000" kern="1200" baseline="0" noProof="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defTabSz="914382" fontAlgn="auto">
              <a:spcAft>
                <a:spcPts val="400"/>
              </a:spcAft>
              <a:buNone/>
            </a:pPr>
            <a:r>
              <a:rPr lang="en-US" sz="1067" dirty="0">
                <a:solidFill>
                  <a:srgbClr val="3B4956"/>
                </a:solidFill>
                <a:latin typeface="Orsted Sans Office"/>
              </a:rPr>
              <a:t>Electric Transmission and Distribution Number of Permits</a:t>
            </a:r>
            <a:endParaRPr lang="en-GB" sz="1067" i="1" dirty="0">
              <a:solidFill>
                <a:srgbClr val="3B4956"/>
              </a:solidFill>
              <a:latin typeface="Orsted Sans Office"/>
            </a:endParaRPr>
          </a:p>
        </p:txBody>
      </p:sp>
      <p:sp>
        <p:nvSpPr>
          <p:cNvPr id="6" name="Rectangle 5">
            <a:extLst>
              <a:ext uri="{FF2B5EF4-FFF2-40B4-BE49-F238E27FC236}">
                <a16:creationId xmlns:a16="http://schemas.microsoft.com/office/drawing/2014/main" id="{F95DD5FA-4A43-4065-84C3-5B61FC516C89}"/>
              </a:ext>
            </a:extLst>
          </p:cNvPr>
          <p:cNvSpPr/>
          <p:nvPr>
            <p:custDataLst>
              <p:tags r:id="rId20"/>
            </p:custDataLst>
          </p:nvPr>
        </p:nvSpPr>
        <p:spPr bwMode="auto">
          <a:xfrm>
            <a:off x="5274734" y="5643034"/>
            <a:ext cx="190500" cy="141817"/>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lt1">
                    <a:hueOff val="0"/>
                    <a:satOff val="0"/>
                    <a:lumOff val="0"/>
                  </a:schemeClr>
                </a:solidFill>
                <a:prstDash val="solid"/>
                <a:miter lim="800000"/>
                <a:headEnd type="none" w="med" len="med"/>
                <a:tailEnd type="none" w="med" len="med"/>
              </a14:hiddenLine>
            </a:ext>
          </a:ex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defTabSz="829377" fontAlgn="auto">
              <a:spcBef>
                <a:spcPts val="0"/>
              </a:spcBef>
              <a:spcAft>
                <a:spcPts val="0"/>
              </a:spcAft>
            </a:pPr>
            <a:endParaRPr lang="en-GB" sz="1633">
              <a:solidFill>
                <a:srgbClr val="FFFFFF">
                  <a:hueOff val="0"/>
                  <a:satOff val="0"/>
                  <a:lumOff val="0"/>
                  <a:alphaOff val="0"/>
                </a:srgbClr>
              </a:solidFill>
              <a:latin typeface="Orsted Sans Office"/>
            </a:endParaRPr>
          </a:p>
        </p:txBody>
      </p:sp>
      <p:sp>
        <p:nvSpPr>
          <p:cNvPr id="11" name="Rectangle 10">
            <a:extLst>
              <a:ext uri="{FF2B5EF4-FFF2-40B4-BE49-F238E27FC236}">
                <a16:creationId xmlns:a16="http://schemas.microsoft.com/office/drawing/2014/main" id="{F274A4BB-C966-4339-94C9-6AB4282D618B}"/>
              </a:ext>
            </a:extLst>
          </p:cNvPr>
          <p:cNvSpPr/>
          <p:nvPr>
            <p:custDataLst>
              <p:tags r:id="rId21"/>
            </p:custDataLst>
          </p:nvPr>
        </p:nvSpPr>
        <p:spPr bwMode="auto">
          <a:xfrm>
            <a:off x="8125885" y="5643034"/>
            <a:ext cx="190500" cy="141817"/>
          </a:xfrm>
          <a:prstGeom prst="rect">
            <a:avLst/>
          </a:prstGeom>
          <a:solidFill>
            <a:schemeClr val="accent4"/>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lt1">
                    <a:hueOff val="0"/>
                    <a:satOff val="0"/>
                    <a:lumOff val="0"/>
                  </a:schemeClr>
                </a:solidFill>
                <a:prstDash val="solid"/>
                <a:miter lim="800000"/>
                <a:headEnd type="none" w="med" len="med"/>
                <a:tailEnd type="none" w="med" len="med"/>
              </a14:hiddenLine>
            </a:ext>
          </a:ex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defTabSz="829377" fontAlgn="auto">
              <a:spcBef>
                <a:spcPts val="0"/>
              </a:spcBef>
              <a:spcAft>
                <a:spcPts val="0"/>
              </a:spcAft>
            </a:pPr>
            <a:endParaRPr lang="en-GB" sz="1633">
              <a:solidFill>
                <a:srgbClr val="FFFFFF">
                  <a:hueOff val="0"/>
                  <a:satOff val="0"/>
                  <a:lumOff val="0"/>
                  <a:alphaOff val="0"/>
                </a:srgbClr>
              </a:solidFill>
              <a:latin typeface="Orsted Sans Office"/>
            </a:endParaRPr>
          </a:p>
        </p:txBody>
      </p:sp>
      <p:sp>
        <p:nvSpPr>
          <p:cNvPr id="7" name="Rectangle 6">
            <a:extLst>
              <a:ext uri="{FF2B5EF4-FFF2-40B4-BE49-F238E27FC236}">
                <a16:creationId xmlns:a16="http://schemas.microsoft.com/office/drawing/2014/main" id="{569FB335-9F22-4A45-9705-D38D2C9B3B28}"/>
              </a:ext>
            </a:extLst>
          </p:cNvPr>
          <p:cNvSpPr/>
          <p:nvPr>
            <p:custDataLst>
              <p:tags r:id="rId22"/>
            </p:custDataLst>
          </p:nvPr>
        </p:nvSpPr>
        <p:spPr bwMode="auto">
          <a:xfrm>
            <a:off x="6286501" y="5643034"/>
            <a:ext cx="190500" cy="141817"/>
          </a:xfrm>
          <a:prstGeom prst="rect">
            <a:avLst/>
          </a:prstGeom>
          <a:solidFill>
            <a:schemeClr val="accent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lt1">
                    <a:hueOff val="0"/>
                    <a:satOff val="0"/>
                    <a:lumOff val="0"/>
                  </a:schemeClr>
                </a:solidFill>
                <a:prstDash val="solid"/>
                <a:miter lim="800000"/>
                <a:headEnd type="none" w="med" len="med"/>
                <a:tailEnd type="none" w="med" len="med"/>
              </a14:hiddenLine>
            </a:ext>
          </a:ex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defTabSz="829377" fontAlgn="auto">
              <a:spcBef>
                <a:spcPts val="0"/>
              </a:spcBef>
              <a:spcAft>
                <a:spcPts val="0"/>
              </a:spcAft>
            </a:pPr>
            <a:endParaRPr lang="en-GB" sz="1633">
              <a:solidFill>
                <a:srgbClr val="FFFFFF">
                  <a:hueOff val="0"/>
                  <a:satOff val="0"/>
                  <a:lumOff val="0"/>
                  <a:alphaOff val="0"/>
                </a:srgbClr>
              </a:solidFill>
              <a:latin typeface="Orsted Sans Office"/>
            </a:endParaRPr>
          </a:p>
        </p:txBody>
      </p:sp>
      <p:sp>
        <p:nvSpPr>
          <p:cNvPr id="9" name="Rectangle 8">
            <a:extLst>
              <a:ext uri="{FF2B5EF4-FFF2-40B4-BE49-F238E27FC236}">
                <a16:creationId xmlns:a16="http://schemas.microsoft.com/office/drawing/2014/main" id="{DE336D8D-D619-492E-B4F6-D84181E09722}"/>
              </a:ext>
            </a:extLst>
          </p:cNvPr>
          <p:cNvSpPr/>
          <p:nvPr>
            <p:custDataLst>
              <p:tags r:id="rId23"/>
            </p:custDataLst>
          </p:nvPr>
        </p:nvSpPr>
        <p:spPr bwMode="auto">
          <a:xfrm>
            <a:off x="7156451" y="5643034"/>
            <a:ext cx="190500" cy="141817"/>
          </a:xfrm>
          <a:prstGeom prst="rect">
            <a:avLst/>
          </a:prstGeom>
          <a:solidFill>
            <a:schemeClr val="accent3"/>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lt1">
                    <a:hueOff val="0"/>
                    <a:satOff val="0"/>
                    <a:lumOff val="0"/>
                  </a:schemeClr>
                </a:solidFill>
                <a:prstDash val="solid"/>
                <a:miter lim="800000"/>
                <a:headEnd type="none" w="med" len="med"/>
                <a:tailEnd type="none" w="med" len="med"/>
              </a14:hiddenLine>
            </a:ext>
          </a:ex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defTabSz="829377" fontAlgn="auto">
              <a:spcBef>
                <a:spcPts val="0"/>
              </a:spcBef>
              <a:spcAft>
                <a:spcPts val="0"/>
              </a:spcAft>
            </a:pPr>
            <a:endParaRPr lang="en-GB" sz="1633">
              <a:solidFill>
                <a:srgbClr val="FFFFFF">
                  <a:hueOff val="0"/>
                  <a:satOff val="0"/>
                  <a:lumOff val="0"/>
                  <a:alphaOff val="0"/>
                </a:srgbClr>
              </a:solidFill>
              <a:latin typeface="Orsted Sans Office"/>
            </a:endParaRPr>
          </a:p>
        </p:txBody>
      </p:sp>
      <p:sp>
        <p:nvSpPr>
          <p:cNvPr id="59" name="Text Placeholder 2">
            <a:extLst>
              <a:ext uri="{FF2B5EF4-FFF2-40B4-BE49-F238E27FC236}">
                <a16:creationId xmlns:a16="http://schemas.microsoft.com/office/drawing/2014/main" id="{6377724A-4C30-4961-83EF-73E68738CBA6}"/>
              </a:ext>
            </a:extLst>
          </p:cNvPr>
          <p:cNvSpPr>
            <a:spLocks noGrp="1"/>
          </p:cNvSpPr>
          <p:nvPr>
            <p:custDataLst>
              <p:tags r:id="rId24"/>
            </p:custDataLst>
          </p:nvPr>
        </p:nvSpPr>
        <p:spPr bwMode="auto">
          <a:xfrm>
            <a:off x="7414684" y="5636684"/>
            <a:ext cx="575733"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defTabSz="914382" fontAlgn="auto">
              <a:spcBef>
                <a:spcPct val="0"/>
              </a:spcBef>
              <a:spcAft>
                <a:spcPct val="0"/>
              </a:spcAft>
              <a:buNone/>
            </a:pPr>
            <a:fld id="{ADFC2863-03DC-4572-AB0C-07A836A1D75C}" type="datetime'''''''''R''''''''''''''eg''''i''''''''on''''''''''''''al'''">
              <a:rPr lang="en-GB" altLang="en-US" sz="1067">
                <a:solidFill>
                  <a:srgbClr val="3B4956"/>
                </a:solidFill>
                <a:latin typeface="Orsted Sans Office"/>
              </a:rPr>
              <a:pPr marL="0" indent="0" defTabSz="914382" fontAlgn="auto">
                <a:spcBef>
                  <a:spcPct val="0"/>
                </a:spcBef>
                <a:spcAft>
                  <a:spcPct val="0"/>
                </a:spcAft>
                <a:buNone/>
              </a:pPr>
              <a:t>Regional</a:t>
            </a:fld>
            <a:endParaRPr lang="en-GB" sz="1067" dirty="0">
              <a:solidFill>
                <a:srgbClr val="3B4956"/>
              </a:solidFill>
              <a:latin typeface="Orsted Sans Office"/>
            </a:endParaRPr>
          </a:p>
        </p:txBody>
      </p:sp>
      <p:sp>
        <p:nvSpPr>
          <p:cNvPr id="56" name="Text Placeholder 2">
            <a:extLst>
              <a:ext uri="{FF2B5EF4-FFF2-40B4-BE49-F238E27FC236}">
                <a16:creationId xmlns:a16="http://schemas.microsoft.com/office/drawing/2014/main" id="{3973FE92-210E-4EA6-9F88-0F502A6803C7}"/>
              </a:ext>
            </a:extLst>
          </p:cNvPr>
          <p:cNvSpPr>
            <a:spLocks noGrp="1"/>
          </p:cNvSpPr>
          <p:nvPr>
            <p:custDataLst>
              <p:tags r:id="rId25"/>
            </p:custDataLst>
          </p:nvPr>
        </p:nvSpPr>
        <p:spPr bwMode="auto">
          <a:xfrm>
            <a:off x="5532967" y="5636684"/>
            <a:ext cx="618067"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defTabSz="914382" fontAlgn="auto">
              <a:spcBef>
                <a:spcPct val="0"/>
              </a:spcBef>
              <a:spcAft>
                <a:spcPct val="0"/>
              </a:spcAft>
              <a:buNone/>
            </a:pPr>
            <a:fld id="{B3929751-342C-4CD9-9F3D-2516D9F0E0DF}" type="datetime'''''''M''unic''''''''i''''''''''''p''''''''''a''''''l'''">
              <a:rPr lang="en-GB" altLang="en-US" sz="1067">
                <a:solidFill>
                  <a:srgbClr val="3B4956"/>
                </a:solidFill>
                <a:latin typeface="Orsted Sans Office"/>
              </a:rPr>
              <a:pPr marL="0" indent="0" defTabSz="914382" fontAlgn="auto">
                <a:spcBef>
                  <a:spcPct val="0"/>
                </a:spcBef>
                <a:spcAft>
                  <a:spcPct val="0"/>
                </a:spcAft>
                <a:buNone/>
              </a:pPr>
              <a:t>Municipal</a:t>
            </a:fld>
            <a:endParaRPr lang="en-GB" sz="1067" dirty="0">
              <a:solidFill>
                <a:srgbClr val="3B4956"/>
              </a:solidFill>
              <a:latin typeface="Orsted Sans Office"/>
            </a:endParaRPr>
          </a:p>
        </p:txBody>
      </p:sp>
      <p:sp>
        <p:nvSpPr>
          <p:cNvPr id="58" name="Text Placeholder 2">
            <a:extLst>
              <a:ext uri="{FF2B5EF4-FFF2-40B4-BE49-F238E27FC236}">
                <a16:creationId xmlns:a16="http://schemas.microsoft.com/office/drawing/2014/main" id="{2A4739AE-E274-4D49-BA3A-E41B35BFE1E5}"/>
              </a:ext>
            </a:extLst>
          </p:cNvPr>
          <p:cNvSpPr>
            <a:spLocks noGrp="1"/>
          </p:cNvSpPr>
          <p:nvPr>
            <p:custDataLst>
              <p:tags r:id="rId26"/>
            </p:custDataLst>
          </p:nvPr>
        </p:nvSpPr>
        <p:spPr bwMode="auto">
          <a:xfrm>
            <a:off x="6544733" y="5636684"/>
            <a:ext cx="476251"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defTabSz="914382" fontAlgn="auto">
              <a:spcBef>
                <a:spcPct val="0"/>
              </a:spcBef>
              <a:spcAft>
                <a:spcPct val="0"/>
              </a:spcAft>
              <a:buNone/>
            </a:pPr>
            <a:fld id="{31C36C66-DC49-4020-9C86-603647ABB0C6}" type="datetime'''''''''''''Co''''u''n''''''''''''''''''''''''''''''''t''''y'">
              <a:rPr lang="en-GB" altLang="en-US" sz="1067">
                <a:solidFill>
                  <a:srgbClr val="3B4956"/>
                </a:solidFill>
                <a:latin typeface="Orsted Sans Office"/>
              </a:rPr>
              <a:pPr marL="0" indent="0" defTabSz="914382" fontAlgn="auto">
                <a:spcBef>
                  <a:spcPct val="0"/>
                </a:spcBef>
                <a:spcAft>
                  <a:spcPct val="0"/>
                </a:spcAft>
                <a:buNone/>
              </a:pPr>
              <a:t>County</a:t>
            </a:fld>
            <a:endParaRPr lang="en-GB" sz="1067" dirty="0">
              <a:solidFill>
                <a:srgbClr val="3B4956"/>
              </a:solidFill>
              <a:latin typeface="Orsted Sans Office"/>
            </a:endParaRPr>
          </a:p>
        </p:txBody>
      </p:sp>
      <p:sp>
        <p:nvSpPr>
          <p:cNvPr id="60" name="Text Placeholder 2">
            <a:extLst>
              <a:ext uri="{FF2B5EF4-FFF2-40B4-BE49-F238E27FC236}">
                <a16:creationId xmlns:a16="http://schemas.microsoft.com/office/drawing/2014/main" id="{A5DE3626-1342-4CED-98EE-83D0D0895A93}"/>
              </a:ext>
            </a:extLst>
          </p:cNvPr>
          <p:cNvSpPr>
            <a:spLocks noGrp="1"/>
          </p:cNvSpPr>
          <p:nvPr>
            <p:custDataLst>
              <p:tags r:id="rId27"/>
            </p:custDataLst>
          </p:nvPr>
        </p:nvSpPr>
        <p:spPr bwMode="auto">
          <a:xfrm>
            <a:off x="8384117" y="5636684"/>
            <a:ext cx="899584" cy="16298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32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48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864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4pPr>
            <a:lvl5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5pPr>
            <a:lvl6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noProof="0" dirty="0">
                <a:solidFill>
                  <a:schemeClr val="tx2"/>
                </a:solidFill>
                <a:latin typeface="+mn-lt"/>
                <a:ea typeface="+mn-ea"/>
                <a:cs typeface="Arial" panose="020B0604020202020204" pitchFamily="34" charset="0"/>
                <a:sym typeface="Arial" panose="020B0604020202020204" pitchFamily="34" charset="0"/>
              </a:defRPr>
            </a:lvl6pPr>
            <a:lvl7pPr marL="1080000" indent="-216000" algn="l" defTabSz="685804" rtl="0" eaLnBrk="1" latinLnBrk="0" hangingPunct="1">
              <a:lnSpc>
                <a:spcPct val="100000"/>
              </a:lnSpc>
              <a:spcBef>
                <a:spcPts val="0"/>
              </a:spcBef>
              <a:spcAft>
                <a:spcPts val="300"/>
              </a:spcAft>
              <a:buFont typeface="Arial" panose="020B0604020202020204" pitchFamily="34" charset="0"/>
              <a:buChar char="•"/>
              <a:defRPr lang="en-GB" sz="1000"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defTabSz="914382" fontAlgn="auto">
              <a:spcBef>
                <a:spcPct val="0"/>
              </a:spcBef>
              <a:spcAft>
                <a:spcPct val="0"/>
              </a:spcAft>
              <a:buNone/>
            </a:pPr>
            <a:fld id="{2D1B2481-B2FF-4123-8169-8A99E785F7D7}" type="datetime'''''''F''''''e''''de''ra''''''''l/''S''''''''''t''''at''''e'''">
              <a:rPr lang="en-GB" altLang="en-US" sz="1067">
                <a:solidFill>
                  <a:srgbClr val="3B4956"/>
                </a:solidFill>
                <a:latin typeface="Orsted Sans Office"/>
              </a:rPr>
              <a:pPr marL="0" indent="0" defTabSz="914382" fontAlgn="auto">
                <a:spcBef>
                  <a:spcPct val="0"/>
                </a:spcBef>
                <a:spcAft>
                  <a:spcPct val="0"/>
                </a:spcAft>
                <a:buNone/>
              </a:pPr>
              <a:t>Federal/State</a:t>
            </a:fld>
            <a:endParaRPr lang="en-GB" sz="1067" dirty="0">
              <a:solidFill>
                <a:srgbClr val="3B4956"/>
              </a:solidFill>
              <a:latin typeface="Orsted Sans Office"/>
            </a:endParaRPr>
          </a:p>
        </p:txBody>
      </p:sp>
      <p:sp>
        <p:nvSpPr>
          <p:cNvPr id="64" name="TextBox 63">
            <a:extLst>
              <a:ext uri="{FF2B5EF4-FFF2-40B4-BE49-F238E27FC236}">
                <a16:creationId xmlns:a16="http://schemas.microsoft.com/office/drawing/2014/main" id="{69BBE4F3-D43A-4A97-8BE4-67ACC1B49540}"/>
              </a:ext>
            </a:extLst>
          </p:cNvPr>
          <p:cNvSpPr txBox="1">
            <a:spLocks/>
          </p:cNvSpPr>
          <p:nvPr/>
        </p:nvSpPr>
        <p:spPr>
          <a:xfrm>
            <a:off x="6684801" y="4825356"/>
            <a:ext cx="1849975" cy="354520"/>
          </a:xfrm>
          <a:prstGeom prst="rect">
            <a:avLst/>
          </a:prstGeom>
        </p:spPr>
        <p:txBody>
          <a:bodyPr vert="horz" lIns="0" tIns="0" rIns="0" bIns="0" rtlCol="0">
            <a:noAutofit/>
          </a:bodyPr>
          <a:lstStyle>
            <a:lvl1pPr marL="225440" indent="-225440" algn="l" defTabSz="685804" rtl="0" eaLnBrk="1" latinLnBrk="0" hangingPunct="1">
              <a:lnSpc>
                <a:spcPct val="100000"/>
              </a:lnSpc>
              <a:spcBef>
                <a:spcPts val="0"/>
              </a:spcBef>
              <a:spcAft>
                <a:spcPts val="300"/>
              </a:spcAft>
              <a:buFont typeface="Arial" panose="020B0604020202020204" pitchFamily="34" charset="0"/>
              <a:buChar char="•"/>
              <a:defRPr sz="1000" b="0" kern="1200">
                <a:solidFill>
                  <a:schemeClr val="tx2"/>
                </a:solidFill>
                <a:latin typeface="+mn-lt"/>
                <a:ea typeface="+mn-ea"/>
                <a:cs typeface="Arial" panose="020B0604020202020204" pitchFamily="34" charset="0"/>
                <a:sym typeface="Orsted Sans Office" panose="00000500000000000000" pitchFamily="2" charset="0"/>
              </a:defRPr>
            </a:lvl1pPr>
            <a:lvl2pPr marL="461994" indent="-236554"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Arial" panose="020B0604020202020204" pitchFamily="34" charset="0"/>
                <a:sym typeface="Orsted Sans Office" panose="00000500000000000000" pitchFamily="2" charset="0"/>
              </a:defRPr>
            </a:lvl2pPr>
            <a:lvl3pPr marL="689023" indent="-227028" algn="l" defTabSz="685804" rtl="0" eaLnBrk="1" latinLnBrk="0" hangingPunct="1">
              <a:lnSpc>
                <a:spcPct val="100000"/>
              </a:lnSpc>
              <a:spcBef>
                <a:spcPts val="0"/>
              </a:spcBef>
              <a:spcAft>
                <a:spcPts val="300"/>
              </a:spcAft>
              <a:buFont typeface="Wingdings" panose="05000000000000000000" pitchFamily="2" charset="2"/>
              <a:buChar char="§"/>
              <a:defRPr sz="1000" kern="1200">
                <a:solidFill>
                  <a:schemeClr val="tx2"/>
                </a:solidFill>
                <a:latin typeface="+mn-lt"/>
                <a:ea typeface="+mn-ea"/>
                <a:cs typeface="Arial" panose="020B0604020202020204" pitchFamily="34" charset="0"/>
                <a:sym typeface="Orsted Sans Office" panose="00000500000000000000" pitchFamily="2" charset="0"/>
              </a:defRPr>
            </a:lvl3pPr>
            <a:lvl4pPr marL="914464" indent="-225440" algn="l" defTabSz="685804" rtl="0" eaLnBrk="1" latinLnBrk="0" hangingPunct="1">
              <a:lnSpc>
                <a:spcPct val="100000"/>
              </a:lnSpc>
              <a:spcBef>
                <a:spcPts val="0"/>
              </a:spcBef>
              <a:spcAft>
                <a:spcPts val="300"/>
              </a:spcAft>
              <a:buFont typeface="Arial" panose="020B0604020202020204" pitchFamily="34" charset="0"/>
              <a:buChar char="•"/>
              <a:defRPr sz="1400" kern="1200">
                <a:solidFill>
                  <a:schemeClr val="tx2"/>
                </a:solidFill>
                <a:latin typeface="+mn-lt"/>
                <a:ea typeface="+mn-ea"/>
                <a:cs typeface="Arial" panose="020B0604020202020204" pitchFamily="34" charset="0"/>
                <a:sym typeface="Orsted Sans Office" panose="00000500000000000000" pitchFamily="2" charset="0"/>
              </a:defRPr>
            </a:lvl4pPr>
            <a:lvl5pPr marL="1149429" indent="-234966" algn="l" defTabSz="685804" rtl="0" eaLnBrk="1" latinLnBrk="0" hangingPunct="1">
              <a:lnSpc>
                <a:spcPct val="100000"/>
              </a:lnSpc>
              <a:spcBef>
                <a:spcPts val="0"/>
              </a:spcBef>
              <a:spcAft>
                <a:spcPts val="300"/>
              </a:spcAft>
              <a:buClrTx/>
              <a:buFont typeface="Arial" panose="020B0604020202020204" pitchFamily="34" charset="0"/>
              <a:buChar char="‒"/>
              <a:defRPr sz="1400" kern="1200" baseline="0">
                <a:solidFill>
                  <a:schemeClr val="tx1"/>
                </a:solidFill>
                <a:latin typeface="+mn-lt"/>
                <a:ea typeface="+mn-ea"/>
                <a:cs typeface="Arial" panose="020B0604020202020204" pitchFamily="34" charset="0"/>
                <a:sym typeface="Orsted Sans Office" panose="00000500000000000000" pitchFamily="2" charset="0"/>
              </a:defRPr>
            </a:lvl5pPr>
            <a:lvl6pPr marL="1147841" indent="0" algn="l" defTabSz="685804" rtl="0" eaLnBrk="1" latinLnBrk="0" hangingPunct="1">
              <a:lnSpc>
                <a:spcPct val="100000"/>
              </a:lnSpc>
              <a:spcBef>
                <a:spcPts val="0"/>
              </a:spcBef>
              <a:spcAft>
                <a:spcPts val="300"/>
              </a:spcAft>
              <a:buClrTx/>
              <a:buFont typeface="Wingdings" panose="05000000000000000000" pitchFamily="2" charset="2"/>
              <a:buNone/>
              <a:defRPr lang="en-GB" sz="1400" kern="1200" noProof="0">
                <a:solidFill>
                  <a:schemeClr val="tx1"/>
                </a:solidFill>
                <a:latin typeface="+mn-lt"/>
                <a:ea typeface="+mn-ea"/>
                <a:cs typeface="Arial" panose="020B0604020202020204" pitchFamily="34" charset="0"/>
                <a:sym typeface="Arial" panose="020B0604020202020204" pitchFamily="34" charset="0"/>
              </a:defRPr>
            </a:lvl6pPr>
            <a:lvl7pPr marL="2964067" indent="0" algn="l" defTabSz="685804" rtl="0" eaLnBrk="1" latinLnBrk="0" hangingPunct="1">
              <a:lnSpc>
                <a:spcPct val="100000"/>
              </a:lnSpc>
              <a:spcBef>
                <a:spcPts val="0"/>
              </a:spcBef>
              <a:spcAft>
                <a:spcPts val="300"/>
              </a:spcAft>
              <a:buFont typeface="Arial" panose="020B0604020202020204" pitchFamily="34" charset="0"/>
              <a:buNone/>
              <a:defRPr lang="en-GB" sz="1000" kern="1200" baseline="0" noProof="0">
                <a:solidFill>
                  <a:schemeClr val="tx2"/>
                </a:solidFill>
                <a:latin typeface="+mn-lt"/>
                <a:ea typeface="+mn-ea"/>
                <a:cs typeface="Arial" panose="020B0604020202020204" pitchFamily="34" charset="0"/>
                <a:sym typeface="Arial" panose="020B0604020202020204" pitchFamily="34" charset="0"/>
              </a:defRPr>
            </a:lvl7pPr>
            <a:lvl8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a:solidFill>
                  <a:schemeClr val="tx2"/>
                </a:solidFill>
                <a:latin typeface="+mn-lt"/>
                <a:ea typeface="+mn-ea"/>
                <a:cs typeface="+mn-cs"/>
              </a:defRPr>
            </a:lvl8pPr>
            <a:lvl9pPr marL="1080000" indent="-216000" algn="l" defTabSz="685804"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9pPr>
          </a:lstStyle>
          <a:p>
            <a:pPr marL="0" indent="0" algn="ctr" defTabSz="914382" fontAlgn="auto">
              <a:spcAft>
                <a:spcPts val="400"/>
              </a:spcAft>
              <a:buNone/>
            </a:pPr>
            <a:endParaRPr lang="en-US" sz="1067" i="1" dirty="0">
              <a:solidFill>
                <a:srgbClr val="3B4956"/>
              </a:solidFill>
              <a:latin typeface="Orsted Sans Office"/>
            </a:endParaRPr>
          </a:p>
        </p:txBody>
      </p:sp>
      <p:graphicFrame>
        <p:nvGraphicFramePr>
          <p:cNvPr id="65" name="Chart 64"/>
          <p:cNvGraphicFramePr>
            <a:graphicFrameLocks/>
          </p:cNvGraphicFramePr>
          <p:nvPr>
            <p:extLst/>
          </p:nvPr>
        </p:nvGraphicFramePr>
        <p:xfrm>
          <a:off x="9655355" y="3050655"/>
          <a:ext cx="2124599" cy="1641459"/>
        </p:xfrm>
        <a:graphic>
          <a:graphicData uri="http://schemas.openxmlformats.org/drawingml/2006/chart">
            <c:chart xmlns:c="http://schemas.openxmlformats.org/drawingml/2006/chart" xmlns:r="http://schemas.openxmlformats.org/officeDocument/2006/relationships" r:id="rId36"/>
          </a:graphicData>
        </a:graphic>
      </p:graphicFrame>
      <p:sp>
        <p:nvSpPr>
          <p:cNvPr id="67" name="Title 3"/>
          <p:cNvSpPr txBox="1">
            <a:spLocks/>
          </p:cNvSpPr>
          <p:nvPr/>
        </p:nvSpPr>
        <p:spPr>
          <a:xfrm>
            <a:off x="9618991" y="2651744"/>
            <a:ext cx="2197324" cy="370849"/>
          </a:xfrm>
          <a:prstGeom prst="rect">
            <a:avLst/>
          </a:prstGeom>
        </p:spPr>
        <p:txBody>
          <a:bodyPr vert="horz" lIns="0" tIns="0" rIns="0" bIns="0" rtlCol="0" anchor="t" anchorCtr="0">
            <a:noAutofit/>
          </a:bodyPr>
          <a:lstStyle>
            <a:lvl1pPr algn="l" defTabSz="685804" rtl="0" eaLnBrk="1" latinLnBrk="0" hangingPunct="1">
              <a:lnSpc>
                <a:spcPct val="95000"/>
              </a:lnSpc>
              <a:spcBef>
                <a:spcPct val="0"/>
              </a:spcBef>
              <a:buNone/>
              <a:defRPr sz="2000" b="1" i="0" kern="1200">
                <a:solidFill>
                  <a:schemeClr val="accent1"/>
                </a:solidFill>
                <a:latin typeface="+mj-lt"/>
                <a:ea typeface="+mj-ea"/>
                <a:cs typeface="Arial" panose="020B0604020202020204" pitchFamily="34" charset="0"/>
                <a:sym typeface="Orsted Sans Office" panose="00000500000000000000" pitchFamily="2" charset="0"/>
              </a:defRPr>
            </a:lvl1pPr>
          </a:lstStyle>
          <a:p>
            <a:pPr algn="ctr" defTabSz="914382" fontAlgn="auto">
              <a:spcAft>
                <a:spcPts val="0"/>
              </a:spcAft>
            </a:pPr>
            <a:r>
              <a:rPr lang="en-US" sz="1400" dirty="0">
                <a:solidFill>
                  <a:srgbClr val="F3711E"/>
                </a:solidFill>
                <a:latin typeface="Orsted Sans Office"/>
              </a:rPr>
              <a:t>2021 Breakdown</a:t>
            </a:r>
          </a:p>
        </p:txBody>
      </p:sp>
      <p:grpSp>
        <p:nvGrpSpPr>
          <p:cNvPr id="21" name="Group 20">
            <a:extLst>
              <a:ext uri="{FF2B5EF4-FFF2-40B4-BE49-F238E27FC236}">
                <a16:creationId xmlns:a16="http://schemas.microsoft.com/office/drawing/2014/main" id="{2C5C21FC-484A-4E7F-9C11-2AB5F9490278}"/>
              </a:ext>
            </a:extLst>
          </p:cNvPr>
          <p:cNvGrpSpPr/>
          <p:nvPr/>
        </p:nvGrpSpPr>
        <p:grpSpPr>
          <a:xfrm>
            <a:off x="573230" y="5370940"/>
            <a:ext cx="517025" cy="484336"/>
            <a:chOff x="429922" y="4280205"/>
            <a:chExt cx="387769" cy="363252"/>
          </a:xfrm>
        </p:grpSpPr>
        <p:pic>
          <p:nvPicPr>
            <p:cNvPr id="68" name="Picture 67">
              <a:extLst>
                <a:ext uri="{FF2B5EF4-FFF2-40B4-BE49-F238E27FC236}">
                  <a16:creationId xmlns:a16="http://schemas.microsoft.com/office/drawing/2014/main" id="{8E4E507D-8FD4-4AB9-9946-3BDE53BC5D3C}"/>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sharpenSoften amount="-50000"/>
                      </a14:imgEffect>
                      <a14:imgEffect>
                        <a14:colorTemperature colorTemp="5122"/>
                      </a14:imgEffect>
                      <a14:imgEffect>
                        <a14:saturation sat="0"/>
                      </a14:imgEffect>
                    </a14:imgLayer>
                  </a14:imgProps>
                </a:ext>
                <a:ext uri="{28A0092B-C50C-407E-A947-70E740481C1C}">
                  <a14:useLocalDpi xmlns:a14="http://schemas.microsoft.com/office/drawing/2010/main" val="0"/>
                </a:ext>
              </a:extLst>
            </a:blip>
            <a:srcRect l="35873" t="20351" r="31212" b="18515"/>
            <a:stretch/>
          </p:blipFill>
          <p:spPr>
            <a:xfrm>
              <a:off x="508861" y="4294975"/>
              <a:ext cx="250171" cy="348482"/>
            </a:xfrm>
            <a:prstGeom prst="rect">
              <a:avLst/>
            </a:prstGeom>
          </p:spPr>
        </p:pic>
        <p:sp>
          <p:nvSpPr>
            <p:cNvPr id="12" name="Flowchart: Connector 11"/>
            <p:cNvSpPr/>
            <p:nvPr/>
          </p:nvSpPr>
          <p:spPr>
            <a:xfrm>
              <a:off x="429922" y="4280205"/>
              <a:ext cx="387769" cy="348482"/>
            </a:xfrm>
            <a:prstGeom prst="flowChartConnector">
              <a:avLst/>
            </a:prstGeom>
            <a:noFill/>
            <a:ln w="19050">
              <a:solidFill>
                <a:srgbClr val="B7ADA5"/>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defTabSz="829377" fontAlgn="auto">
                <a:spcBef>
                  <a:spcPts val="0"/>
                </a:spcBef>
                <a:spcAft>
                  <a:spcPts val="0"/>
                </a:spcAft>
              </a:pPr>
              <a:endParaRPr lang="en-US" sz="1633">
                <a:solidFill>
                  <a:srgbClr val="FFFFFF">
                    <a:hueOff val="0"/>
                    <a:satOff val="0"/>
                    <a:lumOff val="0"/>
                    <a:alphaOff val="0"/>
                  </a:srgbClr>
                </a:solidFill>
                <a:latin typeface="Orsted Sans Office"/>
              </a:endParaRPr>
            </a:p>
          </p:txBody>
        </p:sp>
      </p:grpSp>
      <p:sp>
        <p:nvSpPr>
          <p:cNvPr id="16" name="TextBox 15"/>
          <p:cNvSpPr txBox="1">
            <a:spLocks/>
          </p:cNvSpPr>
          <p:nvPr/>
        </p:nvSpPr>
        <p:spPr>
          <a:xfrm>
            <a:off x="1059226" y="1603023"/>
            <a:ext cx="3919173" cy="4278094"/>
          </a:xfrm>
          <a:prstGeom prst="rect">
            <a:avLst/>
          </a:prstGeom>
          <a:noFill/>
        </p:spPr>
        <p:txBody>
          <a:bodyPr wrap="square" rtlCol="0">
            <a:spAutoFit/>
          </a:bodyPr>
          <a:lstStyle/>
          <a:p>
            <a:pPr defTabSz="829377" fontAlgn="auto">
              <a:spcBef>
                <a:spcPts val="0"/>
              </a:spcBef>
              <a:spcAft>
                <a:spcPts val="267"/>
              </a:spcAft>
            </a:pPr>
            <a:r>
              <a:rPr lang="en-US" sz="1400" dirty="0">
                <a:solidFill>
                  <a:srgbClr val="3B4956"/>
                </a:solidFill>
                <a:latin typeface="Orsted Sans Office"/>
                <a:cs typeface="+mn-cs"/>
              </a:rPr>
              <a:t>PSEG/Ørsted team are working together on </a:t>
            </a:r>
            <a:r>
              <a:rPr lang="en-US" sz="1400" b="1" dirty="0">
                <a:solidFill>
                  <a:srgbClr val="3B4956"/>
                </a:solidFill>
                <a:latin typeface="Orsted Sans Office"/>
                <a:cs typeface="+mn-cs"/>
              </a:rPr>
              <a:t>Ocean Wind 1 </a:t>
            </a:r>
            <a:r>
              <a:rPr lang="en-US" sz="1400" dirty="0">
                <a:solidFill>
                  <a:srgbClr val="3B4956"/>
                </a:solidFill>
                <a:latin typeface="Orsted Sans Office"/>
                <a:cs typeface="+mn-cs"/>
              </a:rPr>
              <a:t>(COP approval scheduled for June 2023)</a:t>
            </a:r>
          </a:p>
          <a:p>
            <a:pPr defTabSz="829377" fontAlgn="auto">
              <a:spcBef>
                <a:spcPts val="0"/>
              </a:spcBef>
              <a:spcAft>
                <a:spcPts val="267"/>
              </a:spcAft>
            </a:pPr>
            <a:endParaRPr lang="en-US" sz="1400" dirty="0">
              <a:solidFill>
                <a:srgbClr val="3B4956"/>
              </a:solidFill>
              <a:latin typeface="Orsted Sans Office"/>
              <a:cs typeface="+mn-cs"/>
            </a:endParaRPr>
          </a:p>
          <a:p>
            <a:pPr defTabSz="829377" fontAlgn="auto">
              <a:spcBef>
                <a:spcPts val="0"/>
              </a:spcBef>
              <a:spcAft>
                <a:spcPts val="267"/>
              </a:spcAft>
            </a:pPr>
            <a:r>
              <a:rPr lang="en-US" sz="1400" dirty="0">
                <a:solidFill>
                  <a:srgbClr val="3B4956"/>
                </a:solidFill>
                <a:latin typeface="Orsted Sans Office"/>
                <a:cs typeface="+mn-cs"/>
              </a:rPr>
              <a:t>Ørsted owns and operates Block Island Wind Farm, </a:t>
            </a:r>
            <a:r>
              <a:rPr lang="en-US" sz="1400" b="1" dirty="0">
                <a:solidFill>
                  <a:srgbClr val="3B4956"/>
                </a:solidFill>
                <a:latin typeface="Orsted Sans Office"/>
                <a:cs typeface="+mn-cs"/>
              </a:rPr>
              <a:t>America’s first offshore wind farm</a:t>
            </a:r>
          </a:p>
          <a:p>
            <a:pPr defTabSz="829377" fontAlgn="auto">
              <a:spcBef>
                <a:spcPts val="0"/>
              </a:spcBef>
              <a:spcAft>
                <a:spcPts val="267"/>
              </a:spcAft>
            </a:pPr>
            <a:endParaRPr lang="en-US" sz="1400" dirty="0">
              <a:solidFill>
                <a:srgbClr val="3B4956"/>
              </a:solidFill>
              <a:latin typeface="Orsted Sans Office"/>
              <a:cs typeface="+mn-cs"/>
            </a:endParaRPr>
          </a:p>
          <a:p>
            <a:pPr defTabSz="829377" fontAlgn="auto">
              <a:spcBef>
                <a:spcPts val="0"/>
              </a:spcBef>
              <a:spcAft>
                <a:spcPts val="267"/>
              </a:spcAft>
            </a:pPr>
            <a:r>
              <a:rPr lang="en-US" sz="1400" dirty="0">
                <a:solidFill>
                  <a:srgbClr val="3B4956"/>
                </a:solidFill>
                <a:latin typeface="Orsted Sans Office"/>
                <a:cs typeface="+mn-cs"/>
              </a:rPr>
              <a:t>Ørsted and Eversource’s South Fork Wind Project </a:t>
            </a:r>
            <a:r>
              <a:rPr lang="en-US" sz="1400" b="1" dirty="0">
                <a:solidFill>
                  <a:srgbClr val="3B4956"/>
                </a:solidFill>
                <a:latin typeface="Orsted Sans Office"/>
                <a:cs typeface="+mn-cs"/>
              </a:rPr>
              <a:t>received COP approval</a:t>
            </a:r>
            <a:r>
              <a:rPr lang="en-US" sz="1400" dirty="0">
                <a:solidFill>
                  <a:srgbClr val="3B4956"/>
                </a:solidFill>
                <a:latin typeface="Orsted Sans Office"/>
                <a:cs typeface="+mn-cs"/>
              </a:rPr>
              <a:t> in January 2022</a:t>
            </a:r>
          </a:p>
          <a:p>
            <a:pPr defTabSz="829377" fontAlgn="auto">
              <a:spcBef>
                <a:spcPts val="0"/>
              </a:spcBef>
              <a:spcAft>
                <a:spcPts val="267"/>
              </a:spcAft>
            </a:pPr>
            <a:endParaRPr lang="en-US" sz="1400" dirty="0">
              <a:solidFill>
                <a:srgbClr val="3B4956"/>
              </a:solidFill>
              <a:latin typeface="Orsted Sans Office"/>
              <a:cs typeface="+mn-cs"/>
            </a:endParaRPr>
          </a:p>
          <a:p>
            <a:pPr defTabSz="829377" fontAlgn="auto">
              <a:spcBef>
                <a:spcPts val="0"/>
              </a:spcBef>
              <a:spcAft>
                <a:spcPts val="267"/>
              </a:spcAft>
            </a:pPr>
            <a:r>
              <a:rPr lang="en-US" sz="1400" dirty="0">
                <a:solidFill>
                  <a:srgbClr val="3B4956"/>
                </a:solidFill>
                <a:latin typeface="Orsted Sans Office"/>
                <a:cs typeface="+mn-cs"/>
              </a:rPr>
              <a:t>Ørsted has </a:t>
            </a:r>
            <a:r>
              <a:rPr lang="en-US" sz="1400" b="1" dirty="0">
                <a:solidFill>
                  <a:srgbClr val="3B4956"/>
                </a:solidFill>
                <a:latin typeface="Orsted Sans Office"/>
                <a:cs typeface="+mn-cs"/>
              </a:rPr>
              <a:t>six other contracted Wind projects</a:t>
            </a:r>
            <a:r>
              <a:rPr lang="en-US" sz="1400" dirty="0">
                <a:solidFill>
                  <a:srgbClr val="3B4956"/>
                </a:solidFill>
                <a:latin typeface="Orsted Sans Office"/>
                <a:cs typeface="+mn-cs"/>
              </a:rPr>
              <a:t> in the U.S. with Federal and State permitting underway</a:t>
            </a:r>
          </a:p>
          <a:p>
            <a:pPr defTabSz="829377" fontAlgn="auto">
              <a:spcBef>
                <a:spcPts val="0"/>
              </a:spcBef>
              <a:spcAft>
                <a:spcPts val="267"/>
              </a:spcAft>
            </a:pPr>
            <a:endParaRPr lang="en-US" sz="1400" dirty="0">
              <a:solidFill>
                <a:srgbClr val="3B4956"/>
              </a:solidFill>
              <a:latin typeface="Orsted Sans Office"/>
              <a:cs typeface="+mn-cs"/>
            </a:endParaRPr>
          </a:p>
          <a:p>
            <a:pPr defTabSz="829377" fontAlgn="auto">
              <a:spcBef>
                <a:spcPts val="0"/>
              </a:spcBef>
              <a:spcAft>
                <a:spcPts val="267"/>
              </a:spcAft>
            </a:pPr>
            <a:r>
              <a:rPr lang="en-US" sz="1400" dirty="0">
                <a:solidFill>
                  <a:srgbClr val="3B4956"/>
                </a:solidFill>
                <a:latin typeface="Orsted Sans Office"/>
                <a:cs typeface="+mn-cs"/>
              </a:rPr>
              <a:t>PSEG operates and maintains </a:t>
            </a:r>
            <a:r>
              <a:rPr lang="en-US" sz="1400" b="1" dirty="0">
                <a:solidFill>
                  <a:srgbClr val="3B4956"/>
                </a:solidFill>
                <a:latin typeface="Orsted Sans Office"/>
                <a:cs typeface="+mn-cs"/>
              </a:rPr>
              <a:t>1,200 miles </a:t>
            </a:r>
            <a:r>
              <a:rPr lang="en-US" sz="1400" dirty="0">
                <a:solidFill>
                  <a:srgbClr val="3B4956"/>
                </a:solidFill>
                <a:latin typeface="Orsted Sans Office"/>
                <a:cs typeface="+mn-cs"/>
              </a:rPr>
              <a:t>of overhead  and over </a:t>
            </a:r>
            <a:r>
              <a:rPr lang="en-US" sz="1400" b="1" dirty="0">
                <a:solidFill>
                  <a:srgbClr val="3B4956"/>
                </a:solidFill>
                <a:latin typeface="Orsted Sans Office"/>
                <a:cs typeface="+mn-cs"/>
              </a:rPr>
              <a:t>300 miles </a:t>
            </a:r>
            <a:r>
              <a:rPr lang="en-US" sz="1400" dirty="0">
                <a:solidFill>
                  <a:srgbClr val="3B4956"/>
                </a:solidFill>
                <a:latin typeface="Orsted Sans Office"/>
                <a:cs typeface="+mn-cs"/>
              </a:rPr>
              <a:t>of underground electric transmission in NJ</a:t>
            </a:r>
          </a:p>
        </p:txBody>
      </p:sp>
    </p:spTree>
    <p:extLst>
      <p:ext uri="{BB962C8B-B14F-4D97-AF65-F5344CB8AC3E}">
        <p14:creationId xmlns:p14="http://schemas.microsoft.com/office/powerpoint/2010/main" val="392230493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1CDFD6-47BE-49C2-8F7E-6C8C1DC0950C}"/>
              </a:ext>
            </a:extLst>
          </p:cNvPr>
          <p:cNvGraphicFramePr>
            <a:graphicFrameLocks noChangeAspect="1"/>
          </p:cNvGraphicFramePr>
          <p:nvPr>
            <p:custDataLst>
              <p:tags r:id="rId2"/>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6149" name="think-cell Slide" r:id="rId5" imgW="416" imgH="416" progId="TCLayout.ActiveDocument.1">
                  <p:embed/>
                </p:oleObj>
              </mc:Choice>
              <mc:Fallback>
                <p:oleObj name="think-cell Slide" r:id="rId5" imgW="416" imgH="416" progId="TCLayout.ActiveDocument.1">
                  <p:embed/>
                  <p:pic>
                    <p:nvPicPr>
                      <p:cNvPr id="4" name="Object 3" hidden="1">
                        <a:extLst>
                          <a:ext uri="{FF2B5EF4-FFF2-40B4-BE49-F238E27FC236}">
                            <a16:creationId xmlns:a16="http://schemas.microsoft.com/office/drawing/2014/main" id="{941CDFD6-47BE-49C2-8F7E-6C8C1DC0950C}"/>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15" name="Oval 14"/>
          <p:cNvSpPr/>
          <p:nvPr/>
        </p:nvSpPr>
        <p:spPr>
          <a:xfrm>
            <a:off x="6094225" y="3343508"/>
            <a:ext cx="975360" cy="97536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829377" fontAlgn="auto">
              <a:spcBef>
                <a:spcPts val="0"/>
              </a:spcBef>
              <a:spcAft>
                <a:spcPts val="0"/>
              </a:spcAft>
            </a:pPr>
            <a:endParaRPr lang="en-GB" sz="1200">
              <a:solidFill>
                <a:srgbClr val="FFFFFF"/>
              </a:solidFill>
              <a:latin typeface="Orsted Sans Office"/>
            </a:endParaRPr>
          </a:p>
        </p:txBody>
      </p:sp>
      <p:sp>
        <p:nvSpPr>
          <p:cNvPr id="16" name="Oval 15"/>
          <p:cNvSpPr/>
          <p:nvPr/>
        </p:nvSpPr>
        <p:spPr>
          <a:xfrm>
            <a:off x="6658336" y="2278160"/>
            <a:ext cx="975360" cy="97536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829377" fontAlgn="auto">
              <a:spcBef>
                <a:spcPts val="0"/>
              </a:spcBef>
              <a:spcAft>
                <a:spcPts val="0"/>
              </a:spcAft>
            </a:pPr>
            <a:endParaRPr lang="en-GB" sz="1200">
              <a:solidFill>
                <a:srgbClr val="FFFFFF"/>
              </a:solidFill>
              <a:latin typeface="Orsted Sans Office"/>
            </a:endParaRPr>
          </a:p>
        </p:txBody>
      </p:sp>
      <p:sp>
        <p:nvSpPr>
          <p:cNvPr id="13441" name="Freeform 13440"/>
          <p:cNvSpPr/>
          <p:nvPr/>
        </p:nvSpPr>
        <p:spPr>
          <a:xfrm>
            <a:off x="1494705" y="3343508"/>
            <a:ext cx="4267200" cy="975360"/>
          </a:xfrm>
          <a:custGeom>
            <a:avLst/>
            <a:gdLst>
              <a:gd name="connsiteX0" fmla="*/ 0 w 2848416"/>
              <a:gd name="connsiteY0" fmla="*/ 156817 h 940885"/>
              <a:gd name="connsiteX1" fmla="*/ 156817 w 2848416"/>
              <a:gd name="connsiteY1" fmla="*/ 0 h 940885"/>
              <a:gd name="connsiteX2" fmla="*/ 2691599 w 2848416"/>
              <a:gd name="connsiteY2" fmla="*/ 0 h 940885"/>
              <a:gd name="connsiteX3" fmla="*/ 2848416 w 2848416"/>
              <a:gd name="connsiteY3" fmla="*/ 156817 h 940885"/>
              <a:gd name="connsiteX4" fmla="*/ 2848416 w 2848416"/>
              <a:gd name="connsiteY4" fmla="*/ 784068 h 940885"/>
              <a:gd name="connsiteX5" fmla="*/ 2691599 w 2848416"/>
              <a:gd name="connsiteY5" fmla="*/ 940885 h 940885"/>
              <a:gd name="connsiteX6" fmla="*/ 156817 w 2848416"/>
              <a:gd name="connsiteY6" fmla="*/ 940885 h 940885"/>
              <a:gd name="connsiteX7" fmla="*/ 0 w 2848416"/>
              <a:gd name="connsiteY7" fmla="*/ 784068 h 940885"/>
              <a:gd name="connsiteX8" fmla="*/ 0 w 2848416"/>
              <a:gd name="connsiteY8" fmla="*/ 156817 h 94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940885">
                <a:moveTo>
                  <a:pt x="0" y="156817"/>
                </a:moveTo>
                <a:cubicBezTo>
                  <a:pt x="0" y="70209"/>
                  <a:pt x="70209" y="0"/>
                  <a:pt x="156817" y="0"/>
                </a:cubicBezTo>
                <a:lnTo>
                  <a:pt x="2691599" y="0"/>
                </a:lnTo>
                <a:cubicBezTo>
                  <a:pt x="2778207" y="0"/>
                  <a:pt x="2848416" y="70209"/>
                  <a:pt x="2848416" y="156817"/>
                </a:cubicBezTo>
                <a:lnTo>
                  <a:pt x="2848416" y="784068"/>
                </a:lnTo>
                <a:cubicBezTo>
                  <a:pt x="2848416" y="870676"/>
                  <a:pt x="2778207" y="940885"/>
                  <a:pt x="2691599" y="940885"/>
                </a:cubicBezTo>
                <a:lnTo>
                  <a:pt x="156817" y="940885"/>
                </a:lnTo>
                <a:cubicBezTo>
                  <a:pt x="70209" y="940885"/>
                  <a:pt x="0" y="870676"/>
                  <a:pt x="0" y="784068"/>
                </a:cubicBezTo>
                <a:lnTo>
                  <a:pt x="0" y="156817"/>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651917" fontAlgn="auto">
              <a:lnSpc>
                <a:spcPct val="90000"/>
              </a:lnSpc>
              <a:spcAft>
                <a:spcPct val="35000"/>
              </a:spcAft>
            </a:pPr>
            <a:r>
              <a:rPr lang="en-US" sz="1200" b="1" dirty="0">
                <a:solidFill>
                  <a:srgbClr val="3B4956"/>
                </a:solidFill>
                <a:latin typeface="Orsted Sans Office"/>
              </a:rPr>
              <a:t>Estuary Enhancement Program</a:t>
            </a:r>
            <a:r>
              <a:rPr lang="en-US" sz="1200" dirty="0">
                <a:solidFill>
                  <a:srgbClr val="3B4956"/>
                </a:solidFill>
                <a:latin typeface="Orsted Sans Office"/>
              </a:rPr>
              <a:t>, which has restored thousands of acres of marshlands in southern New Jersey and neighboring areas along the Delaware Bay.</a:t>
            </a:r>
          </a:p>
        </p:txBody>
      </p:sp>
      <p:sp>
        <p:nvSpPr>
          <p:cNvPr id="13442" name="Oval 13441"/>
          <p:cNvSpPr/>
          <p:nvPr/>
        </p:nvSpPr>
        <p:spPr>
          <a:xfrm>
            <a:off x="613833" y="3343508"/>
            <a:ext cx="975360" cy="975360"/>
          </a:xfrm>
          <a:prstGeom prst="ellipse">
            <a:avLst/>
          </a:prstGeom>
          <a:blipFill rotWithShape="1">
            <a:blip r:embed="rId7"/>
            <a:stretch>
              <a:fillRect/>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829377" fontAlgn="auto">
              <a:spcBef>
                <a:spcPts val="0"/>
              </a:spcBef>
              <a:spcAft>
                <a:spcPts val="0"/>
              </a:spcAft>
            </a:pPr>
            <a:endParaRPr lang="en-GB" sz="1200">
              <a:solidFill>
                <a:srgbClr val="FFFFFF">
                  <a:hueOff val="0"/>
                  <a:satOff val="0"/>
                  <a:lumOff val="0"/>
                  <a:alphaOff val="0"/>
                </a:srgbClr>
              </a:solidFill>
              <a:latin typeface="Orsted Sans Office"/>
            </a:endParaRPr>
          </a:p>
        </p:txBody>
      </p:sp>
      <p:sp>
        <p:nvSpPr>
          <p:cNvPr id="13444" name="Freeform 13443"/>
          <p:cNvSpPr/>
          <p:nvPr/>
        </p:nvSpPr>
        <p:spPr>
          <a:xfrm>
            <a:off x="1494705" y="1246029"/>
            <a:ext cx="4267200" cy="975360"/>
          </a:xfrm>
          <a:custGeom>
            <a:avLst/>
            <a:gdLst>
              <a:gd name="connsiteX0" fmla="*/ 0 w 3464639"/>
              <a:gd name="connsiteY0" fmla="*/ 156817 h 940885"/>
              <a:gd name="connsiteX1" fmla="*/ 156817 w 3464639"/>
              <a:gd name="connsiteY1" fmla="*/ 0 h 940885"/>
              <a:gd name="connsiteX2" fmla="*/ 3307822 w 3464639"/>
              <a:gd name="connsiteY2" fmla="*/ 0 h 940885"/>
              <a:gd name="connsiteX3" fmla="*/ 3464639 w 3464639"/>
              <a:gd name="connsiteY3" fmla="*/ 156817 h 940885"/>
              <a:gd name="connsiteX4" fmla="*/ 3464639 w 3464639"/>
              <a:gd name="connsiteY4" fmla="*/ 784068 h 940885"/>
              <a:gd name="connsiteX5" fmla="*/ 3307822 w 3464639"/>
              <a:gd name="connsiteY5" fmla="*/ 940885 h 940885"/>
              <a:gd name="connsiteX6" fmla="*/ 156817 w 3464639"/>
              <a:gd name="connsiteY6" fmla="*/ 940885 h 940885"/>
              <a:gd name="connsiteX7" fmla="*/ 0 w 3464639"/>
              <a:gd name="connsiteY7" fmla="*/ 784068 h 940885"/>
              <a:gd name="connsiteX8" fmla="*/ 0 w 3464639"/>
              <a:gd name="connsiteY8" fmla="*/ 156817 h 94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4639" h="940885">
                <a:moveTo>
                  <a:pt x="0" y="156817"/>
                </a:moveTo>
                <a:cubicBezTo>
                  <a:pt x="0" y="70209"/>
                  <a:pt x="70209" y="0"/>
                  <a:pt x="156817" y="0"/>
                </a:cubicBezTo>
                <a:lnTo>
                  <a:pt x="3307822" y="0"/>
                </a:lnTo>
                <a:cubicBezTo>
                  <a:pt x="3394430" y="0"/>
                  <a:pt x="3464639" y="70209"/>
                  <a:pt x="3464639" y="156817"/>
                </a:cubicBezTo>
                <a:lnTo>
                  <a:pt x="3464639" y="784068"/>
                </a:lnTo>
                <a:cubicBezTo>
                  <a:pt x="3464639" y="870676"/>
                  <a:pt x="3394430" y="940885"/>
                  <a:pt x="3307822" y="940885"/>
                </a:cubicBezTo>
                <a:lnTo>
                  <a:pt x="156817" y="940885"/>
                </a:lnTo>
                <a:cubicBezTo>
                  <a:pt x="70209" y="940885"/>
                  <a:pt x="0" y="870676"/>
                  <a:pt x="0" y="784068"/>
                </a:cubicBezTo>
                <a:lnTo>
                  <a:pt x="0" y="156817"/>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651917" fontAlgn="auto">
              <a:lnSpc>
                <a:spcPct val="90000"/>
              </a:lnSpc>
              <a:spcAft>
                <a:spcPct val="35000"/>
              </a:spcAft>
            </a:pPr>
            <a:r>
              <a:rPr lang="en-US" sz="1200" dirty="0">
                <a:solidFill>
                  <a:srgbClr val="3B4956"/>
                </a:solidFill>
                <a:latin typeface="Orsted Sans Office"/>
              </a:rPr>
              <a:t>Integrated Vegetation Management along </a:t>
            </a:r>
            <a:r>
              <a:rPr lang="en-US" sz="1200" b="1" dirty="0">
                <a:solidFill>
                  <a:srgbClr val="3B4956"/>
                </a:solidFill>
                <a:latin typeface="Orsted Sans Office"/>
              </a:rPr>
              <a:t>1,200 miles </a:t>
            </a:r>
            <a:r>
              <a:rPr lang="en-US" sz="1200" dirty="0">
                <a:solidFill>
                  <a:srgbClr val="3B4956"/>
                </a:solidFill>
                <a:latin typeface="Orsted Sans Office"/>
              </a:rPr>
              <a:t>of transmission rights-of-way to promote sustainable meadow habitat, vital to declining grassland birds and pollinators.</a:t>
            </a:r>
          </a:p>
        </p:txBody>
      </p:sp>
      <p:sp>
        <p:nvSpPr>
          <p:cNvPr id="13445" name="Oval 13444"/>
          <p:cNvSpPr/>
          <p:nvPr/>
        </p:nvSpPr>
        <p:spPr>
          <a:xfrm>
            <a:off x="613833" y="1246029"/>
            <a:ext cx="975360" cy="975360"/>
          </a:xfrm>
          <a:prstGeom prst="ellipse">
            <a:avLst/>
          </a:prstGeom>
          <a:blipFill rotWithShape="1">
            <a:blip r:embed="rId8"/>
            <a:stretch>
              <a:fillRect/>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829377" fontAlgn="auto">
              <a:spcBef>
                <a:spcPts val="0"/>
              </a:spcBef>
              <a:spcAft>
                <a:spcPts val="0"/>
              </a:spcAft>
            </a:pPr>
            <a:endParaRPr lang="en-GB" sz="1200">
              <a:solidFill>
                <a:srgbClr val="FFFFFF">
                  <a:hueOff val="0"/>
                  <a:satOff val="0"/>
                  <a:lumOff val="0"/>
                  <a:alphaOff val="0"/>
                </a:srgbClr>
              </a:solidFill>
              <a:latin typeface="Orsted Sans Office"/>
            </a:endParaRPr>
          </a:p>
        </p:txBody>
      </p:sp>
      <p:sp>
        <p:nvSpPr>
          <p:cNvPr id="13446" name="Freeform 13445"/>
          <p:cNvSpPr/>
          <p:nvPr/>
        </p:nvSpPr>
        <p:spPr>
          <a:xfrm>
            <a:off x="6946016" y="1246029"/>
            <a:ext cx="4267200" cy="975360"/>
          </a:xfrm>
          <a:custGeom>
            <a:avLst/>
            <a:gdLst>
              <a:gd name="connsiteX0" fmla="*/ 0 w 2848416"/>
              <a:gd name="connsiteY0" fmla="*/ 184563 h 1107353"/>
              <a:gd name="connsiteX1" fmla="*/ 184563 w 2848416"/>
              <a:gd name="connsiteY1" fmla="*/ 0 h 1107353"/>
              <a:gd name="connsiteX2" fmla="*/ 2663853 w 2848416"/>
              <a:gd name="connsiteY2" fmla="*/ 0 h 1107353"/>
              <a:gd name="connsiteX3" fmla="*/ 2848416 w 2848416"/>
              <a:gd name="connsiteY3" fmla="*/ 184563 h 1107353"/>
              <a:gd name="connsiteX4" fmla="*/ 2848416 w 2848416"/>
              <a:gd name="connsiteY4" fmla="*/ 922790 h 1107353"/>
              <a:gd name="connsiteX5" fmla="*/ 2663853 w 2848416"/>
              <a:gd name="connsiteY5" fmla="*/ 1107353 h 1107353"/>
              <a:gd name="connsiteX6" fmla="*/ 184563 w 2848416"/>
              <a:gd name="connsiteY6" fmla="*/ 1107353 h 1107353"/>
              <a:gd name="connsiteX7" fmla="*/ 0 w 2848416"/>
              <a:gd name="connsiteY7" fmla="*/ 922790 h 1107353"/>
              <a:gd name="connsiteX8" fmla="*/ 0 w 2848416"/>
              <a:gd name="connsiteY8" fmla="*/ 184563 h 11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1107353">
                <a:moveTo>
                  <a:pt x="0" y="184563"/>
                </a:moveTo>
                <a:cubicBezTo>
                  <a:pt x="0" y="82632"/>
                  <a:pt x="82632" y="0"/>
                  <a:pt x="184563" y="0"/>
                </a:cubicBezTo>
                <a:lnTo>
                  <a:pt x="2663853" y="0"/>
                </a:lnTo>
                <a:cubicBezTo>
                  <a:pt x="2765784" y="0"/>
                  <a:pt x="2848416" y="82632"/>
                  <a:pt x="2848416" y="184563"/>
                </a:cubicBezTo>
                <a:lnTo>
                  <a:pt x="2848416" y="922790"/>
                </a:lnTo>
                <a:cubicBezTo>
                  <a:pt x="2848416" y="1024721"/>
                  <a:pt x="2765784" y="1107353"/>
                  <a:pt x="2663853" y="1107353"/>
                </a:cubicBezTo>
                <a:lnTo>
                  <a:pt x="184563" y="1107353"/>
                </a:lnTo>
                <a:cubicBezTo>
                  <a:pt x="82632" y="1107353"/>
                  <a:pt x="0" y="1024721"/>
                  <a:pt x="0" y="922790"/>
                </a:cubicBezTo>
                <a:lnTo>
                  <a:pt x="0" y="184563"/>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651917" fontAlgn="auto">
              <a:lnSpc>
                <a:spcPct val="90000"/>
              </a:lnSpc>
              <a:spcAft>
                <a:spcPct val="35000"/>
              </a:spcAft>
            </a:pPr>
            <a:r>
              <a:rPr lang="en-US" sz="1200" dirty="0">
                <a:solidFill>
                  <a:srgbClr val="3B4956"/>
                </a:solidFill>
                <a:latin typeface="Orsted Sans Office"/>
              </a:rPr>
              <a:t>Designed and constructed a </a:t>
            </a:r>
            <a:r>
              <a:rPr lang="en-US" sz="1200" b="1" dirty="0">
                <a:solidFill>
                  <a:srgbClr val="3B4956"/>
                </a:solidFill>
                <a:latin typeface="Orsted Sans Office"/>
              </a:rPr>
              <a:t>nesting platform for bald eagles</a:t>
            </a:r>
            <a:r>
              <a:rPr lang="en-US" sz="1200" dirty="0">
                <a:solidFill>
                  <a:srgbClr val="3B4956"/>
                </a:solidFill>
                <a:latin typeface="Orsted Sans Office"/>
              </a:rPr>
              <a:t>.  A nest cam was also installed where the public can watch the eagle activities live.</a:t>
            </a:r>
          </a:p>
        </p:txBody>
      </p:sp>
      <p:sp>
        <p:nvSpPr>
          <p:cNvPr id="13447" name="Oval 13446"/>
          <p:cNvSpPr/>
          <p:nvPr/>
        </p:nvSpPr>
        <p:spPr>
          <a:xfrm>
            <a:off x="6094227" y="1246029"/>
            <a:ext cx="975360" cy="975360"/>
          </a:xfrm>
          <a:prstGeom prst="ellipse">
            <a:avLst/>
          </a:prstGeom>
          <a:blipFill rotWithShape="1">
            <a:blip r:embed="rId9"/>
            <a:stretch>
              <a:fillRect/>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829377" fontAlgn="auto">
              <a:spcBef>
                <a:spcPts val="0"/>
              </a:spcBef>
              <a:spcAft>
                <a:spcPts val="0"/>
              </a:spcAft>
            </a:pPr>
            <a:endParaRPr lang="en-GB" sz="1633">
              <a:solidFill>
                <a:srgbClr val="FFFFFF">
                  <a:hueOff val="0"/>
                  <a:satOff val="0"/>
                  <a:lumOff val="0"/>
                  <a:alphaOff val="0"/>
                </a:srgbClr>
              </a:solidFill>
              <a:latin typeface="Orsted Sans Office"/>
            </a:endParaRPr>
          </a:p>
        </p:txBody>
      </p:sp>
      <p:sp>
        <p:nvSpPr>
          <p:cNvPr id="13448" name="Freeform 13447"/>
          <p:cNvSpPr/>
          <p:nvPr/>
        </p:nvSpPr>
        <p:spPr>
          <a:xfrm>
            <a:off x="2058816" y="4393835"/>
            <a:ext cx="4267200" cy="975360"/>
          </a:xfrm>
          <a:custGeom>
            <a:avLst/>
            <a:gdLst>
              <a:gd name="connsiteX0" fmla="*/ 0 w 2848416"/>
              <a:gd name="connsiteY0" fmla="*/ 184563 h 1107353"/>
              <a:gd name="connsiteX1" fmla="*/ 184563 w 2848416"/>
              <a:gd name="connsiteY1" fmla="*/ 0 h 1107353"/>
              <a:gd name="connsiteX2" fmla="*/ 2663853 w 2848416"/>
              <a:gd name="connsiteY2" fmla="*/ 0 h 1107353"/>
              <a:gd name="connsiteX3" fmla="*/ 2848416 w 2848416"/>
              <a:gd name="connsiteY3" fmla="*/ 184563 h 1107353"/>
              <a:gd name="connsiteX4" fmla="*/ 2848416 w 2848416"/>
              <a:gd name="connsiteY4" fmla="*/ 922790 h 1107353"/>
              <a:gd name="connsiteX5" fmla="*/ 2663853 w 2848416"/>
              <a:gd name="connsiteY5" fmla="*/ 1107353 h 1107353"/>
              <a:gd name="connsiteX6" fmla="*/ 184563 w 2848416"/>
              <a:gd name="connsiteY6" fmla="*/ 1107353 h 1107353"/>
              <a:gd name="connsiteX7" fmla="*/ 0 w 2848416"/>
              <a:gd name="connsiteY7" fmla="*/ 922790 h 1107353"/>
              <a:gd name="connsiteX8" fmla="*/ 0 w 2848416"/>
              <a:gd name="connsiteY8" fmla="*/ 184563 h 11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1107353">
                <a:moveTo>
                  <a:pt x="0" y="184563"/>
                </a:moveTo>
                <a:cubicBezTo>
                  <a:pt x="0" y="82632"/>
                  <a:pt x="82632" y="0"/>
                  <a:pt x="184563" y="0"/>
                </a:cubicBezTo>
                <a:lnTo>
                  <a:pt x="2663853" y="0"/>
                </a:lnTo>
                <a:cubicBezTo>
                  <a:pt x="2765784" y="0"/>
                  <a:pt x="2848416" y="82632"/>
                  <a:pt x="2848416" y="184563"/>
                </a:cubicBezTo>
                <a:lnTo>
                  <a:pt x="2848416" y="922790"/>
                </a:lnTo>
                <a:cubicBezTo>
                  <a:pt x="2848416" y="1024721"/>
                  <a:pt x="2765784" y="1107353"/>
                  <a:pt x="2663853" y="1107353"/>
                </a:cubicBezTo>
                <a:lnTo>
                  <a:pt x="184563" y="1107353"/>
                </a:lnTo>
                <a:cubicBezTo>
                  <a:pt x="82632" y="1107353"/>
                  <a:pt x="0" y="1024721"/>
                  <a:pt x="0" y="922790"/>
                </a:cubicBezTo>
                <a:lnTo>
                  <a:pt x="0" y="184563"/>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829377" fontAlgn="auto">
              <a:spcBef>
                <a:spcPts val="0"/>
              </a:spcBef>
              <a:spcAft>
                <a:spcPts val="0"/>
              </a:spcAft>
            </a:pPr>
            <a:r>
              <a:rPr lang="en-US" sz="1200" b="1" dirty="0">
                <a:solidFill>
                  <a:srgbClr val="3B4956"/>
                </a:solidFill>
                <a:latin typeface="Orsted Sans Office"/>
              </a:rPr>
              <a:t>ECO-PAM</a:t>
            </a:r>
            <a:r>
              <a:rPr lang="en-US" sz="1200" dirty="0">
                <a:solidFill>
                  <a:srgbClr val="3B4956"/>
                </a:solidFill>
                <a:latin typeface="Orsted Sans Office"/>
              </a:rPr>
              <a:t> </a:t>
            </a:r>
            <a:r>
              <a:rPr lang="en-US" sz="1200" dirty="0">
                <a:solidFill>
                  <a:srgbClr val="3B4956"/>
                </a:solidFill>
                <a:latin typeface="Orsted Sans Office"/>
              </a:rPr>
              <a:t>monitoring project in partnership with Rutgers University, University of Rhode Island and the Woods-Hole Oceanographic Institute (WHOI).</a:t>
            </a:r>
          </a:p>
        </p:txBody>
      </p:sp>
      <p:sp>
        <p:nvSpPr>
          <p:cNvPr id="55" name="Freeform 54"/>
          <p:cNvSpPr/>
          <p:nvPr/>
        </p:nvSpPr>
        <p:spPr>
          <a:xfrm>
            <a:off x="6946016" y="3343508"/>
            <a:ext cx="4267200" cy="975360"/>
          </a:xfrm>
          <a:custGeom>
            <a:avLst/>
            <a:gdLst>
              <a:gd name="connsiteX0" fmla="*/ 0 w 2848416"/>
              <a:gd name="connsiteY0" fmla="*/ 184563 h 1107353"/>
              <a:gd name="connsiteX1" fmla="*/ 184563 w 2848416"/>
              <a:gd name="connsiteY1" fmla="*/ 0 h 1107353"/>
              <a:gd name="connsiteX2" fmla="*/ 2663853 w 2848416"/>
              <a:gd name="connsiteY2" fmla="*/ 0 h 1107353"/>
              <a:gd name="connsiteX3" fmla="*/ 2848416 w 2848416"/>
              <a:gd name="connsiteY3" fmla="*/ 184563 h 1107353"/>
              <a:gd name="connsiteX4" fmla="*/ 2848416 w 2848416"/>
              <a:gd name="connsiteY4" fmla="*/ 922790 h 1107353"/>
              <a:gd name="connsiteX5" fmla="*/ 2663853 w 2848416"/>
              <a:gd name="connsiteY5" fmla="*/ 1107353 h 1107353"/>
              <a:gd name="connsiteX6" fmla="*/ 184563 w 2848416"/>
              <a:gd name="connsiteY6" fmla="*/ 1107353 h 1107353"/>
              <a:gd name="connsiteX7" fmla="*/ 0 w 2848416"/>
              <a:gd name="connsiteY7" fmla="*/ 922790 h 1107353"/>
              <a:gd name="connsiteX8" fmla="*/ 0 w 2848416"/>
              <a:gd name="connsiteY8" fmla="*/ 184563 h 11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1107353">
                <a:moveTo>
                  <a:pt x="0" y="184563"/>
                </a:moveTo>
                <a:cubicBezTo>
                  <a:pt x="0" y="82632"/>
                  <a:pt x="82632" y="0"/>
                  <a:pt x="184563" y="0"/>
                </a:cubicBezTo>
                <a:lnTo>
                  <a:pt x="2663853" y="0"/>
                </a:lnTo>
                <a:cubicBezTo>
                  <a:pt x="2765784" y="0"/>
                  <a:pt x="2848416" y="82632"/>
                  <a:pt x="2848416" y="184563"/>
                </a:cubicBezTo>
                <a:lnTo>
                  <a:pt x="2848416" y="922790"/>
                </a:lnTo>
                <a:cubicBezTo>
                  <a:pt x="2848416" y="1024721"/>
                  <a:pt x="2765784" y="1107353"/>
                  <a:pt x="2663853" y="1107353"/>
                </a:cubicBezTo>
                <a:lnTo>
                  <a:pt x="184563" y="1107353"/>
                </a:lnTo>
                <a:cubicBezTo>
                  <a:pt x="82632" y="1107353"/>
                  <a:pt x="0" y="1024721"/>
                  <a:pt x="0" y="922790"/>
                </a:cubicBezTo>
                <a:lnTo>
                  <a:pt x="0" y="184563"/>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829377" fontAlgn="auto">
              <a:spcBef>
                <a:spcPts val="0"/>
              </a:spcBef>
              <a:spcAft>
                <a:spcPts val="0"/>
              </a:spcAft>
            </a:pPr>
            <a:r>
              <a:rPr lang="en-US" sz="1200" dirty="0">
                <a:solidFill>
                  <a:srgbClr val="3B4956"/>
                </a:solidFill>
                <a:latin typeface="Orsted Sans Office"/>
              </a:rPr>
              <a:t>Helped form </a:t>
            </a:r>
            <a:r>
              <a:rPr lang="en-US" sz="1200" b="1" dirty="0">
                <a:solidFill>
                  <a:srgbClr val="3B4956"/>
                </a:solidFill>
                <a:latin typeface="Orsted Sans Office"/>
              </a:rPr>
              <a:t>New Jersey Corporate Wetlands Restoration Partnership</a:t>
            </a:r>
            <a:r>
              <a:rPr lang="en-US" sz="1200" dirty="0">
                <a:solidFill>
                  <a:srgbClr val="3B4956"/>
                </a:solidFill>
                <a:latin typeface="Orsted Sans Office"/>
              </a:rPr>
              <a:t>, a public-private initiative aimed at restoring, preserving, enhancing, and protecting aquatic habitats throughout NJ</a:t>
            </a:r>
            <a:r>
              <a:rPr lang="en-US" sz="1200" b="1" dirty="0">
                <a:solidFill>
                  <a:srgbClr val="3B4956"/>
                </a:solidFill>
                <a:latin typeface="Orsted Sans Office"/>
              </a:rPr>
              <a:t>. </a:t>
            </a:r>
            <a:r>
              <a:rPr lang="en-US" sz="1200" dirty="0">
                <a:solidFill>
                  <a:srgbClr val="3B4956"/>
                </a:solidFill>
                <a:latin typeface="Orsted Sans Office"/>
              </a:rPr>
              <a:t>Chaired the Partnership since its inception. </a:t>
            </a:r>
          </a:p>
        </p:txBody>
      </p:sp>
      <p:sp>
        <p:nvSpPr>
          <p:cNvPr id="56" name="Freeform 55"/>
          <p:cNvSpPr/>
          <p:nvPr/>
        </p:nvSpPr>
        <p:spPr>
          <a:xfrm>
            <a:off x="7510127" y="2278160"/>
            <a:ext cx="4267200" cy="975360"/>
          </a:xfrm>
          <a:custGeom>
            <a:avLst/>
            <a:gdLst>
              <a:gd name="connsiteX0" fmla="*/ 0 w 2848416"/>
              <a:gd name="connsiteY0" fmla="*/ 184563 h 1107353"/>
              <a:gd name="connsiteX1" fmla="*/ 184563 w 2848416"/>
              <a:gd name="connsiteY1" fmla="*/ 0 h 1107353"/>
              <a:gd name="connsiteX2" fmla="*/ 2663853 w 2848416"/>
              <a:gd name="connsiteY2" fmla="*/ 0 h 1107353"/>
              <a:gd name="connsiteX3" fmla="*/ 2848416 w 2848416"/>
              <a:gd name="connsiteY3" fmla="*/ 184563 h 1107353"/>
              <a:gd name="connsiteX4" fmla="*/ 2848416 w 2848416"/>
              <a:gd name="connsiteY4" fmla="*/ 922790 h 1107353"/>
              <a:gd name="connsiteX5" fmla="*/ 2663853 w 2848416"/>
              <a:gd name="connsiteY5" fmla="*/ 1107353 h 1107353"/>
              <a:gd name="connsiteX6" fmla="*/ 184563 w 2848416"/>
              <a:gd name="connsiteY6" fmla="*/ 1107353 h 1107353"/>
              <a:gd name="connsiteX7" fmla="*/ 0 w 2848416"/>
              <a:gd name="connsiteY7" fmla="*/ 922790 h 1107353"/>
              <a:gd name="connsiteX8" fmla="*/ 0 w 2848416"/>
              <a:gd name="connsiteY8" fmla="*/ 184563 h 11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1107353">
                <a:moveTo>
                  <a:pt x="0" y="184563"/>
                </a:moveTo>
                <a:cubicBezTo>
                  <a:pt x="0" y="82632"/>
                  <a:pt x="82632" y="0"/>
                  <a:pt x="184563" y="0"/>
                </a:cubicBezTo>
                <a:lnTo>
                  <a:pt x="2663853" y="0"/>
                </a:lnTo>
                <a:cubicBezTo>
                  <a:pt x="2765784" y="0"/>
                  <a:pt x="2848416" y="82632"/>
                  <a:pt x="2848416" y="184563"/>
                </a:cubicBezTo>
                <a:lnTo>
                  <a:pt x="2848416" y="922790"/>
                </a:lnTo>
                <a:cubicBezTo>
                  <a:pt x="2848416" y="1024721"/>
                  <a:pt x="2765784" y="1107353"/>
                  <a:pt x="2663853" y="1107353"/>
                </a:cubicBezTo>
                <a:lnTo>
                  <a:pt x="184563" y="1107353"/>
                </a:lnTo>
                <a:cubicBezTo>
                  <a:pt x="82632" y="1107353"/>
                  <a:pt x="0" y="1024721"/>
                  <a:pt x="0" y="922790"/>
                </a:cubicBezTo>
                <a:lnTo>
                  <a:pt x="0" y="184563"/>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651917" fontAlgn="auto">
              <a:lnSpc>
                <a:spcPct val="90000"/>
              </a:lnSpc>
              <a:spcAft>
                <a:spcPct val="35000"/>
              </a:spcAft>
            </a:pPr>
            <a:r>
              <a:rPr lang="en-US" sz="1200" dirty="0">
                <a:solidFill>
                  <a:srgbClr val="3B4956"/>
                </a:solidFill>
                <a:latin typeface="Orsted Sans Office"/>
              </a:rPr>
              <a:t>Committed over $7 million to </a:t>
            </a:r>
            <a:r>
              <a:rPr lang="en-US" sz="1200" b="1" dirty="0">
                <a:solidFill>
                  <a:srgbClr val="3B4956"/>
                </a:solidFill>
                <a:latin typeface="Orsted Sans Office"/>
              </a:rPr>
              <a:t>Atlantic Right Whale </a:t>
            </a:r>
            <a:r>
              <a:rPr lang="en-US" sz="1200" dirty="0">
                <a:solidFill>
                  <a:srgbClr val="3B4956"/>
                </a:solidFill>
                <a:latin typeface="Orsted Sans Office"/>
              </a:rPr>
              <a:t>and marine mammal research.</a:t>
            </a:r>
          </a:p>
        </p:txBody>
      </p:sp>
      <p:grpSp>
        <p:nvGrpSpPr>
          <p:cNvPr id="13461" name="Group 13460"/>
          <p:cNvGrpSpPr/>
          <p:nvPr/>
        </p:nvGrpSpPr>
        <p:grpSpPr>
          <a:xfrm>
            <a:off x="6094227" y="3343508"/>
            <a:ext cx="975360" cy="975360"/>
            <a:chOff x="3799631" y="3707226"/>
            <a:chExt cx="796264" cy="818345"/>
          </a:xfrm>
          <a:effectLst>
            <a:outerShdw blurRad="50800" dist="38100" dir="2700000" algn="tl" rotWithShape="0">
              <a:prstClr val="black">
                <a:alpha val="40000"/>
              </a:prstClr>
            </a:outerShdw>
          </a:effectLst>
        </p:grpSpPr>
        <p:sp>
          <p:nvSpPr>
            <p:cNvPr id="67" name="Oval 66"/>
            <p:cNvSpPr/>
            <p:nvPr/>
          </p:nvSpPr>
          <p:spPr>
            <a:xfrm>
              <a:off x="3799631" y="3707226"/>
              <a:ext cx="796264" cy="818345"/>
            </a:xfrm>
            <a:prstGeom prst="ellipse">
              <a:avLst/>
            </a:prstGeom>
            <a:solidFill>
              <a:schemeClr val="bg1"/>
            </a:solidFill>
            <a:ln>
              <a:solidFill>
                <a:schemeClr val="bg1">
                  <a:lumMod val="65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454" name="Picture 13453"/>
            <p:cNvPicPr>
              <a:picLocks noChangeAspect="1"/>
            </p:cNvPicPr>
            <p:nvPr/>
          </p:nvPicPr>
          <p:blipFill>
            <a:blip r:embed="rId10"/>
            <a:stretch>
              <a:fillRect/>
            </a:stretch>
          </p:blipFill>
          <p:spPr>
            <a:xfrm>
              <a:off x="3853740" y="3893342"/>
              <a:ext cx="664521" cy="446112"/>
            </a:xfrm>
            <a:prstGeom prst="rect">
              <a:avLst/>
            </a:prstGeom>
          </p:spPr>
        </p:pic>
      </p:grpSp>
      <p:pic>
        <p:nvPicPr>
          <p:cNvPr id="73" name="Picture 151" descr="Right Whales | National Geographi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8339" y="2278161"/>
            <a:ext cx="975360" cy="925124"/>
          </a:xfrm>
          <a:prstGeom prst="ellipse">
            <a:avLst/>
          </a:prstGeom>
          <a:ln w="12700" cap="rnd">
            <a:solidFill>
              <a:srgbClr val="FEF1E8"/>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0" name="Freeform 79"/>
          <p:cNvSpPr/>
          <p:nvPr/>
        </p:nvSpPr>
        <p:spPr>
          <a:xfrm>
            <a:off x="2058816" y="2278160"/>
            <a:ext cx="4267200" cy="975360"/>
          </a:xfrm>
          <a:custGeom>
            <a:avLst/>
            <a:gdLst>
              <a:gd name="connsiteX0" fmla="*/ 0 w 2848416"/>
              <a:gd name="connsiteY0" fmla="*/ 184563 h 1107353"/>
              <a:gd name="connsiteX1" fmla="*/ 184563 w 2848416"/>
              <a:gd name="connsiteY1" fmla="*/ 0 h 1107353"/>
              <a:gd name="connsiteX2" fmla="*/ 2663853 w 2848416"/>
              <a:gd name="connsiteY2" fmla="*/ 0 h 1107353"/>
              <a:gd name="connsiteX3" fmla="*/ 2848416 w 2848416"/>
              <a:gd name="connsiteY3" fmla="*/ 184563 h 1107353"/>
              <a:gd name="connsiteX4" fmla="*/ 2848416 w 2848416"/>
              <a:gd name="connsiteY4" fmla="*/ 922790 h 1107353"/>
              <a:gd name="connsiteX5" fmla="*/ 2663853 w 2848416"/>
              <a:gd name="connsiteY5" fmla="*/ 1107353 h 1107353"/>
              <a:gd name="connsiteX6" fmla="*/ 184563 w 2848416"/>
              <a:gd name="connsiteY6" fmla="*/ 1107353 h 1107353"/>
              <a:gd name="connsiteX7" fmla="*/ 0 w 2848416"/>
              <a:gd name="connsiteY7" fmla="*/ 922790 h 1107353"/>
              <a:gd name="connsiteX8" fmla="*/ 0 w 2848416"/>
              <a:gd name="connsiteY8" fmla="*/ 184563 h 11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1107353">
                <a:moveTo>
                  <a:pt x="0" y="184563"/>
                </a:moveTo>
                <a:cubicBezTo>
                  <a:pt x="0" y="82632"/>
                  <a:pt x="82632" y="0"/>
                  <a:pt x="184563" y="0"/>
                </a:cubicBezTo>
                <a:lnTo>
                  <a:pt x="2663853" y="0"/>
                </a:lnTo>
                <a:cubicBezTo>
                  <a:pt x="2765784" y="0"/>
                  <a:pt x="2848416" y="82632"/>
                  <a:pt x="2848416" y="184563"/>
                </a:cubicBezTo>
                <a:lnTo>
                  <a:pt x="2848416" y="922790"/>
                </a:lnTo>
                <a:cubicBezTo>
                  <a:pt x="2848416" y="1024721"/>
                  <a:pt x="2765784" y="1107353"/>
                  <a:pt x="2663853" y="1107353"/>
                </a:cubicBezTo>
                <a:lnTo>
                  <a:pt x="184563" y="1107353"/>
                </a:lnTo>
                <a:cubicBezTo>
                  <a:pt x="82632" y="1107353"/>
                  <a:pt x="0" y="1024721"/>
                  <a:pt x="0" y="922790"/>
                </a:cubicBezTo>
                <a:lnTo>
                  <a:pt x="0" y="184563"/>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651917" fontAlgn="auto">
              <a:lnSpc>
                <a:spcPct val="90000"/>
              </a:lnSpc>
              <a:spcAft>
                <a:spcPct val="35000"/>
              </a:spcAft>
            </a:pPr>
            <a:r>
              <a:rPr lang="en-US" sz="1200" dirty="0">
                <a:solidFill>
                  <a:srgbClr val="3B4956"/>
                </a:solidFill>
                <a:latin typeface="Orsted Sans Office"/>
              </a:rPr>
              <a:t>Active participation in </a:t>
            </a:r>
            <a:r>
              <a:rPr lang="en-US" sz="1200" b="1" dirty="0">
                <a:solidFill>
                  <a:srgbClr val="3B4956"/>
                </a:solidFill>
                <a:latin typeface="Orsted Sans Office"/>
              </a:rPr>
              <a:t>Monarch Butterfly Conservation Agreement </a:t>
            </a:r>
            <a:r>
              <a:rPr lang="en-US" sz="1200" dirty="0">
                <a:solidFill>
                  <a:srgbClr val="3B4956"/>
                </a:solidFill>
                <a:latin typeface="Orsted Sans Office"/>
              </a:rPr>
              <a:t>for Energy &amp; Transportation Lands, with the United States Fish and Wildlife Service and the Energy Resources.</a:t>
            </a:r>
          </a:p>
        </p:txBody>
      </p:sp>
      <p:sp>
        <p:nvSpPr>
          <p:cNvPr id="13449" name="Oval 13448"/>
          <p:cNvSpPr/>
          <p:nvPr/>
        </p:nvSpPr>
        <p:spPr>
          <a:xfrm>
            <a:off x="1177944" y="2278160"/>
            <a:ext cx="975360" cy="975360"/>
          </a:xfrm>
          <a:prstGeom prst="ellipse">
            <a:avLst/>
          </a:prstGeom>
          <a:blipFill rotWithShape="1">
            <a:blip r:embed="rId12"/>
            <a:stretch>
              <a:fillRect/>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829377" fontAlgn="auto">
              <a:spcBef>
                <a:spcPts val="0"/>
              </a:spcBef>
              <a:spcAft>
                <a:spcPts val="0"/>
              </a:spcAft>
            </a:pPr>
            <a:endParaRPr lang="en-GB" sz="1200">
              <a:solidFill>
                <a:srgbClr val="FFFFFF">
                  <a:hueOff val="0"/>
                  <a:satOff val="0"/>
                  <a:lumOff val="0"/>
                  <a:alphaOff val="0"/>
                </a:srgbClr>
              </a:solidFill>
              <a:latin typeface="Orsted Sans Office"/>
            </a:endParaRPr>
          </a:p>
        </p:txBody>
      </p:sp>
      <p:pic>
        <p:nvPicPr>
          <p:cNvPr id="13475" name="Picture 163" descr="https://rucool.marine.rutgers.edu/wp-content/uploads/2020/10/RU34_inwater-scaled.jpg"/>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77944" y="4393835"/>
            <a:ext cx="975360" cy="975360"/>
          </a:xfrm>
          <a:prstGeom prst="ellipse">
            <a:avLst/>
          </a:prstGeom>
          <a:ln w="127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2" name="Freeform 81"/>
          <p:cNvSpPr/>
          <p:nvPr/>
        </p:nvSpPr>
        <p:spPr>
          <a:xfrm>
            <a:off x="7510127" y="4393835"/>
            <a:ext cx="4267200" cy="975360"/>
          </a:xfrm>
          <a:custGeom>
            <a:avLst/>
            <a:gdLst>
              <a:gd name="connsiteX0" fmla="*/ 0 w 2848416"/>
              <a:gd name="connsiteY0" fmla="*/ 184563 h 1107353"/>
              <a:gd name="connsiteX1" fmla="*/ 184563 w 2848416"/>
              <a:gd name="connsiteY1" fmla="*/ 0 h 1107353"/>
              <a:gd name="connsiteX2" fmla="*/ 2663853 w 2848416"/>
              <a:gd name="connsiteY2" fmla="*/ 0 h 1107353"/>
              <a:gd name="connsiteX3" fmla="*/ 2848416 w 2848416"/>
              <a:gd name="connsiteY3" fmla="*/ 184563 h 1107353"/>
              <a:gd name="connsiteX4" fmla="*/ 2848416 w 2848416"/>
              <a:gd name="connsiteY4" fmla="*/ 922790 h 1107353"/>
              <a:gd name="connsiteX5" fmla="*/ 2663853 w 2848416"/>
              <a:gd name="connsiteY5" fmla="*/ 1107353 h 1107353"/>
              <a:gd name="connsiteX6" fmla="*/ 184563 w 2848416"/>
              <a:gd name="connsiteY6" fmla="*/ 1107353 h 1107353"/>
              <a:gd name="connsiteX7" fmla="*/ 0 w 2848416"/>
              <a:gd name="connsiteY7" fmla="*/ 922790 h 1107353"/>
              <a:gd name="connsiteX8" fmla="*/ 0 w 2848416"/>
              <a:gd name="connsiteY8" fmla="*/ 184563 h 11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8416" h="1107353">
                <a:moveTo>
                  <a:pt x="0" y="184563"/>
                </a:moveTo>
                <a:cubicBezTo>
                  <a:pt x="0" y="82632"/>
                  <a:pt x="82632" y="0"/>
                  <a:pt x="184563" y="0"/>
                </a:cubicBezTo>
                <a:lnTo>
                  <a:pt x="2663853" y="0"/>
                </a:lnTo>
                <a:cubicBezTo>
                  <a:pt x="2765784" y="0"/>
                  <a:pt x="2848416" y="82632"/>
                  <a:pt x="2848416" y="184563"/>
                </a:cubicBezTo>
                <a:lnTo>
                  <a:pt x="2848416" y="922790"/>
                </a:lnTo>
                <a:cubicBezTo>
                  <a:pt x="2848416" y="1024721"/>
                  <a:pt x="2765784" y="1107353"/>
                  <a:pt x="2663853" y="1107353"/>
                </a:cubicBezTo>
                <a:lnTo>
                  <a:pt x="184563" y="1107353"/>
                </a:lnTo>
                <a:cubicBezTo>
                  <a:pt x="82632" y="1107353"/>
                  <a:pt x="0" y="1024721"/>
                  <a:pt x="0" y="922790"/>
                </a:cubicBezTo>
                <a:lnTo>
                  <a:pt x="0" y="184563"/>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12192" rIns="121920" bIns="12192" numCol="1" spcCol="1270" anchor="ctr" anchorCtr="0">
            <a:noAutofit/>
          </a:bodyPr>
          <a:lstStyle/>
          <a:p>
            <a:pPr defTabSz="829377" fontAlgn="auto">
              <a:spcBef>
                <a:spcPts val="0"/>
              </a:spcBef>
              <a:spcAft>
                <a:spcPts val="0"/>
              </a:spcAft>
            </a:pPr>
            <a:r>
              <a:rPr lang="en-US" sz="1200" b="1" dirty="0">
                <a:solidFill>
                  <a:srgbClr val="3B4956"/>
                </a:solidFill>
                <a:latin typeface="Orsted Sans Office"/>
              </a:rPr>
              <a:t>Seal tagging studies </a:t>
            </a:r>
            <a:r>
              <a:rPr lang="en-US" sz="1200" dirty="0">
                <a:solidFill>
                  <a:srgbClr val="3B4956"/>
                </a:solidFill>
                <a:latin typeface="Orsted Sans Office"/>
              </a:rPr>
              <a:t>with Stockton University and AMSEAS.</a:t>
            </a:r>
          </a:p>
        </p:txBody>
      </p:sp>
      <p:pic>
        <p:nvPicPr>
          <p:cNvPr id="87" name="Picture 163"/>
          <p:cNvPicPr>
            <a:picLocks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58337" y="4393835"/>
            <a:ext cx="975360" cy="975360"/>
          </a:xfrm>
          <a:prstGeom prst="ellipse">
            <a:avLst/>
          </a:prstGeom>
          <a:ln w="127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613833" y="5443895"/>
            <a:ext cx="11040000" cy="584775"/>
          </a:xfrm>
          <a:prstGeom prst="rect">
            <a:avLst/>
          </a:prstGeom>
          <a:solidFill>
            <a:schemeClr val="accent1"/>
          </a:solidFill>
        </p:spPr>
        <p:txBody>
          <a:bodyPr wrap="square">
            <a:spAutoFit/>
          </a:bodyPr>
          <a:lstStyle/>
          <a:p>
            <a:pPr algn="ctr" defTabSz="829377" fontAlgn="auto">
              <a:spcBef>
                <a:spcPts val="0"/>
              </a:spcBef>
              <a:spcAft>
                <a:spcPts val="0"/>
              </a:spcAft>
            </a:pPr>
            <a:r>
              <a:rPr lang="en-US" sz="1600" b="1" dirty="0">
                <a:solidFill>
                  <a:srgbClr val="FFFFFF"/>
                </a:solidFill>
                <a:latin typeface="Orsted Sans Office"/>
                <a:ea typeface="Calibri" panose="020F0502020204030204" pitchFamily="34" charset="0"/>
                <a:cs typeface="+mn-cs"/>
              </a:rPr>
              <a:t>We have a proven record of protecting New Jersey’s environmentally sensitive areas and have deep, well-established roots with New Jersey’s environmental community</a:t>
            </a:r>
            <a:endParaRPr lang="en-US" sz="1600" b="1" dirty="0">
              <a:solidFill>
                <a:srgbClr val="FFFFFF"/>
              </a:solidFill>
              <a:latin typeface="Orsted Sans Office"/>
              <a:cs typeface="+mn-cs"/>
            </a:endParaRPr>
          </a:p>
        </p:txBody>
      </p:sp>
      <p:sp>
        <p:nvSpPr>
          <p:cNvPr id="33" name="Title 1">
            <a:extLst>
              <a:ext uri="{FF2B5EF4-FFF2-40B4-BE49-F238E27FC236}">
                <a16:creationId xmlns:a16="http://schemas.microsoft.com/office/drawing/2014/main" id="{D1E7513E-8810-45B1-B8B1-861C2B8FD5D0}"/>
              </a:ext>
            </a:extLst>
          </p:cNvPr>
          <p:cNvSpPr txBox="1">
            <a:spLocks/>
          </p:cNvSpPr>
          <p:nvPr/>
        </p:nvSpPr>
        <p:spPr>
          <a:xfrm>
            <a:off x="613833" y="306759"/>
            <a:ext cx="11040000" cy="768000"/>
          </a:xfrm>
          <a:prstGeom prst="rect">
            <a:avLst/>
          </a:prstGeom>
        </p:spPr>
        <p:txBody>
          <a:bodyPr vert="horz" lIns="0" tIns="0" rIns="0" bIns="0" rtlCol="0" anchor="t" anchorCtr="0">
            <a:noAutofit/>
          </a:bodyPr>
          <a:lstStyle>
            <a:lvl1pPr algn="l" defTabSz="685804" rtl="0" eaLnBrk="1" latinLnBrk="0" hangingPunct="1">
              <a:lnSpc>
                <a:spcPct val="95000"/>
              </a:lnSpc>
              <a:spcBef>
                <a:spcPct val="0"/>
              </a:spcBef>
              <a:buNone/>
              <a:defRPr sz="2000" b="1" i="0" kern="1200">
                <a:solidFill>
                  <a:schemeClr val="accent1"/>
                </a:solidFill>
                <a:latin typeface="+mj-lt"/>
                <a:ea typeface="+mj-ea"/>
                <a:cs typeface="Arial" panose="020B0604020202020204" pitchFamily="34" charset="0"/>
                <a:sym typeface="Orsted Sans Office" panose="00000500000000000000" pitchFamily="2" charset="0"/>
              </a:defRPr>
            </a:lvl1pPr>
          </a:lstStyle>
          <a:p>
            <a:pPr defTabSz="914382" fontAlgn="auto">
              <a:spcAft>
                <a:spcPts val="0"/>
              </a:spcAft>
            </a:pPr>
            <a:r>
              <a:rPr lang="en-US" sz="2667" dirty="0">
                <a:solidFill>
                  <a:srgbClr val="F3711E"/>
                </a:solidFill>
                <a:latin typeface="Orsted Sans Office"/>
              </a:rPr>
              <a:t>PSEG </a:t>
            </a:r>
            <a:r>
              <a:rPr lang="en-US" sz="2667" dirty="0">
                <a:solidFill>
                  <a:srgbClr val="F3711E"/>
                </a:solidFill>
                <a:latin typeface="Orsted Sans Office"/>
              </a:rPr>
              <a:t>and </a:t>
            </a:r>
            <a:r>
              <a:rPr lang="en-US" sz="2667" dirty="0">
                <a:solidFill>
                  <a:srgbClr val="F3711E"/>
                </a:solidFill>
                <a:latin typeface="Orsted Sans Office"/>
              </a:rPr>
              <a:t>Ørsted are committed to biodiversity and environmental stewardship</a:t>
            </a:r>
          </a:p>
        </p:txBody>
      </p:sp>
    </p:spTree>
    <p:extLst>
      <p:ext uri="{BB962C8B-B14F-4D97-AF65-F5344CB8AC3E}">
        <p14:creationId xmlns:p14="http://schemas.microsoft.com/office/powerpoint/2010/main" val="2665404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ADAE9F-E4F3-48F6-92C6-EDFD3776D973}"/>
              </a:ext>
            </a:extLst>
          </p:cNvPr>
          <p:cNvGraphicFramePr>
            <a:graphicFrameLocks noChangeAspect="1"/>
          </p:cNvGraphicFramePr>
          <p:nvPr>
            <p:custDataLst>
              <p:tags r:id="rId3"/>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7173" name="think-cell Slide" r:id="rId6" imgW="359" imgH="355" progId="TCLayout.ActiveDocument.1">
                  <p:embed/>
                </p:oleObj>
              </mc:Choice>
              <mc:Fallback>
                <p:oleObj name="think-cell Slide" r:id="rId6" imgW="359" imgH="355" progId="TCLayout.ActiveDocument.1">
                  <p:embed/>
                  <p:pic>
                    <p:nvPicPr>
                      <p:cNvPr id="7" name="Object 6" hidden="1">
                        <a:extLst>
                          <a:ext uri="{FF2B5EF4-FFF2-40B4-BE49-F238E27FC236}">
                            <a16:creationId xmlns:a16="http://schemas.microsoft.com/office/drawing/2014/main" id="{06ADAE9F-E4F3-48F6-92C6-EDFD3776D973}"/>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28F99DB-D599-4D77-A92A-5EE7EF0036AC}"/>
              </a:ext>
            </a:extLst>
          </p:cNvPr>
          <p:cNvSpPr>
            <a:spLocks noGrp="1"/>
          </p:cNvSpPr>
          <p:nvPr>
            <p:ph type="title"/>
          </p:nvPr>
        </p:nvSpPr>
        <p:spPr>
          <a:xfrm>
            <a:off x="576000" y="306759"/>
            <a:ext cx="11040000" cy="768000"/>
          </a:xfrm>
        </p:spPr>
        <p:txBody>
          <a:bodyPr vert="horz"/>
          <a:lstStyle/>
          <a:p>
            <a:r>
              <a:rPr lang="en-US" dirty="0">
                <a:solidFill>
                  <a:srgbClr val="F3711E"/>
                </a:solidFill>
              </a:rPr>
              <a:t>Coastal Wind Link: The most committed project to N</a:t>
            </a:r>
            <a:r>
              <a:rPr lang="en-GB" dirty="0" err="1">
                <a:solidFill>
                  <a:srgbClr val="F3711E"/>
                </a:solidFill>
              </a:rPr>
              <a:t>ew</a:t>
            </a:r>
            <a:r>
              <a:rPr lang="en-GB" dirty="0">
                <a:solidFill>
                  <a:srgbClr val="F3711E"/>
                </a:solidFill>
              </a:rPr>
              <a:t> Jersey’s environmental sustainability and enhancement</a:t>
            </a:r>
            <a:r>
              <a:rPr lang="en-US" dirty="0">
                <a:solidFill>
                  <a:srgbClr val="F3711E"/>
                </a:solidFill>
              </a:rPr>
              <a:t/>
            </a:r>
            <a:br>
              <a:rPr lang="en-US" dirty="0">
                <a:solidFill>
                  <a:srgbClr val="F3711E"/>
                </a:solidFill>
              </a:rPr>
            </a:br>
            <a:endParaRPr lang="en-GB" dirty="0">
              <a:solidFill>
                <a:srgbClr val="F3711E"/>
              </a:solidFill>
            </a:endParaRPr>
          </a:p>
        </p:txBody>
      </p:sp>
      <p:sp>
        <p:nvSpPr>
          <p:cNvPr id="10" name="Rectangle 9">
            <a:extLst>
              <a:ext uri="{FF2B5EF4-FFF2-40B4-BE49-F238E27FC236}">
                <a16:creationId xmlns:a16="http://schemas.microsoft.com/office/drawing/2014/main" id="{5291FE27-0E58-498D-8B96-5FB7B07914B2}"/>
              </a:ext>
            </a:extLst>
          </p:cNvPr>
          <p:cNvSpPr>
            <a:spLocks/>
          </p:cNvSpPr>
          <p:nvPr/>
        </p:nvSpPr>
        <p:spPr bwMode="auto">
          <a:xfrm>
            <a:off x="1292406" y="1830647"/>
            <a:ext cx="3270284" cy="1926061"/>
          </a:xfrm>
          <a:prstGeom prst="rect">
            <a:avLst/>
          </a:prstGeom>
          <a:noFill/>
          <a:ln w="9525">
            <a:noFill/>
            <a:miter lim="800000"/>
            <a:headEnd/>
            <a:tailE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829377" fontAlgn="auto">
              <a:spcBef>
                <a:spcPts val="0"/>
              </a:spcBef>
              <a:spcAft>
                <a:spcPts val="0"/>
              </a:spcAft>
            </a:pPr>
            <a:r>
              <a:rPr lang="en-GB" sz="1400" b="1" dirty="0">
                <a:solidFill>
                  <a:srgbClr val="4099DA">
                    <a:lumMod val="100000"/>
                  </a:srgbClr>
                </a:solidFill>
                <a:latin typeface="Orsted Sans Office"/>
                <a:ea typeface="Calibri" panose="020F0502020204030204" pitchFamily="34" charset="0"/>
                <a:cs typeface="+mn-cs"/>
              </a:rPr>
              <a:t>Avoidance</a:t>
            </a:r>
          </a:p>
          <a:p>
            <a:pPr marL="228594" indent="-228594" defTabSz="829377" fontAlgn="auto">
              <a:spcBef>
                <a:spcPts val="0"/>
              </a:spcBef>
              <a:spcAft>
                <a:spcPts val="800"/>
              </a:spcAft>
              <a:buFont typeface="Arial" panose="020B0604020202020204" pitchFamily="34" charset="0"/>
              <a:buChar char="•"/>
            </a:pPr>
            <a:r>
              <a:rPr lang="en-GB" sz="1200" dirty="0">
                <a:solidFill>
                  <a:srgbClr val="3B4956">
                    <a:lumMod val="100000"/>
                  </a:srgbClr>
                </a:solidFill>
                <a:latin typeface="Orsted Sans Office"/>
                <a:ea typeface="Calibri" panose="020F0502020204030204" pitchFamily="34" charset="0"/>
                <a:cs typeface="+mn-cs"/>
              </a:rPr>
              <a:t>Minimizes disturbance to </a:t>
            </a:r>
            <a:r>
              <a:rPr lang="en-GB" sz="1200" b="1" dirty="0">
                <a:solidFill>
                  <a:srgbClr val="3B4956">
                    <a:lumMod val="100000"/>
                  </a:srgbClr>
                </a:solidFill>
                <a:latin typeface="Orsted Sans Office"/>
                <a:ea typeface="Calibri" panose="020F0502020204030204" pitchFamily="34" charset="0"/>
                <a:cs typeface="+mn-cs"/>
              </a:rPr>
              <a:t>wetlands</a:t>
            </a:r>
            <a:r>
              <a:rPr lang="en-GB" sz="1200" dirty="0">
                <a:solidFill>
                  <a:srgbClr val="3B4956">
                    <a:lumMod val="100000"/>
                  </a:srgbClr>
                </a:solidFill>
                <a:latin typeface="Orsted Sans Office"/>
                <a:ea typeface="Calibri" panose="020F0502020204030204" pitchFamily="34" charset="0"/>
                <a:cs typeface="+mn-cs"/>
              </a:rPr>
              <a:t> via innovative technologies</a:t>
            </a:r>
          </a:p>
          <a:p>
            <a:pPr marL="228594" indent="-228594" defTabSz="829377" fontAlgn="auto">
              <a:spcBef>
                <a:spcPts val="0"/>
              </a:spcBef>
              <a:spcAft>
                <a:spcPts val="800"/>
              </a:spcAft>
              <a:buFont typeface="Arial" panose="020B0604020202020204" pitchFamily="34" charset="0"/>
              <a:buChar char="•"/>
            </a:pPr>
            <a:r>
              <a:rPr lang="en-GB" sz="1200" dirty="0">
                <a:solidFill>
                  <a:srgbClr val="3B4956">
                    <a:lumMod val="100000"/>
                  </a:srgbClr>
                </a:solidFill>
                <a:latin typeface="Orsted Sans Office"/>
                <a:ea typeface="Calibri" panose="020F0502020204030204" pitchFamily="34" charset="0"/>
                <a:cs typeface="+mn-cs"/>
              </a:rPr>
              <a:t>Avoids </a:t>
            </a:r>
            <a:r>
              <a:rPr lang="en-GB" sz="1200" b="1" dirty="0">
                <a:solidFill>
                  <a:srgbClr val="3B4956">
                    <a:lumMod val="100000"/>
                  </a:srgbClr>
                </a:solidFill>
                <a:latin typeface="Orsted Sans Office"/>
                <a:ea typeface="Calibri" panose="020F0502020204030204" pitchFamily="34" charset="0"/>
                <a:cs typeface="+mn-cs"/>
              </a:rPr>
              <a:t>Green Acres</a:t>
            </a:r>
            <a:r>
              <a:rPr lang="en-GB" sz="1200" dirty="0">
                <a:solidFill>
                  <a:srgbClr val="3B4956">
                    <a:lumMod val="100000"/>
                  </a:srgbClr>
                </a:solidFill>
                <a:latin typeface="Orsted Sans Office"/>
                <a:ea typeface="Calibri" panose="020F0502020204030204" pitchFamily="34" charset="0"/>
                <a:cs typeface="+mn-cs"/>
              </a:rPr>
              <a:t> and Designated </a:t>
            </a:r>
            <a:r>
              <a:rPr lang="en-GB" sz="1200" b="1" dirty="0">
                <a:solidFill>
                  <a:srgbClr val="3B4956">
                    <a:lumMod val="100000"/>
                  </a:srgbClr>
                </a:solidFill>
                <a:latin typeface="Orsted Sans Office"/>
                <a:ea typeface="Calibri" panose="020F0502020204030204" pitchFamily="34" charset="0"/>
                <a:cs typeface="+mn-cs"/>
              </a:rPr>
              <a:t>Open Space </a:t>
            </a:r>
            <a:r>
              <a:rPr lang="en-GB" sz="1200" dirty="0">
                <a:solidFill>
                  <a:srgbClr val="3B4956">
                    <a:lumMod val="100000"/>
                  </a:srgbClr>
                </a:solidFill>
                <a:latin typeface="Orsted Sans Office"/>
                <a:ea typeface="Calibri" panose="020F0502020204030204" pitchFamily="34" charset="0"/>
                <a:cs typeface="+mn-cs"/>
              </a:rPr>
              <a:t>Locations</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Avoids </a:t>
            </a:r>
            <a:r>
              <a:rPr lang="en-US" sz="1200" b="1" dirty="0">
                <a:solidFill>
                  <a:srgbClr val="3B4956">
                    <a:lumMod val="100000"/>
                  </a:srgbClr>
                </a:solidFill>
                <a:latin typeface="Orsted Sans Office"/>
                <a:ea typeface="Calibri" panose="020F0502020204030204" pitchFamily="34" charset="0"/>
                <a:cs typeface="+mn-cs"/>
              </a:rPr>
              <a:t>Prime Fishing Areas </a:t>
            </a:r>
            <a:r>
              <a:rPr lang="en-US" sz="1200" dirty="0">
                <a:solidFill>
                  <a:srgbClr val="3B4956">
                    <a:lumMod val="100000"/>
                  </a:srgbClr>
                </a:solidFill>
                <a:latin typeface="Orsted Sans Office"/>
                <a:ea typeface="Calibri" panose="020F0502020204030204" pitchFamily="34" charset="0"/>
                <a:cs typeface="+mn-cs"/>
              </a:rPr>
              <a:t>in OSP siting</a:t>
            </a:r>
            <a:endParaRPr lang="en-GB" sz="1200" dirty="0">
              <a:solidFill>
                <a:srgbClr val="3B4956">
                  <a:lumMod val="100000"/>
                </a:srgbClr>
              </a:solidFill>
              <a:latin typeface="Orsted Sans Office"/>
              <a:ea typeface="Calibri" panose="020F0502020204030204" pitchFamily="34" charset="0"/>
              <a:cs typeface="+mn-cs"/>
            </a:endParaRP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Avoids Army Corps </a:t>
            </a:r>
            <a:r>
              <a:rPr lang="en-US" sz="1200" b="1" dirty="0">
                <a:solidFill>
                  <a:srgbClr val="3B4956">
                    <a:lumMod val="100000"/>
                  </a:srgbClr>
                </a:solidFill>
                <a:latin typeface="Orsted Sans Office"/>
                <a:ea typeface="Calibri" panose="020F0502020204030204" pitchFamily="34" charset="0"/>
                <a:cs typeface="+mn-cs"/>
              </a:rPr>
              <a:t>Borrow Areas </a:t>
            </a:r>
            <a:r>
              <a:rPr lang="en-US" sz="1200" dirty="0">
                <a:solidFill>
                  <a:srgbClr val="3B4956">
                    <a:lumMod val="100000"/>
                  </a:srgbClr>
                </a:solidFill>
                <a:latin typeface="Orsted Sans Office"/>
                <a:ea typeface="Calibri" panose="020F0502020204030204" pitchFamily="34" charset="0"/>
                <a:cs typeface="+mn-cs"/>
              </a:rPr>
              <a:t>used for beach re-nourishment</a:t>
            </a:r>
          </a:p>
        </p:txBody>
      </p:sp>
      <p:sp>
        <p:nvSpPr>
          <p:cNvPr id="56" name="Oval 55">
            <a:extLst>
              <a:ext uri="{FF2B5EF4-FFF2-40B4-BE49-F238E27FC236}">
                <a16:creationId xmlns:a16="http://schemas.microsoft.com/office/drawing/2014/main" id="{7C8D847E-0394-44D6-91CA-661717CD5EAF}"/>
              </a:ext>
            </a:extLst>
          </p:cNvPr>
          <p:cNvSpPr/>
          <p:nvPr/>
        </p:nvSpPr>
        <p:spPr>
          <a:xfrm>
            <a:off x="544206" y="2401376"/>
            <a:ext cx="705053" cy="670411"/>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lnSpc>
                <a:spcPct val="96000"/>
              </a:lnSpc>
              <a:spcBef>
                <a:spcPts val="0"/>
              </a:spcBef>
              <a:spcAft>
                <a:spcPts val="0"/>
              </a:spcAft>
            </a:pPr>
            <a:endParaRPr lang="en-GB" sz="1733">
              <a:solidFill>
                <a:srgbClr val="FFFFFF"/>
              </a:solidFill>
              <a:latin typeface="Orsted Sans Office"/>
            </a:endParaRPr>
          </a:p>
        </p:txBody>
      </p:sp>
      <p:sp>
        <p:nvSpPr>
          <p:cNvPr id="55" name="Graphic 53">
            <a:extLst>
              <a:ext uri="{FF2B5EF4-FFF2-40B4-BE49-F238E27FC236}">
                <a16:creationId xmlns:a16="http://schemas.microsoft.com/office/drawing/2014/main" id="{59E447A5-B26D-4EF3-A710-26EA866B8C5D}"/>
              </a:ext>
            </a:extLst>
          </p:cNvPr>
          <p:cNvSpPr/>
          <p:nvPr/>
        </p:nvSpPr>
        <p:spPr>
          <a:xfrm>
            <a:off x="764075" y="2495085"/>
            <a:ext cx="438484" cy="359076"/>
          </a:xfrm>
          <a:custGeom>
            <a:avLst/>
            <a:gdLst>
              <a:gd name="connsiteX0" fmla="*/ 687705 w 687704"/>
              <a:gd name="connsiteY0" fmla="*/ 43053 h 592264"/>
              <a:gd name="connsiteX1" fmla="*/ 269558 w 687704"/>
              <a:gd name="connsiteY1" fmla="*/ 592265 h 592264"/>
              <a:gd name="connsiteX2" fmla="*/ 0 w 687704"/>
              <a:gd name="connsiteY2" fmla="*/ 292322 h 592264"/>
              <a:gd name="connsiteX3" fmla="*/ 51530 w 687704"/>
              <a:gd name="connsiteY3" fmla="*/ 245840 h 592264"/>
              <a:gd name="connsiteX4" fmla="*/ 265271 w 687704"/>
              <a:gd name="connsiteY4" fmla="*/ 484918 h 592264"/>
              <a:gd name="connsiteX5" fmla="*/ 631984 w 687704"/>
              <a:gd name="connsiteY5" fmla="*/ 0 h 592264"/>
              <a:gd name="connsiteX6" fmla="*/ 687705 w 687704"/>
              <a:gd name="connsiteY6" fmla="*/ 43053 h 59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4" h="592264">
                <a:moveTo>
                  <a:pt x="687705" y="43053"/>
                </a:moveTo>
                <a:lnTo>
                  <a:pt x="269558" y="592265"/>
                </a:lnTo>
                <a:lnTo>
                  <a:pt x="0" y="292322"/>
                </a:lnTo>
                <a:lnTo>
                  <a:pt x="51530" y="245840"/>
                </a:lnTo>
                <a:lnTo>
                  <a:pt x="265271" y="484918"/>
                </a:lnTo>
                <a:lnTo>
                  <a:pt x="631984" y="0"/>
                </a:lnTo>
                <a:lnTo>
                  <a:pt x="687705" y="43053"/>
                </a:lnTo>
                <a:close/>
              </a:path>
            </a:pathLst>
          </a:custGeom>
          <a:solidFill>
            <a:srgbClr val="404A57"/>
          </a:solidFill>
          <a:ln w="9525"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8" name="Freeform: Shape 7">
            <a:extLst>
              <a:ext uri="{FF2B5EF4-FFF2-40B4-BE49-F238E27FC236}">
                <a16:creationId xmlns:a16="http://schemas.microsoft.com/office/drawing/2014/main" id="{C33650B3-F50F-4886-8A01-4956E1073D85}"/>
              </a:ext>
            </a:extLst>
          </p:cNvPr>
          <p:cNvSpPr/>
          <p:nvPr/>
        </p:nvSpPr>
        <p:spPr>
          <a:xfrm>
            <a:off x="850604" y="3006060"/>
            <a:ext cx="1629529" cy="1567409"/>
          </a:xfrm>
          <a:custGeom>
            <a:avLst/>
            <a:gdLst>
              <a:gd name="connsiteX0" fmla="*/ 0 w 1210235"/>
              <a:gd name="connsiteY0" fmla="*/ 0 h 1201271"/>
              <a:gd name="connsiteX1" fmla="*/ 367553 w 1210235"/>
              <a:gd name="connsiteY1" fmla="*/ 968189 h 1201271"/>
              <a:gd name="connsiteX2" fmla="*/ 1210235 w 1210235"/>
              <a:gd name="connsiteY2" fmla="*/ 1201271 h 1201271"/>
              <a:gd name="connsiteX0" fmla="*/ 0 w 1210235"/>
              <a:gd name="connsiteY0" fmla="*/ 0 h 1201271"/>
              <a:gd name="connsiteX1" fmla="*/ 287343 w 1210235"/>
              <a:gd name="connsiteY1" fmla="*/ 837178 h 1201271"/>
              <a:gd name="connsiteX2" fmla="*/ 1210235 w 1210235"/>
              <a:gd name="connsiteY2" fmla="*/ 1201271 h 1201271"/>
              <a:gd name="connsiteX0" fmla="*/ 0 w 1170130"/>
              <a:gd name="connsiteY0" fmla="*/ 0 h 1150471"/>
              <a:gd name="connsiteX1" fmla="*/ 247238 w 1170130"/>
              <a:gd name="connsiteY1" fmla="*/ 786378 h 1150471"/>
              <a:gd name="connsiteX2" fmla="*/ 1170130 w 1170130"/>
              <a:gd name="connsiteY2" fmla="*/ 1150471 h 1150471"/>
              <a:gd name="connsiteX0" fmla="*/ 0 w 1170130"/>
              <a:gd name="connsiteY0" fmla="*/ 0 h 1150471"/>
              <a:gd name="connsiteX1" fmla="*/ 247238 w 1170130"/>
              <a:gd name="connsiteY1" fmla="*/ 786378 h 1150471"/>
              <a:gd name="connsiteX2" fmla="*/ 1170130 w 1170130"/>
              <a:gd name="connsiteY2" fmla="*/ 1150471 h 1150471"/>
              <a:gd name="connsiteX0" fmla="*/ 0 w 1207562"/>
              <a:gd name="connsiteY0" fmla="*/ 0 h 1187903"/>
              <a:gd name="connsiteX1" fmla="*/ 284670 w 1207562"/>
              <a:gd name="connsiteY1" fmla="*/ 823810 h 1187903"/>
              <a:gd name="connsiteX2" fmla="*/ 1207562 w 1207562"/>
              <a:gd name="connsiteY2" fmla="*/ 1187903 h 1187903"/>
              <a:gd name="connsiteX0" fmla="*/ 1216 w 1208778"/>
              <a:gd name="connsiteY0" fmla="*/ 0 h 1187903"/>
              <a:gd name="connsiteX1" fmla="*/ 285886 w 1208778"/>
              <a:gd name="connsiteY1" fmla="*/ 823810 h 1187903"/>
              <a:gd name="connsiteX2" fmla="*/ 1208778 w 1208778"/>
              <a:gd name="connsiteY2" fmla="*/ 1187903 h 1187903"/>
              <a:gd name="connsiteX0" fmla="*/ 1216 w 1222147"/>
              <a:gd name="connsiteY0" fmla="*/ 0 h 1174535"/>
              <a:gd name="connsiteX1" fmla="*/ 285886 w 1222147"/>
              <a:gd name="connsiteY1" fmla="*/ 823810 h 1174535"/>
              <a:gd name="connsiteX2" fmla="*/ 1222147 w 1222147"/>
              <a:gd name="connsiteY2" fmla="*/ 1174535 h 1174535"/>
              <a:gd name="connsiteX0" fmla="*/ 1216 w 1222147"/>
              <a:gd name="connsiteY0" fmla="*/ 0 h 1175557"/>
              <a:gd name="connsiteX1" fmla="*/ 285886 w 1222147"/>
              <a:gd name="connsiteY1" fmla="*/ 823810 h 1175557"/>
              <a:gd name="connsiteX2" fmla="*/ 1222147 w 1222147"/>
              <a:gd name="connsiteY2" fmla="*/ 1174535 h 1175557"/>
            </a:gdLst>
            <a:ahLst/>
            <a:cxnLst>
              <a:cxn ang="0">
                <a:pos x="connsiteX0" y="connsiteY0"/>
              </a:cxn>
              <a:cxn ang="0">
                <a:pos x="connsiteX1" y="connsiteY1"/>
              </a:cxn>
              <a:cxn ang="0">
                <a:pos x="connsiteX2" y="connsiteY2"/>
              </a:cxn>
            </a:cxnLst>
            <a:rect l="l" t="t" r="r" b="b"/>
            <a:pathLst>
              <a:path w="1222147" h="1175557">
                <a:moveTo>
                  <a:pt x="1216" y="0"/>
                </a:moveTo>
                <a:cubicBezTo>
                  <a:pt x="-12114" y="338534"/>
                  <a:pt x="84180" y="623598"/>
                  <a:pt x="285886" y="823810"/>
                </a:cubicBezTo>
                <a:cubicBezTo>
                  <a:pt x="487592" y="1024022"/>
                  <a:pt x="872248" y="1190184"/>
                  <a:pt x="1222147" y="1174535"/>
                </a:cubicBez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spcBef>
                <a:spcPts val="0"/>
              </a:spcBef>
              <a:spcAft>
                <a:spcPts val="0"/>
              </a:spcAft>
            </a:pPr>
            <a:endParaRPr lang="en-GB" sz="1633">
              <a:solidFill>
                <a:srgbClr val="FFFFFF"/>
              </a:solidFill>
              <a:latin typeface="Orsted Sans Office"/>
            </a:endParaRPr>
          </a:p>
        </p:txBody>
      </p:sp>
      <p:sp>
        <p:nvSpPr>
          <p:cNvPr id="17" name="Rectangle 16">
            <a:extLst>
              <a:ext uri="{FF2B5EF4-FFF2-40B4-BE49-F238E27FC236}">
                <a16:creationId xmlns:a16="http://schemas.microsoft.com/office/drawing/2014/main" id="{50CA3D0B-661A-4354-9BDD-5794BF291087}"/>
              </a:ext>
            </a:extLst>
          </p:cNvPr>
          <p:cNvSpPr>
            <a:spLocks/>
          </p:cNvSpPr>
          <p:nvPr/>
        </p:nvSpPr>
        <p:spPr bwMode="auto">
          <a:xfrm>
            <a:off x="1113602" y="4922157"/>
            <a:ext cx="4319065" cy="1935843"/>
          </a:xfrm>
          <a:prstGeom prst="rect">
            <a:avLst/>
          </a:prstGeom>
          <a:noFill/>
          <a:ln w="9525">
            <a:noFill/>
            <a:miter lim="800000"/>
            <a:headEnd/>
            <a:tailE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829377" fontAlgn="auto">
              <a:spcBef>
                <a:spcPts val="0"/>
              </a:spcBef>
              <a:spcAft>
                <a:spcPts val="0"/>
              </a:spcAft>
            </a:pPr>
            <a:r>
              <a:rPr lang="en-US" sz="1400" b="1" dirty="0">
                <a:solidFill>
                  <a:srgbClr val="4099DA">
                    <a:lumMod val="100000"/>
                  </a:srgbClr>
                </a:solidFill>
                <a:latin typeface="Orsted Sans Office"/>
                <a:ea typeface="Calibri" panose="020F0502020204030204" pitchFamily="34" charset="0"/>
                <a:cs typeface="+mn-cs"/>
              </a:rPr>
              <a:t>Offshore benefits</a:t>
            </a:r>
          </a:p>
          <a:p>
            <a:pPr marL="228594" indent="-228594" defTabSz="829377" fontAlgn="auto">
              <a:spcBef>
                <a:spcPts val="0"/>
              </a:spcBef>
              <a:spcAft>
                <a:spcPts val="800"/>
              </a:spcAft>
              <a:buFont typeface="Arial" panose="020B0604020202020204" pitchFamily="34" charset="0"/>
              <a:buChar char="•"/>
            </a:pPr>
            <a:r>
              <a:rPr lang="en-US" sz="1200" b="1" dirty="0">
                <a:solidFill>
                  <a:srgbClr val="3B4956">
                    <a:lumMod val="100000"/>
                  </a:srgbClr>
                </a:solidFill>
                <a:latin typeface="Orsted Sans Office"/>
                <a:ea typeface="Calibri" panose="020F0502020204030204" pitchFamily="34" charset="0"/>
                <a:cs typeface="+mn-cs"/>
              </a:rPr>
              <a:t>Limits </a:t>
            </a:r>
            <a:r>
              <a:rPr lang="en-US" sz="1200" dirty="0">
                <a:solidFill>
                  <a:srgbClr val="3B4956">
                    <a:lumMod val="100000"/>
                  </a:srgbClr>
                </a:solidFill>
                <a:latin typeface="Orsted Sans Office"/>
                <a:ea typeface="Calibri" panose="020F0502020204030204" pitchFamily="34" charset="0"/>
                <a:cs typeface="+mn-cs"/>
              </a:rPr>
              <a:t>number of </a:t>
            </a:r>
            <a:r>
              <a:rPr lang="en-US" sz="1200" b="1" dirty="0">
                <a:solidFill>
                  <a:srgbClr val="3B4956">
                    <a:lumMod val="100000"/>
                  </a:srgbClr>
                </a:solidFill>
                <a:latin typeface="Orsted Sans Office"/>
                <a:ea typeface="Calibri" panose="020F0502020204030204" pitchFamily="34" charset="0"/>
                <a:cs typeface="+mn-cs"/>
              </a:rPr>
              <a:t>cables</a:t>
            </a:r>
            <a:r>
              <a:rPr lang="en-US" sz="1200" dirty="0">
                <a:solidFill>
                  <a:srgbClr val="3B4956">
                    <a:lumMod val="100000"/>
                  </a:srgbClr>
                </a:solidFill>
                <a:latin typeface="Orsted Sans Office"/>
                <a:ea typeface="Calibri" panose="020F0502020204030204" pitchFamily="34" charset="0"/>
                <a:cs typeface="+mn-cs"/>
              </a:rPr>
              <a:t> needed to bring power to shore </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Able to service </a:t>
            </a:r>
            <a:r>
              <a:rPr lang="en-US" sz="1200" b="1" dirty="0">
                <a:solidFill>
                  <a:srgbClr val="3B4956">
                    <a:lumMod val="100000"/>
                  </a:srgbClr>
                </a:solidFill>
                <a:latin typeface="Orsted Sans Office"/>
                <a:ea typeface="Calibri" panose="020F0502020204030204" pitchFamily="34" charset="0"/>
                <a:cs typeface="+mn-cs"/>
              </a:rPr>
              <a:t>multiple</a:t>
            </a:r>
            <a:r>
              <a:rPr lang="en-US" sz="1200" dirty="0">
                <a:solidFill>
                  <a:srgbClr val="3B4956">
                    <a:lumMod val="100000"/>
                  </a:srgbClr>
                </a:solidFill>
                <a:latin typeface="Orsted Sans Office"/>
                <a:ea typeface="Calibri" panose="020F0502020204030204" pitchFamily="34" charset="0"/>
                <a:cs typeface="+mn-cs"/>
              </a:rPr>
              <a:t> </a:t>
            </a:r>
            <a:r>
              <a:rPr lang="en-US" sz="1200" b="1" dirty="0">
                <a:solidFill>
                  <a:srgbClr val="3B4956">
                    <a:lumMod val="100000"/>
                  </a:srgbClr>
                </a:solidFill>
                <a:latin typeface="Orsted Sans Office"/>
                <a:ea typeface="Calibri" panose="020F0502020204030204" pitchFamily="34" charset="0"/>
                <a:cs typeface="+mn-cs"/>
              </a:rPr>
              <a:t>lease</a:t>
            </a:r>
            <a:r>
              <a:rPr lang="en-US" sz="1200" dirty="0">
                <a:solidFill>
                  <a:srgbClr val="3B4956">
                    <a:lumMod val="100000"/>
                  </a:srgbClr>
                </a:solidFill>
                <a:latin typeface="Orsted Sans Office"/>
                <a:ea typeface="Calibri" panose="020F0502020204030204" pitchFamily="34" charset="0"/>
                <a:cs typeface="+mn-cs"/>
              </a:rPr>
              <a:t> areas </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Redundancy options to </a:t>
            </a:r>
            <a:r>
              <a:rPr lang="en-US" sz="1200" b="1" dirty="0">
                <a:solidFill>
                  <a:srgbClr val="3B4956">
                    <a:lumMod val="100000"/>
                  </a:srgbClr>
                </a:solidFill>
                <a:latin typeface="Orsted Sans Office"/>
                <a:ea typeface="Calibri" panose="020F0502020204030204" pitchFamily="34" charset="0"/>
                <a:cs typeface="+mn-cs"/>
              </a:rPr>
              <a:t>limit down time </a:t>
            </a:r>
            <a:r>
              <a:rPr lang="en-US" sz="1200" dirty="0">
                <a:solidFill>
                  <a:srgbClr val="3B4956">
                    <a:lumMod val="100000"/>
                  </a:srgbClr>
                </a:solidFill>
                <a:latin typeface="Orsted Sans Office"/>
                <a:ea typeface="Calibri" panose="020F0502020204030204" pitchFamily="34" charset="0"/>
                <a:cs typeface="+mn-cs"/>
              </a:rPr>
              <a:t>for renewable generation</a:t>
            </a:r>
            <a:r>
              <a:rPr lang="en-US" sz="1200" dirty="0">
                <a:solidFill>
                  <a:srgbClr val="000000"/>
                </a:solidFill>
                <a:latin typeface="Orsted Sans Office"/>
                <a:cs typeface="+mn-cs"/>
              </a:rPr>
              <a:t> </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In-house, dedicated </a:t>
            </a:r>
            <a:r>
              <a:rPr lang="en-US" sz="1200" b="1" dirty="0">
                <a:solidFill>
                  <a:srgbClr val="3B4956">
                    <a:lumMod val="100000"/>
                  </a:srgbClr>
                </a:solidFill>
                <a:latin typeface="Orsted Sans Office"/>
                <a:ea typeface="Calibri" panose="020F0502020204030204" pitchFamily="34" charset="0"/>
                <a:cs typeface="+mn-cs"/>
              </a:rPr>
              <a:t>Marine Affairs </a:t>
            </a:r>
            <a:r>
              <a:rPr lang="en-US" sz="1200" dirty="0">
                <a:solidFill>
                  <a:srgbClr val="3B4956">
                    <a:lumMod val="100000"/>
                  </a:srgbClr>
                </a:solidFill>
                <a:latin typeface="Orsted Sans Office"/>
                <a:ea typeface="Calibri" panose="020F0502020204030204" pitchFamily="34" charset="0"/>
                <a:cs typeface="+mn-cs"/>
              </a:rPr>
              <a:t>team for engagement with mariners and fisheries stakeholders</a:t>
            </a:r>
          </a:p>
          <a:p>
            <a:pPr marL="228594" indent="-228594" defTabSz="829377" fontAlgn="auto">
              <a:spcBef>
                <a:spcPts val="0"/>
              </a:spcBef>
              <a:spcAft>
                <a:spcPts val="0"/>
              </a:spcAft>
              <a:buFont typeface="Arial" panose="020B0604020202020204" pitchFamily="34" charset="0"/>
              <a:buChar char="•"/>
            </a:pPr>
            <a:endParaRPr lang="en-US" sz="1200" dirty="0">
              <a:solidFill>
                <a:srgbClr val="3B4956">
                  <a:lumMod val="100000"/>
                </a:srgbClr>
              </a:solidFill>
              <a:latin typeface="Orsted Sans Office"/>
              <a:ea typeface="Calibri" panose="020F0502020204030204" pitchFamily="34" charset="0"/>
              <a:cs typeface="+mn-cs"/>
            </a:endParaRPr>
          </a:p>
        </p:txBody>
      </p:sp>
      <p:sp>
        <p:nvSpPr>
          <p:cNvPr id="57" name="Oval 56">
            <a:extLst>
              <a:ext uri="{FF2B5EF4-FFF2-40B4-BE49-F238E27FC236}">
                <a16:creationId xmlns:a16="http://schemas.microsoft.com/office/drawing/2014/main" id="{6BDFEAF3-A3C7-4CAC-9C79-6A57591F389A}"/>
              </a:ext>
            </a:extLst>
          </p:cNvPr>
          <p:cNvSpPr/>
          <p:nvPr/>
        </p:nvSpPr>
        <p:spPr>
          <a:xfrm>
            <a:off x="2411860" y="4201268"/>
            <a:ext cx="670411" cy="670411"/>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lnSpc>
                <a:spcPct val="96000"/>
              </a:lnSpc>
              <a:spcBef>
                <a:spcPts val="0"/>
              </a:spcBef>
              <a:spcAft>
                <a:spcPts val="0"/>
              </a:spcAft>
            </a:pPr>
            <a:endParaRPr lang="en-GB" sz="1733">
              <a:solidFill>
                <a:srgbClr val="FFFFFF"/>
              </a:solidFill>
              <a:latin typeface="Orsted Sans Office"/>
            </a:endParaRPr>
          </a:p>
        </p:txBody>
      </p:sp>
      <p:sp>
        <p:nvSpPr>
          <p:cNvPr id="30" name="Graphic 53">
            <a:extLst>
              <a:ext uri="{FF2B5EF4-FFF2-40B4-BE49-F238E27FC236}">
                <a16:creationId xmlns:a16="http://schemas.microsoft.com/office/drawing/2014/main" id="{4BE4702A-5824-47B3-B858-F8A181C094A7}"/>
              </a:ext>
            </a:extLst>
          </p:cNvPr>
          <p:cNvSpPr/>
          <p:nvPr/>
        </p:nvSpPr>
        <p:spPr>
          <a:xfrm>
            <a:off x="2626809" y="4214393"/>
            <a:ext cx="416939" cy="359076"/>
          </a:xfrm>
          <a:custGeom>
            <a:avLst/>
            <a:gdLst>
              <a:gd name="connsiteX0" fmla="*/ 687705 w 687704"/>
              <a:gd name="connsiteY0" fmla="*/ 43053 h 592264"/>
              <a:gd name="connsiteX1" fmla="*/ 269558 w 687704"/>
              <a:gd name="connsiteY1" fmla="*/ 592265 h 592264"/>
              <a:gd name="connsiteX2" fmla="*/ 0 w 687704"/>
              <a:gd name="connsiteY2" fmla="*/ 292322 h 592264"/>
              <a:gd name="connsiteX3" fmla="*/ 51530 w 687704"/>
              <a:gd name="connsiteY3" fmla="*/ 245840 h 592264"/>
              <a:gd name="connsiteX4" fmla="*/ 265271 w 687704"/>
              <a:gd name="connsiteY4" fmla="*/ 484918 h 592264"/>
              <a:gd name="connsiteX5" fmla="*/ 631984 w 687704"/>
              <a:gd name="connsiteY5" fmla="*/ 0 h 592264"/>
              <a:gd name="connsiteX6" fmla="*/ 687705 w 687704"/>
              <a:gd name="connsiteY6" fmla="*/ 43053 h 59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4" h="592264">
                <a:moveTo>
                  <a:pt x="687705" y="43053"/>
                </a:moveTo>
                <a:lnTo>
                  <a:pt x="269558" y="592265"/>
                </a:lnTo>
                <a:lnTo>
                  <a:pt x="0" y="292322"/>
                </a:lnTo>
                <a:lnTo>
                  <a:pt x="51530" y="245840"/>
                </a:lnTo>
                <a:lnTo>
                  <a:pt x="265271" y="484918"/>
                </a:lnTo>
                <a:lnTo>
                  <a:pt x="631984" y="0"/>
                </a:lnTo>
                <a:lnTo>
                  <a:pt x="687705" y="43053"/>
                </a:lnTo>
                <a:close/>
              </a:path>
            </a:pathLst>
          </a:custGeom>
          <a:solidFill>
            <a:srgbClr val="404A57"/>
          </a:solidFill>
          <a:ln w="9525"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26" name="Freeform: Shape 25">
            <a:extLst>
              <a:ext uri="{FF2B5EF4-FFF2-40B4-BE49-F238E27FC236}">
                <a16:creationId xmlns:a16="http://schemas.microsoft.com/office/drawing/2014/main" id="{B4C98250-15AD-4852-861B-4A76DBED70B7}"/>
              </a:ext>
            </a:extLst>
          </p:cNvPr>
          <p:cNvSpPr/>
          <p:nvPr/>
        </p:nvSpPr>
        <p:spPr>
          <a:xfrm>
            <a:off x="3032073" y="2685691"/>
            <a:ext cx="2690251" cy="1838444"/>
          </a:xfrm>
          <a:custGeom>
            <a:avLst/>
            <a:gdLst>
              <a:gd name="connsiteX0" fmla="*/ 0 w 1210235"/>
              <a:gd name="connsiteY0" fmla="*/ 0 h 1201271"/>
              <a:gd name="connsiteX1" fmla="*/ 367553 w 1210235"/>
              <a:gd name="connsiteY1" fmla="*/ 968189 h 1201271"/>
              <a:gd name="connsiteX2" fmla="*/ 1210235 w 1210235"/>
              <a:gd name="connsiteY2" fmla="*/ 1201271 h 1201271"/>
              <a:gd name="connsiteX0" fmla="*/ 0 w 1210235"/>
              <a:gd name="connsiteY0" fmla="*/ 0 h 1201271"/>
              <a:gd name="connsiteX1" fmla="*/ 287343 w 1210235"/>
              <a:gd name="connsiteY1" fmla="*/ 837178 h 1201271"/>
              <a:gd name="connsiteX2" fmla="*/ 1210235 w 1210235"/>
              <a:gd name="connsiteY2" fmla="*/ 1201271 h 1201271"/>
              <a:gd name="connsiteX0" fmla="*/ 0 w 1170130"/>
              <a:gd name="connsiteY0" fmla="*/ 0 h 1150471"/>
              <a:gd name="connsiteX1" fmla="*/ 247238 w 1170130"/>
              <a:gd name="connsiteY1" fmla="*/ 786378 h 1150471"/>
              <a:gd name="connsiteX2" fmla="*/ 1170130 w 1170130"/>
              <a:gd name="connsiteY2" fmla="*/ 1150471 h 1150471"/>
              <a:gd name="connsiteX0" fmla="*/ 0 w 1170130"/>
              <a:gd name="connsiteY0" fmla="*/ 0 h 1150471"/>
              <a:gd name="connsiteX1" fmla="*/ 247238 w 1170130"/>
              <a:gd name="connsiteY1" fmla="*/ 786378 h 1150471"/>
              <a:gd name="connsiteX2" fmla="*/ 1170130 w 1170130"/>
              <a:gd name="connsiteY2" fmla="*/ 1150471 h 1150471"/>
              <a:gd name="connsiteX0" fmla="*/ 0 w 1207562"/>
              <a:gd name="connsiteY0" fmla="*/ 0 h 1187903"/>
              <a:gd name="connsiteX1" fmla="*/ 284670 w 1207562"/>
              <a:gd name="connsiteY1" fmla="*/ 823810 h 1187903"/>
              <a:gd name="connsiteX2" fmla="*/ 1207562 w 1207562"/>
              <a:gd name="connsiteY2" fmla="*/ 1187903 h 1187903"/>
              <a:gd name="connsiteX0" fmla="*/ 1216 w 1208778"/>
              <a:gd name="connsiteY0" fmla="*/ 0 h 1187903"/>
              <a:gd name="connsiteX1" fmla="*/ 285886 w 1208778"/>
              <a:gd name="connsiteY1" fmla="*/ 823810 h 1187903"/>
              <a:gd name="connsiteX2" fmla="*/ 1208778 w 1208778"/>
              <a:gd name="connsiteY2" fmla="*/ 1187903 h 1187903"/>
              <a:gd name="connsiteX0" fmla="*/ 1216 w 1222147"/>
              <a:gd name="connsiteY0" fmla="*/ 0 h 1174535"/>
              <a:gd name="connsiteX1" fmla="*/ 285886 w 1222147"/>
              <a:gd name="connsiteY1" fmla="*/ 823810 h 1174535"/>
              <a:gd name="connsiteX2" fmla="*/ 1222147 w 1222147"/>
              <a:gd name="connsiteY2" fmla="*/ 1174535 h 1174535"/>
              <a:gd name="connsiteX0" fmla="*/ 1216 w 1222147"/>
              <a:gd name="connsiteY0" fmla="*/ 0 h 1175557"/>
              <a:gd name="connsiteX1" fmla="*/ 285886 w 1222147"/>
              <a:gd name="connsiteY1" fmla="*/ 823810 h 1175557"/>
              <a:gd name="connsiteX2" fmla="*/ 1222147 w 1222147"/>
              <a:gd name="connsiteY2" fmla="*/ 1174535 h 1175557"/>
              <a:gd name="connsiteX0" fmla="*/ 168 w 1908235"/>
              <a:gd name="connsiteY0" fmla="*/ 0 h 624778"/>
              <a:gd name="connsiteX1" fmla="*/ 971974 w 1908235"/>
              <a:gd name="connsiteY1" fmla="*/ 273031 h 624778"/>
              <a:gd name="connsiteX2" fmla="*/ 1908235 w 1908235"/>
              <a:gd name="connsiteY2" fmla="*/ 623756 h 624778"/>
              <a:gd name="connsiteX0" fmla="*/ 0 w 1908067"/>
              <a:gd name="connsiteY0" fmla="*/ 0 h 623756"/>
              <a:gd name="connsiteX1" fmla="*/ 1908067 w 1908067"/>
              <a:gd name="connsiteY1" fmla="*/ 623756 h 623756"/>
              <a:gd name="connsiteX0" fmla="*/ 0 w 1998972"/>
              <a:gd name="connsiteY0" fmla="*/ 1362791 h 1362791"/>
              <a:gd name="connsiteX1" fmla="*/ 1998972 w 1998972"/>
              <a:gd name="connsiteY1" fmla="*/ 0 h 1362791"/>
              <a:gd name="connsiteX0" fmla="*/ 0 w 1998972"/>
              <a:gd name="connsiteY0" fmla="*/ 1362791 h 1362791"/>
              <a:gd name="connsiteX1" fmla="*/ 1998972 w 1998972"/>
              <a:gd name="connsiteY1" fmla="*/ 0 h 1362791"/>
              <a:gd name="connsiteX0" fmla="*/ 0 w 1998972"/>
              <a:gd name="connsiteY0" fmla="*/ 1362791 h 1362791"/>
              <a:gd name="connsiteX1" fmla="*/ 1998972 w 1998972"/>
              <a:gd name="connsiteY1" fmla="*/ 0 h 1362791"/>
              <a:gd name="connsiteX0" fmla="*/ 0 w 2017688"/>
              <a:gd name="connsiteY0" fmla="*/ 1378833 h 1378833"/>
              <a:gd name="connsiteX1" fmla="*/ 2017688 w 2017688"/>
              <a:gd name="connsiteY1" fmla="*/ 0 h 1378833"/>
              <a:gd name="connsiteX0" fmla="*/ 0 w 2017688"/>
              <a:gd name="connsiteY0" fmla="*/ 1378833 h 1378833"/>
              <a:gd name="connsiteX1" fmla="*/ 2017688 w 2017688"/>
              <a:gd name="connsiteY1" fmla="*/ 0 h 1378833"/>
              <a:gd name="connsiteX0" fmla="*/ 0 w 2017688"/>
              <a:gd name="connsiteY0" fmla="*/ 1378833 h 1378833"/>
              <a:gd name="connsiteX1" fmla="*/ 2017688 w 2017688"/>
              <a:gd name="connsiteY1" fmla="*/ 0 h 1378833"/>
            </a:gdLst>
            <a:ahLst/>
            <a:cxnLst>
              <a:cxn ang="0">
                <a:pos x="connsiteX0" y="connsiteY0"/>
              </a:cxn>
              <a:cxn ang="0">
                <a:pos x="connsiteX1" y="connsiteY1"/>
              </a:cxn>
            </a:cxnLst>
            <a:rect l="l" t="t" r="r" b="b"/>
            <a:pathLst>
              <a:path w="2017688" h="1378833">
                <a:moveTo>
                  <a:pt x="0" y="1378833"/>
                </a:moveTo>
                <a:cubicBezTo>
                  <a:pt x="944388" y="1165200"/>
                  <a:pt x="1343343" y="601317"/>
                  <a:pt x="2017688" y="0"/>
                </a:cubicBez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spcBef>
                <a:spcPts val="0"/>
              </a:spcBef>
              <a:spcAft>
                <a:spcPts val="0"/>
              </a:spcAft>
            </a:pPr>
            <a:endParaRPr lang="en-GB" sz="1633">
              <a:solidFill>
                <a:srgbClr val="FFFFFF"/>
              </a:solidFill>
              <a:latin typeface="Orsted Sans Office"/>
            </a:endParaRPr>
          </a:p>
        </p:txBody>
      </p:sp>
      <p:sp>
        <p:nvSpPr>
          <p:cNvPr id="27" name="Rectangle 26">
            <a:extLst>
              <a:ext uri="{FF2B5EF4-FFF2-40B4-BE49-F238E27FC236}">
                <a16:creationId xmlns:a16="http://schemas.microsoft.com/office/drawing/2014/main" id="{6E6994DA-954E-494C-AE70-F49972C3276C}"/>
              </a:ext>
            </a:extLst>
          </p:cNvPr>
          <p:cNvSpPr/>
          <p:nvPr/>
        </p:nvSpPr>
        <p:spPr bwMode="auto">
          <a:xfrm>
            <a:off x="5742744" y="3036560"/>
            <a:ext cx="2722832" cy="2714739"/>
          </a:xfrm>
          <a:prstGeom prst="rect">
            <a:avLst/>
          </a:prstGeom>
          <a:noFill/>
          <a:ln w="9525">
            <a:noFill/>
            <a:miter lim="800000"/>
            <a:headEnd/>
            <a:tailE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829377" fontAlgn="auto">
              <a:spcBef>
                <a:spcPts val="0"/>
              </a:spcBef>
              <a:spcAft>
                <a:spcPts val="0"/>
              </a:spcAft>
            </a:pPr>
            <a:r>
              <a:rPr lang="en-US" sz="1467" b="1" dirty="0">
                <a:solidFill>
                  <a:srgbClr val="4099DA">
                    <a:lumMod val="100000"/>
                  </a:srgbClr>
                </a:solidFill>
                <a:latin typeface="Orsted Sans Office"/>
                <a:ea typeface="Calibri" panose="020F0502020204030204" pitchFamily="34" charset="0"/>
                <a:cs typeface="+mn-cs"/>
              </a:rPr>
              <a:t>Responsible siting</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Maximizes </a:t>
            </a:r>
            <a:r>
              <a:rPr lang="en-US" sz="1200" b="1" dirty="0">
                <a:solidFill>
                  <a:srgbClr val="3B4956">
                    <a:lumMod val="100000"/>
                  </a:srgbClr>
                </a:solidFill>
                <a:latin typeface="Orsted Sans Office"/>
                <a:ea typeface="Calibri" panose="020F0502020204030204" pitchFamily="34" charset="0"/>
                <a:cs typeface="+mn-cs"/>
              </a:rPr>
              <a:t>efficient connections</a:t>
            </a:r>
            <a:r>
              <a:rPr lang="en-US" sz="1200" dirty="0">
                <a:solidFill>
                  <a:srgbClr val="3B4956">
                    <a:lumMod val="100000"/>
                  </a:srgbClr>
                </a:solidFill>
                <a:latin typeface="Orsted Sans Office"/>
                <a:ea typeface="Calibri" panose="020F0502020204030204" pitchFamily="34" charset="0"/>
                <a:cs typeface="+mn-cs"/>
              </a:rPr>
              <a:t> to wind turbine generators</a:t>
            </a:r>
            <a:endParaRPr lang="en-US" sz="1200" dirty="0">
              <a:solidFill>
                <a:srgbClr val="3B4956">
                  <a:lumMod val="100000"/>
                </a:srgbClr>
              </a:solidFill>
              <a:latin typeface="Orsted Sans Office"/>
              <a:cs typeface="+mn-cs"/>
            </a:endParaRP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Minimizes the transmission system footprint on the </a:t>
            </a:r>
            <a:r>
              <a:rPr lang="en-US" sz="1200" b="1" dirty="0">
                <a:solidFill>
                  <a:srgbClr val="3B4956">
                    <a:lumMod val="100000"/>
                  </a:srgbClr>
                </a:solidFill>
                <a:latin typeface="Orsted Sans Office"/>
                <a:ea typeface="Calibri" panose="020F0502020204030204" pitchFamily="34" charset="0"/>
                <a:cs typeface="+mn-cs"/>
              </a:rPr>
              <a:t>marine </a:t>
            </a:r>
            <a:r>
              <a:rPr lang="en-US" sz="1200" dirty="0">
                <a:solidFill>
                  <a:srgbClr val="3B4956">
                    <a:lumMod val="100000"/>
                  </a:srgbClr>
                </a:solidFill>
                <a:latin typeface="Orsted Sans Office"/>
                <a:ea typeface="Calibri" panose="020F0502020204030204" pitchFamily="34" charset="0"/>
                <a:cs typeface="+mn-cs"/>
              </a:rPr>
              <a:t>environment</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Limits potential impacts to </a:t>
            </a:r>
            <a:r>
              <a:rPr lang="en-US" sz="1200" b="1" dirty="0">
                <a:solidFill>
                  <a:srgbClr val="3B4956">
                    <a:lumMod val="100000"/>
                  </a:srgbClr>
                </a:solidFill>
                <a:latin typeface="Orsted Sans Office"/>
                <a:ea typeface="Calibri" panose="020F0502020204030204" pitchFamily="34" charset="0"/>
                <a:cs typeface="+mn-cs"/>
              </a:rPr>
              <a:t>fisheries</a:t>
            </a:r>
            <a:r>
              <a:rPr lang="en-US" sz="1200" dirty="0">
                <a:solidFill>
                  <a:srgbClr val="3B4956">
                    <a:lumMod val="100000"/>
                  </a:srgbClr>
                </a:solidFill>
                <a:latin typeface="Orsted Sans Office"/>
                <a:ea typeface="Calibri" panose="020F0502020204030204" pitchFamily="34" charset="0"/>
                <a:cs typeface="+mn-cs"/>
              </a:rPr>
              <a:t> and other marine resources</a:t>
            </a:r>
          </a:p>
          <a:p>
            <a:pPr marL="228594" indent="-228594" defTabSz="829377" fontAlgn="auto">
              <a:spcBef>
                <a:spcPts val="0"/>
              </a:spcBef>
              <a:spcAft>
                <a:spcPts val="800"/>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Avoids conflicts with </a:t>
            </a:r>
            <a:r>
              <a:rPr lang="en-US" sz="1200" b="1" dirty="0">
                <a:solidFill>
                  <a:srgbClr val="3B4956">
                    <a:lumMod val="100000"/>
                  </a:srgbClr>
                </a:solidFill>
                <a:latin typeface="Orsted Sans Office"/>
                <a:ea typeface="Calibri" panose="020F0502020204030204" pitchFamily="34" charset="0"/>
                <a:cs typeface="+mn-cs"/>
              </a:rPr>
              <a:t>shipping, commercial fishing</a:t>
            </a:r>
            <a:r>
              <a:rPr lang="en-US" sz="1200" dirty="0">
                <a:solidFill>
                  <a:srgbClr val="3B4956">
                    <a:lumMod val="100000"/>
                  </a:srgbClr>
                </a:solidFill>
                <a:latin typeface="Orsted Sans Office"/>
                <a:ea typeface="Calibri" panose="020F0502020204030204" pitchFamily="34" charset="0"/>
                <a:cs typeface="+mn-cs"/>
              </a:rPr>
              <a:t>, and existing </a:t>
            </a:r>
            <a:r>
              <a:rPr lang="en-US" sz="1200" b="1" dirty="0">
                <a:solidFill>
                  <a:srgbClr val="3B4956">
                    <a:lumMod val="100000"/>
                  </a:srgbClr>
                </a:solidFill>
                <a:latin typeface="Orsted Sans Office"/>
                <a:ea typeface="Calibri" panose="020F0502020204030204" pitchFamily="34" charset="0"/>
                <a:cs typeface="+mn-cs"/>
              </a:rPr>
              <a:t>submarine </a:t>
            </a:r>
            <a:r>
              <a:rPr lang="en-US" sz="1200" dirty="0">
                <a:solidFill>
                  <a:srgbClr val="3B4956">
                    <a:lumMod val="100000"/>
                  </a:srgbClr>
                </a:solidFill>
                <a:latin typeface="Orsted Sans Office"/>
                <a:ea typeface="Calibri" panose="020F0502020204030204" pitchFamily="34" charset="0"/>
                <a:cs typeface="+mn-cs"/>
              </a:rPr>
              <a:t>infrastructure</a:t>
            </a:r>
          </a:p>
          <a:p>
            <a:pPr marL="228594" indent="-228594" defTabSz="829377" fontAlgn="auto">
              <a:spcBef>
                <a:spcPts val="0"/>
              </a:spcBef>
              <a:spcAft>
                <a:spcPts val="0"/>
              </a:spcAft>
              <a:buFont typeface="Arial" panose="020B0604020202020204" pitchFamily="34" charset="0"/>
              <a:buChar char="•"/>
            </a:pPr>
            <a:endParaRPr lang="en-IN" sz="1200" dirty="0">
              <a:solidFill>
                <a:srgbClr val="3B4956">
                  <a:lumMod val="100000"/>
                </a:srgbClr>
              </a:solidFill>
              <a:latin typeface="Orsted Sans Office"/>
              <a:cs typeface="+mn-cs"/>
            </a:endParaRPr>
          </a:p>
        </p:txBody>
      </p:sp>
      <p:sp>
        <p:nvSpPr>
          <p:cNvPr id="58" name="Oval 57">
            <a:extLst>
              <a:ext uri="{FF2B5EF4-FFF2-40B4-BE49-F238E27FC236}">
                <a16:creationId xmlns:a16="http://schemas.microsoft.com/office/drawing/2014/main" id="{772C8791-58AC-46C5-A2A6-A2685926A84A}"/>
              </a:ext>
            </a:extLst>
          </p:cNvPr>
          <p:cNvSpPr/>
          <p:nvPr/>
        </p:nvSpPr>
        <p:spPr>
          <a:xfrm>
            <a:off x="5608632" y="2208673"/>
            <a:ext cx="670411" cy="670411"/>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lnSpc>
                <a:spcPct val="96000"/>
              </a:lnSpc>
              <a:spcBef>
                <a:spcPts val="0"/>
              </a:spcBef>
              <a:spcAft>
                <a:spcPts val="0"/>
              </a:spcAft>
            </a:pPr>
            <a:endParaRPr lang="en-GB" sz="1733">
              <a:solidFill>
                <a:srgbClr val="FFFFFF"/>
              </a:solidFill>
              <a:latin typeface="Orsted Sans Office"/>
            </a:endParaRPr>
          </a:p>
        </p:txBody>
      </p:sp>
      <p:sp>
        <p:nvSpPr>
          <p:cNvPr id="31" name="Graphic 53">
            <a:extLst>
              <a:ext uri="{FF2B5EF4-FFF2-40B4-BE49-F238E27FC236}">
                <a16:creationId xmlns:a16="http://schemas.microsoft.com/office/drawing/2014/main" id="{35F6AB9D-CE8E-44D0-B942-08735736F1E5}"/>
              </a:ext>
            </a:extLst>
          </p:cNvPr>
          <p:cNvSpPr/>
          <p:nvPr/>
        </p:nvSpPr>
        <p:spPr>
          <a:xfrm>
            <a:off x="5854525" y="2221838"/>
            <a:ext cx="416939" cy="359076"/>
          </a:xfrm>
          <a:custGeom>
            <a:avLst/>
            <a:gdLst>
              <a:gd name="connsiteX0" fmla="*/ 687705 w 687704"/>
              <a:gd name="connsiteY0" fmla="*/ 43053 h 592264"/>
              <a:gd name="connsiteX1" fmla="*/ 269558 w 687704"/>
              <a:gd name="connsiteY1" fmla="*/ 592265 h 592264"/>
              <a:gd name="connsiteX2" fmla="*/ 0 w 687704"/>
              <a:gd name="connsiteY2" fmla="*/ 292322 h 592264"/>
              <a:gd name="connsiteX3" fmla="*/ 51530 w 687704"/>
              <a:gd name="connsiteY3" fmla="*/ 245840 h 592264"/>
              <a:gd name="connsiteX4" fmla="*/ 265271 w 687704"/>
              <a:gd name="connsiteY4" fmla="*/ 484918 h 592264"/>
              <a:gd name="connsiteX5" fmla="*/ 631984 w 687704"/>
              <a:gd name="connsiteY5" fmla="*/ 0 h 592264"/>
              <a:gd name="connsiteX6" fmla="*/ 687705 w 687704"/>
              <a:gd name="connsiteY6" fmla="*/ 43053 h 59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4" h="592264">
                <a:moveTo>
                  <a:pt x="687705" y="43053"/>
                </a:moveTo>
                <a:lnTo>
                  <a:pt x="269558" y="592265"/>
                </a:lnTo>
                <a:lnTo>
                  <a:pt x="0" y="292322"/>
                </a:lnTo>
                <a:lnTo>
                  <a:pt x="51530" y="245840"/>
                </a:lnTo>
                <a:lnTo>
                  <a:pt x="265271" y="484918"/>
                </a:lnTo>
                <a:lnTo>
                  <a:pt x="631984" y="0"/>
                </a:lnTo>
                <a:lnTo>
                  <a:pt x="687705" y="43053"/>
                </a:lnTo>
                <a:close/>
              </a:path>
            </a:pathLst>
          </a:custGeom>
          <a:solidFill>
            <a:srgbClr val="404A57"/>
          </a:solidFill>
          <a:ln w="9525"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grpSp>
        <p:nvGrpSpPr>
          <p:cNvPr id="2" name="Group 1">
            <a:extLst>
              <a:ext uri="{FF2B5EF4-FFF2-40B4-BE49-F238E27FC236}">
                <a16:creationId xmlns:a16="http://schemas.microsoft.com/office/drawing/2014/main" id="{B41499A3-F0B6-4420-AE2F-D56ED4CEDF16}"/>
              </a:ext>
            </a:extLst>
          </p:cNvPr>
          <p:cNvGrpSpPr/>
          <p:nvPr/>
        </p:nvGrpSpPr>
        <p:grpSpPr>
          <a:xfrm>
            <a:off x="9159928" y="3312822"/>
            <a:ext cx="3032073" cy="2761333"/>
            <a:chOff x="6869945" y="2484616"/>
            <a:chExt cx="2274055" cy="2071000"/>
          </a:xfrm>
        </p:grpSpPr>
        <p:sp>
          <p:nvSpPr>
            <p:cNvPr id="29" name="Freeform: Shape 28">
              <a:extLst>
                <a:ext uri="{FF2B5EF4-FFF2-40B4-BE49-F238E27FC236}">
                  <a16:creationId xmlns:a16="http://schemas.microsoft.com/office/drawing/2014/main" id="{97396614-E076-458B-933B-E215A6A19CB3}"/>
                </a:ext>
              </a:extLst>
            </p:cNvPr>
            <p:cNvSpPr/>
            <p:nvPr/>
          </p:nvSpPr>
          <p:spPr>
            <a:xfrm>
              <a:off x="6869945" y="2902426"/>
              <a:ext cx="1330552" cy="663863"/>
            </a:xfrm>
            <a:custGeom>
              <a:avLst/>
              <a:gdLst>
                <a:gd name="connsiteX0" fmla="*/ 0 w 1210235"/>
                <a:gd name="connsiteY0" fmla="*/ 0 h 1201271"/>
                <a:gd name="connsiteX1" fmla="*/ 367553 w 1210235"/>
                <a:gd name="connsiteY1" fmla="*/ 968189 h 1201271"/>
                <a:gd name="connsiteX2" fmla="*/ 1210235 w 1210235"/>
                <a:gd name="connsiteY2" fmla="*/ 1201271 h 1201271"/>
                <a:gd name="connsiteX0" fmla="*/ 0 w 1210235"/>
                <a:gd name="connsiteY0" fmla="*/ 0 h 1201271"/>
                <a:gd name="connsiteX1" fmla="*/ 287343 w 1210235"/>
                <a:gd name="connsiteY1" fmla="*/ 837178 h 1201271"/>
                <a:gd name="connsiteX2" fmla="*/ 1210235 w 1210235"/>
                <a:gd name="connsiteY2" fmla="*/ 1201271 h 1201271"/>
                <a:gd name="connsiteX0" fmla="*/ 0 w 1170130"/>
                <a:gd name="connsiteY0" fmla="*/ 0 h 1150471"/>
                <a:gd name="connsiteX1" fmla="*/ 247238 w 1170130"/>
                <a:gd name="connsiteY1" fmla="*/ 786378 h 1150471"/>
                <a:gd name="connsiteX2" fmla="*/ 1170130 w 1170130"/>
                <a:gd name="connsiteY2" fmla="*/ 1150471 h 1150471"/>
                <a:gd name="connsiteX0" fmla="*/ 0 w 1170130"/>
                <a:gd name="connsiteY0" fmla="*/ 0 h 1150471"/>
                <a:gd name="connsiteX1" fmla="*/ 247238 w 1170130"/>
                <a:gd name="connsiteY1" fmla="*/ 786378 h 1150471"/>
                <a:gd name="connsiteX2" fmla="*/ 1170130 w 1170130"/>
                <a:gd name="connsiteY2" fmla="*/ 1150471 h 1150471"/>
                <a:gd name="connsiteX0" fmla="*/ 0 w 1207562"/>
                <a:gd name="connsiteY0" fmla="*/ 0 h 1187903"/>
                <a:gd name="connsiteX1" fmla="*/ 284670 w 1207562"/>
                <a:gd name="connsiteY1" fmla="*/ 823810 h 1187903"/>
                <a:gd name="connsiteX2" fmla="*/ 1207562 w 1207562"/>
                <a:gd name="connsiteY2" fmla="*/ 1187903 h 1187903"/>
                <a:gd name="connsiteX0" fmla="*/ 1216 w 1208778"/>
                <a:gd name="connsiteY0" fmla="*/ 0 h 1187903"/>
                <a:gd name="connsiteX1" fmla="*/ 285886 w 1208778"/>
                <a:gd name="connsiteY1" fmla="*/ 823810 h 1187903"/>
                <a:gd name="connsiteX2" fmla="*/ 1208778 w 1208778"/>
                <a:gd name="connsiteY2" fmla="*/ 1187903 h 1187903"/>
                <a:gd name="connsiteX0" fmla="*/ 1216 w 1222147"/>
                <a:gd name="connsiteY0" fmla="*/ 0 h 1174535"/>
                <a:gd name="connsiteX1" fmla="*/ 285886 w 1222147"/>
                <a:gd name="connsiteY1" fmla="*/ 823810 h 1174535"/>
                <a:gd name="connsiteX2" fmla="*/ 1222147 w 1222147"/>
                <a:gd name="connsiteY2" fmla="*/ 1174535 h 1174535"/>
                <a:gd name="connsiteX0" fmla="*/ 1216 w 1222147"/>
                <a:gd name="connsiteY0" fmla="*/ 0 h 1175557"/>
                <a:gd name="connsiteX1" fmla="*/ 285886 w 1222147"/>
                <a:gd name="connsiteY1" fmla="*/ 823810 h 1175557"/>
                <a:gd name="connsiteX2" fmla="*/ 1222147 w 1222147"/>
                <a:gd name="connsiteY2" fmla="*/ 1174535 h 1175557"/>
                <a:gd name="connsiteX0" fmla="*/ 168 w 1908235"/>
                <a:gd name="connsiteY0" fmla="*/ 0 h 624778"/>
                <a:gd name="connsiteX1" fmla="*/ 971974 w 1908235"/>
                <a:gd name="connsiteY1" fmla="*/ 273031 h 624778"/>
                <a:gd name="connsiteX2" fmla="*/ 1908235 w 1908235"/>
                <a:gd name="connsiteY2" fmla="*/ 623756 h 624778"/>
                <a:gd name="connsiteX0" fmla="*/ 0 w 1908067"/>
                <a:gd name="connsiteY0" fmla="*/ 0 h 623756"/>
                <a:gd name="connsiteX1" fmla="*/ 1908067 w 1908067"/>
                <a:gd name="connsiteY1" fmla="*/ 623756 h 623756"/>
                <a:gd name="connsiteX0" fmla="*/ 0 w 1998972"/>
                <a:gd name="connsiteY0" fmla="*/ 1362791 h 1362791"/>
                <a:gd name="connsiteX1" fmla="*/ 1998972 w 1998972"/>
                <a:gd name="connsiteY1" fmla="*/ 0 h 1362791"/>
                <a:gd name="connsiteX0" fmla="*/ 0 w 1998972"/>
                <a:gd name="connsiteY0" fmla="*/ 1362791 h 1362791"/>
                <a:gd name="connsiteX1" fmla="*/ 1998972 w 1998972"/>
                <a:gd name="connsiteY1" fmla="*/ 0 h 1362791"/>
                <a:gd name="connsiteX0" fmla="*/ 0 w 1998972"/>
                <a:gd name="connsiteY0" fmla="*/ 1362791 h 1362791"/>
                <a:gd name="connsiteX1" fmla="*/ 1998972 w 1998972"/>
                <a:gd name="connsiteY1" fmla="*/ 0 h 1362791"/>
                <a:gd name="connsiteX0" fmla="*/ 0 w 2017688"/>
                <a:gd name="connsiteY0" fmla="*/ 1378833 h 1378833"/>
                <a:gd name="connsiteX1" fmla="*/ 2017688 w 2017688"/>
                <a:gd name="connsiteY1" fmla="*/ 0 h 1378833"/>
                <a:gd name="connsiteX0" fmla="*/ 0 w 2017688"/>
                <a:gd name="connsiteY0" fmla="*/ 1378833 h 1378833"/>
                <a:gd name="connsiteX1" fmla="*/ 2017688 w 2017688"/>
                <a:gd name="connsiteY1" fmla="*/ 0 h 1378833"/>
                <a:gd name="connsiteX0" fmla="*/ 0 w 2017688"/>
                <a:gd name="connsiteY0" fmla="*/ 1378833 h 1378833"/>
                <a:gd name="connsiteX1" fmla="*/ 2017688 w 2017688"/>
                <a:gd name="connsiteY1" fmla="*/ 0 h 1378833"/>
                <a:gd name="connsiteX0" fmla="*/ 0 w 1343920"/>
                <a:gd name="connsiteY0" fmla="*/ 30342 h 415349"/>
                <a:gd name="connsiteX1" fmla="*/ 1343920 w 1343920"/>
                <a:gd name="connsiteY1" fmla="*/ 220962 h 415349"/>
                <a:gd name="connsiteX0" fmla="*/ 0 w 1948173"/>
                <a:gd name="connsiteY0" fmla="*/ 18941 h 1011615"/>
                <a:gd name="connsiteX1" fmla="*/ 1948173 w 1948173"/>
                <a:gd name="connsiteY1" fmla="*/ 880656 h 1011615"/>
                <a:gd name="connsiteX0" fmla="*/ 0 w 1948173"/>
                <a:gd name="connsiteY0" fmla="*/ 48971 h 910686"/>
                <a:gd name="connsiteX1" fmla="*/ 1948173 w 1948173"/>
                <a:gd name="connsiteY1" fmla="*/ 910686 h 910686"/>
                <a:gd name="connsiteX0" fmla="*/ 0 w 1948173"/>
                <a:gd name="connsiteY0" fmla="*/ 115418 h 977133"/>
                <a:gd name="connsiteX1" fmla="*/ 1948173 w 1948173"/>
                <a:gd name="connsiteY1" fmla="*/ 977133 h 977133"/>
                <a:gd name="connsiteX0" fmla="*/ 0 w 1330552"/>
                <a:gd name="connsiteY0" fmla="*/ 140969 h 804832"/>
                <a:gd name="connsiteX1" fmla="*/ 1330552 w 1330552"/>
                <a:gd name="connsiteY1" fmla="*/ 804832 h 804832"/>
                <a:gd name="connsiteX0" fmla="*/ 0 w 1330552"/>
                <a:gd name="connsiteY0" fmla="*/ 0 h 663863"/>
                <a:gd name="connsiteX1" fmla="*/ 1330552 w 1330552"/>
                <a:gd name="connsiteY1" fmla="*/ 663863 h 663863"/>
                <a:gd name="connsiteX0" fmla="*/ 0 w 1330552"/>
                <a:gd name="connsiteY0" fmla="*/ 0 h 663863"/>
                <a:gd name="connsiteX1" fmla="*/ 1330552 w 1330552"/>
                <a:gd name="connsiteY1" fmla="*/ 663863 h 663863"/>
              </a:gdLst>
              <a:ahLst/>
              <a:cxnLst>
                <a:cxn ang="0">
                  <a:pos x="connsiteX0" y="connsiteY0"/>
                </a:cxn>
                <a:cxn ang="0">
                  <a:pos x="connsiteX1" y="connsiteY1"/>
                </a:cxn>
              </a:cxnLst>
              <a:rect l="l" t="t" r="r" b="b"/>
              <a:pathLst>
                <a:path w="1330552" h="663863">
                  <a:moveTo>
                    <a:pt x="0" y="0"/>
                  </a:moveTo>
                  <a:cubicBezTo>
                    <a:pt x="155651" y="139294"/>
                    <a:pt x="680270" y="650233"/>
                    <a:pt x="1330552" y="663863"/>
                  </a:cubicBez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spcBef>
                  <a:spcPts val="0"/>
                </a:spcBef>
                <a:spcAft>
                  <a:spcPts val="0"/>
                </a:spcAft>
              </a:pPr>
              <a:endParaRPr lang="en-GB" sz="1633">
                <a:solidFill>
                  <a:srgbClr val="FFFFFF"/>
                </a:solidFill>
                <a:latin typeface="Orsted Sans Office"/>
              </a:endParaRPr>
            </a:p>
          </p:txBody>
        </p:sp>
        <p:pic>
          <p:nvPicPr>
            <p:cNvPr id="35" name="Picture 34" descr="Icon&#10;&#10;Description automatically generated">
              <a:extLst>
                <a:ext uri="{FF2B5EF4-FFF2-40B4-BE49-F238E27FC236}">
                  <a16:creationId xmlns:a16="http://schemas.microsoft.com/office/drawing/2014/main" id="{F88E7AB7-BA6C-4391-971B-D033D4D79E1B}"/>
                </a:ext>
              </a:extLst>
            </p:cNvPr>
            <p:cNvPicPr>
              <a:picLocks noChangeAspect="1"/>
            </p:cNvPicPr>
            <p:nvPr/>
          </p:nvPicPr>
          <p:blipFill rotWithShape="1">
            <a:blip r:embed="rId8">
              <a:extLst>
                <a:ext uri="{28A0092B-C50C-407E-A947-70E740481C1C}">
                  <a14:useLocalDpi xmlns:a14="http://schemas.microsoft.com/office/drawing/2010/main" val="0"/>
                </a:ext>
              </a:extLst>
            </a:blip>
            <a:srcRect r="41789"/>
            <a:stretch/>
          </p:blipFill>
          <p:spPr>
            <a:xfrm>
              <a:off x="7938442" y="2484616"/>
              <a:ext cx="1205558" cy="2071000"/>
            </a:xfrm>
            <a:prstGeom prst="rect">
              <a:avLst/>
            </a:prstGeom>
          </p:spPr>
        </p:pic>
      </p:grpSp>
      <p:sp>
        <p:nvSpPr>
          <p:cNvPr id="28" name="Freeform: Shape 27">
            <a:extLst>
              <a:ext uri="{FF2B5EF4-FFF2-40B4-BE49-F238E27FC236}">
                <a16:creationId xmlns:a16="http://schemas.microsoft.com/office/drawing/2014/main" id="{D49A70D4-2F36-4A7E-AD39-8EDB0C8DDBA1}"/>
              </a:ext>
            </a:extLst>
          </p:cNvPr>
          <p:cNvSpPr/>
          <p:nvPr/>
        </p:nvSpPr>
        <p:spPr>
          <a:xfrm>
            <a:off x="6194206" y="2231297"/>
            <a:ext cx="2597564" cy="1302844"/>
          </a:xfrm>
          <a:custGeom>
            <a:avLst/>
            <a:gdLst>
              <a:gd name="connsiteX0" fmla="*/ 0 w 1210235"/>
              <a:gd name="connsiteY0" fmla="*/ 0 h 1201271"/>
              <a:gd name="connsiteX1" fmla="*/ 367553 w 1210235"/>
              <a:gd name="connsiteY1" fmla="*/ 968189 h 1201271"/>
              <a:gd name="connsiteX2" fmla="*/ 1210235 w 1210235"/>
              <a:gd name="connsiteY2" fmla="*/ 1201271 h 1201271"/>
              <a:gd name="connsiteX0" fmla="*/ 0 w 1210235"/>
              <a:gd name="connsiteY0" fmla="*/ 0 h 1201271"/>
              <a:gd name="connsiteX1" fmla="*/ 287343 w 1210235"/>
              <a:gd name="connsiteY1" fmla="*/ 837178 h 1201271"/>
              <a:gd name="connsiteX2" fmla="*/ 1210235 w 1210235"/>
              <a:gd name="connsiteY2" fmla="*/ 1201271 h 1201271"/>
              <a:gd name="connsiteX0" fmla="*/ 0 w 1170130"/>
              <a:gd name="connsiteY0" fmla="*/ 0 h 1150471"/>
              <a:gd name="connsiteX1" fmla="*/ 247238 w 1170130"/>
              <a:gd name="connsiteY1" fmla="*/ 786378 h 1150471"/>
              <a:gd name="connsiteX2" fmla="*/ 1170130 w 1170130"/>
              <a:gd name="connsiteY2" fmla="*/ 1150471 h 1150471"/>
              <a:gd name="connsiteX0" fmla="*/ 0 w 1170130"/>
              <a:gd name="connsiteY0" fmla="*/ 0 h 1150471"/>
              <a:gd name="connsiteX1" fmla="*/ 247238 w 1170130"/>
              <a:gd name="connsiteY1" fmla="*/ 786378 h 1150471"/>
              <a:gd name="connsiteX2" fmla="*/ 1170130 w 1170130"/>
              <a:gd name="connsiteY2" fmla="*/ 1150471 h 1150471"/>
              <a:gd name="connsiteX0" fmla="*/ 0 w 1207562"/>
              <a:gd name="connsiteY0" fmla="*/ 0 h 1187903"/>
              <a:gd name="connsiteX1" fmla="*/ 284670 w 1207562"/>
              <a:gd name="connsiteY1" fmla="*/ 823810 h 1187903"/>
              <a:gd name="connsiteX2" fmla="*/ 1207562 w 1207562"/>
              <a:gd name="connsiteY2" fmla="*/ 1187903 h 1187903"/>
              <a:gd name="connsiteX0" fmla="*/ 1216 w 1208778"/>
              <a:gd name="connsiteY0" fmla="*/ 0 h 1187903"/>
              <a:gd name="connsiteX1" fmla="*/ 285886 w 1208778"/>
              <a:gd name="connsiteY1" fmla="*/ 823810 h 1187903"/>
              <a:gd name="connsiteX2" fmla="*/ 1208778 w 1208778"/>
              <a:gd name="connsiteY2" fmla="*/ 1187903 h 1187903"/>
              <a:gd name="connsiteX0" fmla="*/ 1216 w 1222147"/>
              <a:gd name="connsiteY0" fmla="*/ 0 h 1174535"/>
              <a:gd name="connsiteX1" fmla="*/ 285886 w 1222147"/>
              <a:gd name="connsiteY1" fmla="*/ 823810 h 1174535"/>
              <a:gd name="connsiteX2" fmla="*/ 1222147 w 1222147"/>
              <a:gd name="connsiteY2" fmla="*/ 1174535 h 1174535"/>
              <a:gd name="connsiteX0" fmla="*/ 1216 w 1222147"/>
              <a:gd name="connsiteY0" fmla="*/ 0 h 1175557"/>
              <a:gd name="connsiteX1" fmla="*/ 285886 w 1222147"/>
              <a:gd name="connsiteY1" fmla="*/ 823810 h 1175557"/>
              <a:gd name="connsiteX2" fmla="*/ 1222147 w 1222147"/>
              <a:gd name="connsiteY2" fmla="*/ 1174535 h 1175557"/>
              <a:gd name="connsiteX0" fmla="*/ 168 w 1908235"/>
              <a:gd name="connsiteY0" fmla="*/ 0 h 624778"/>
              <a:gd name="connsiteX1" fmla="*/ 971974 w 1908235"/>
              <a:gd name="connsiteY1" fmla="*/ 273031 h 624778"/>
              <a:gd name="connsiteX2" fmla="*/ 1908235 w 1908235"/>
              <a:gd name="connsiteY2" fmla="*/ 623756 h 624778"/>
              <a:gd name="connsiteX0" fmla="*/ 0 w 1908067"/>
              <a:gd name="connsiteY0" fmla="*/ 0 h 623756"/>
              <a:gd name="connsiteX1" fmla="*/ 1908067 w 1908067"/>
              <a:gd name="connsiteY1" fmla="*/ 623756 h 623756"/>
              <a:gd name="connsiteX0" fmla="*/ 0 w 1998972"/>
              <a:gd name="connsiteY0" fmla="*/ 1362791 h 1362791"/>
              <a:gd name="connsiteX1" fmla="*/ 1998972 w 1998972"/>
              <a:gd name="connsiteY1" fmla="*/ 0 h 1362791"/>
              <a:gd name="connsiteX0" fmla="*/ 0 w 1998972"/>
              <a:gd name="connsiteY0" fmla="*/ 1362791 h 1362791"/>
              <a:gd name="connsiteX1" fmla="*/ 1998972 w 1998972"/>
              <a:gd name="connsiteY1" fmla="*/ 0 h 1362791"/>
              <a:gd name="connsiteX0" fmla="*/ 0 w 1998972"/>
              <a:gd name="connsiteY0" fmla="*/ 1362791 h 1362791"/>
              <a:gd name="connsiteX1" fmla="*/ 1998972 w 1998972"/>
              <a:gd name="connsiteY1" fmla="*/ 0 h 1362791"/>
              <a:gd name="connsiteX0" fmla="*/ 0 w 2017688"/>
              <a:gd name="connsiteY0" fmla="*/ 1378833 h 1378833"/>
              <a:gd name="connsiteX1" fmla="*/ 2017688 w 2017688"/>
              <a:gd name="connsiteY1" fmla="*/ 0 h 1378833"/>
              <a:gd name="connsiteX0" fmla="*/ 0 w 2017688"/>
              <a:gd name="connsiteY0" fmla="*/ 1378833 h 1378833"/>
              <a:gd name="connsiteX1" fmla="*/ 2017688 w 2017688"/>
              <a:gd name="connsiteY1" fmla="*/ 0 h 1378833"/>
              <a:gd name="connsiteX0" fmla="*/ 0 w 2017688"/>
              <a:gd name="connsiteY0" fmla="*/ 1378833 h 1378833"/>
              <a:gd name="connsiteX1" fmla="*/ 2017688 w 2017688"/>
              <a:gd name="connsiteY1" fmla="*/ 0 h 1378833"/>
              <a:gd name="connsiteX0" fmla="*/ 0 w 1343920"/>
              <a:gd name="connsiteY0" fmla="*/ 30342 h 415349"/>
              <a:gd name="connsiteX1" fmla="*/ 1343920 w 1343920"/>
              <a:gd name="connsiteY1" fmla="*/ 220962 h 415349"/>
              <a:gd name="connsiteX0" fmla="*/ 0 w 1948173"/>
              <a:gd name="connsiteY0" fmla="*/ 18941 h 1011615"/>
              <a:gd name="connsiteX1" fmla="*/ 1948173 w 1948173"/>
              <a:gd name="connsiteY1" fmla="*/ 880656 h 1011615"/>
              <a:gd name="connsiteX0" fmla="*/ 0 w 1948173"/>
              <a:gd name="connsiteY0" fmla="*/ 48971 h 910686"/>
              <a:gd name="connsiteX1" fmla="*/ 1948173 w 1948173"/>
              <a:gd name="connsiteY1" fmla="*/ 910686 h 910686"/>
              <a:gd name="connsiteX0" fmla="*/ 0 w 1948173"/>
              <a:gd name="connsiteY0" fmla="*/ 115418 h 977133"/>
              <a:gd name="connsiteX1" fmla="*/ 1948173 w 1948173"/>
              <a:gd name="connsiteY1" fmla="*/ 977133 h 977133"/>
            </a:gdLst>
            <a:ahLst/>
            <a:cxnLst>
              <a:cxn ang="0">
                <a:pos x="connsiteX0" y="connsiteY0"/>
              </a:cxn>
              <a:cxn ang="0">
                <a:pos x="connsiteX1" y="connsiteY1"/>
              </a:cxn>
            </a:cxnLst>
            <a:rect l="l" t="t" r="r" b="b"/>
            <a:pathLst>
              <a:path w="1948173" h="977133">
                <a:moveTo>
                  <a:pt x="0" y="115418"/>
                </a:moveTo>
                <a:cubicBezTo>
                  <a:pt x="837441" y="-280025"/>
                  <a:pt x="1399491" y="423419"/>
                  <a:pt x="1948173" y="977133"/>
                </a:cubicBez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spcBef>
                <a:spcPts val="0"/>
              </a:spcBef>
              <a:spcAft>
                <a:spcPts val="0"/>
              </a:spcAft>
            </a:pPr>
            <a:endParaRPr lang="en-GB" sz="1200">
              <a:solidFill>
                <a:srgbClr val="FFFFFF"/>
              </a:solidFill>
              <a:latin typeface="Orsted Sans Office"/>
            </a:endParaRPr>
          </a:p>
        </p:txBody>
      </p:sp>
      <p:sp>
        <p:nvSpPr>
          <p:cNvPr id="38" name="Rectangle 37">
            <a:extLst>
              <a:ext uri="{FF2B5EF4-FFF2-40B4-BE49-F238E27FC236}">
                <a16:creationId xmlns:a16="http://schemas.microsoft.com/office/drawing/2014/main" id="{B88D59C1-680D-49D5-B05B-39F68B5D9B99}"/>
              </a:ext>
            </a:extLst>
          </p:cNvPr>
          <p:cNvSpPr/>
          <p:nvPr/>
        </p:nvSpPr>
        <p:spPr bwMode="auto">
          <a:xfrm>
            <a:off x="8361600" y="1330148"/>
            <a:ext cx="3286195" cy="2517888"/>
          </a:xfrm>
          <a:prstGeom prst="rect">
            <a:avLst/>
          </a:prstGeom>
          <a:noFill/>
          <a:ln w="9525">
            <a:noFill/>
            <a:miter lim="800000"/>
            <a:headEnd/>
            <a:tailE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829377" fontAlgn="auto">
              <a:spcBef>
                <a:spcPts val="0"/>
              </a:spcBef>
              <a:spcAft>
                <a:spcPts val="0"/>
              </a:spcAft>
            </a:pPr>
            <a:r>
              <a:rPr lang="en-US" sz="1467" b="1" dirty="0">
                <a:solidFill>
                  <a:srgbClr val="4099DA">
                    <a:lumMod val="100000"/>
                  </a:srgbClr>
                </a:solidFill>
                <a:latin typeface="Orsted Sans Office"/>
                <a:ea typeface="Calibri" panose="020F0502020204030204" pitchFamily="34" charset="0"/>
                <a:cs typeface="+mn-cs"/>
              </a:rPr>
              <a:t>Onshore benefits</a:t>
            </a:r>
          </a:p>
          <a:p>
            <a:pPr marL="228594" indent="-228594" defTabSz="829377" fontAlgn="auto">
              <a:spcBef>
                <a:spcPts val="0"/>
              </a:spcBef>
              <a:spcAft>
                <a:spcPts val="667"/>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Focused routing in </a:t>
            </a:r>
            <a:r>
              <a:rPr lang="en-US" sz="1200" b="1" dirty="0">
                <a:solidFill>
                  <a:srgbClr val="3B4956">
                    <a:lumMod val="100000"/>
                  </a:srgbClr>
                </a:solidFill>
                <a:latin typeface="Orsted Sans Office"/>
                <a:ea typeface="Calibri" panose="020F0502020204030204" pitchFamily="34" charset="0"/>
                <a:cs typeface="+mn-cs"/>
              </a:rPr>
              <a:t>streets </a:t>
            </a:r>
            <a:r>
              <a:rPr lang="en-US" sz="1200" dirty="0">
                <a:solidFill>
                  <a:srgbClr val="3B4956">
                    <a:lumMod val="100000"/>
                  </a:srgbClr>
                </a:solidFill>
                <a:latin typeface="Orsted Sans Office"/>
                <a:ea typeface="Calibri" panose="020F0502020204030204" pitchFamily="34" charset="0"/>
                <a:cs typeface="+mn-cs"/>
              </a:rPr>
              <a:t>and already disturbed areas</a:t>
            </a:r>
          </a:p>
          <a:p>
            <a:pPr marL="228594" indent="-228594" defTabSz="829377" fontAlgn="auto">
              <a:spcBef>
                <a:spcPts val="0"/>
              </a:spcBef>
              <a:spcAft>
                <a:spcPts val="667"/>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Leverages existing “</a:t>
            </a:r>
            <a:r>
              <a:rPr lang="en-US" sz="1200" b="1" dirty="0">
                <a:solidFill>
                  <a:srgbClr val="3B4956">
                    <a:lumMod val="100000"/>
                  </a:srgbClr>
                </a:solidFill>
                <a:latin typeface="Orsted Sans Office"/>
                <a:ea typeface="Calibri" panose="020F0502020204030204" pitchFamily="34" charset="0"/>
                <a:cs typeface="+mn-cs"/>
              </a:rPr>
              <a:t>brownfield sites</a:t>
            </a:r>
            <a:r>
              <a:rPr lang="en-US" sz="1200" dirty="0">
                <a:solidFill>
                  <a:srgbClr val="3B4956">
                    <a:lumMod val="100000"/>
                  </a:srgbClr>
                </a:solidFill>
                <a:latin typeface="Orsted Sans Office"/>
                <a:ea typeface="Calibri" panose="020F0502020204030204" pitchFamily="34" charset="0"/>
                <a:cs typeface="+mn-cs"/>
              </a:rPr>
              <a:t>” to limit cost and environmental disturbance</a:t>
            </a:r>
          </a:p>
          <a:p>
            <a:pPr marL="228594" indent="-228594" defTabSz="829377" fontAlgn="auto">
              <a:spcBef>
                <a:spcPts val="0"/>
              </a:spcBef>
              <a:spcAft>
                <a:spcPts val="667"/>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Minimizes the transmission system </a:t>
            </a:r>
            <a:r>
              <a:rPr lang="en-US" sz="1200" b="1" dirty="0">
                <a:solidFill>
                  <a:srgbClr val="3B4956">
                    <a:lumMod val="100000"/>
                  </a:srgbClr>
                </a:solidFill>
                <a:latin typeface="Orsted Sans Office"/>
                <a:ea typeface="Calibri" panose="020F0502020204030204" pitchFamily="34" charset="0"/>
                <a:cs typeface="+mn-cs"/>
              </a:rPr>
              <a:t>footprint</a:t>
            </a:r>
            <a:r>
              <a:rPr lang="en-US" sz="1200" dirty="0">
                <a:solidFill>
                  <a:srgbClr val="3B4956">
                    <a:lumMod val="100000"/>
                  </a:srgbClr>
                </a:solidFill>
                <a:latin typeface="Orsted Sans Office"/>
                <a:ea typeface="Calibri" panose="020F0502020204030204" pitchFamily="34" charset="0"/>
                <a:cs typeface="+mn-cs"/>
              </a:rPr>
              <a:t> on land</a:t>
            </a:r>
          </a:p>
          <a:p>
            <a:pPr marL="228594" indent="-228594" defTabSz="829377" fontAlgn="auto">
              <a:spcBef>
                <a:spcPts val="0"/>
              </a:spcBef>
              <a:spcAft>
                <a:spcPts val="667"/>
              </a:spcAft>
              <a:buFont typeface="Arial" panose="020B0604020202020204" pitchFamily="34" charset="0"/>
              <a:buChar char="•"/>
            </a:pPr>
            <a:r>
              <a:rPr lang="en-US" sz="1200" dirty="0">
                <a:solidFill>
                  <a:srgbClr val="3B4956">
                    <a:lumMod val="100000"/>
                  </a:srgbClr>
                </a:solidFill>
                <a:latin typeface="Orsted Sans Office"/>
                <a:ea typeface="Calibri" panose="020F0502020204030204" pitchFamily="34" charset="0"/>
                <a:cs typeface="+mn-cs"/>
              </a:rPr>
              <a:t>Longstanding </a:t>
            </a:r>
            <a:r>
              <a:rPr lang="en-US" sz="1200" b="1" dirty="0">
                <a:solidFill>
                  <a:srgbClr val="3B4956">
                    <a:lumMod val="100000"/>
                  </a:srgbClr>
                </a:solidFill>
                <a:latin typeface="Orsted Sans Office"/>
                <a:ea typeface="Calibri" panose="020F0502020204030204" pitchFamily="34" charset="0"/>
                <a:cs typeface="+mn-cs"/>
              </a:rPr>
              <a:t>relationships</a:t>
            </a:r>
            <a:r>
              <a:rPr lang="en-US" sz="1200" dirty="0">
                <a:solidFill>
                  <a:srgbClr val="3B4956">
                    <a:lumMod val="100000"/>
                  </a:srgbClr>
                </a:solidFill>
                <a:latin typeface="Orsted Sans Office"/>
                <a:ea typeface="Calibri" panose="020F0502020204030204" pitchFamily="34" charset="0"/>
                <a:cs typeface="+mn-cs"/>
              </a:rPr>
              <a:t> with state, regional, county &amp; local agencies</a:t>
            </a:r>
          </a:p>
        </p:txBody>
      </p:sp>
      <p:sp>
        <p:nvSpPr>
          <p:cNvPr id="59" name="Oval 58">
            <a:extLst>
              <a:ext uri="{FF2B5EF4-FFF2-40B4-BE49-F238E27FC236}">
                <a16:creationId xmlns:a16="http://schemas.microsoft.com/office/drawing/2014/main" id="{16A1FF65-E5C5-4419-B1D0-2853C7BDB408}"/>
              </a:ext>
            </a:extLst>
          </p:cNvPr>
          <p:cNvSpPr/>
          <p:nvPr/>
        </p:nvSpPr>
        <p:spPr>
          <a:xfrm>
            <a:off x="8596311" y="3421503"/>
            <a:ext cx="670411" cy="670411"/>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7" fontAlgn="auto">
              <a:lnSpc>
                <a:spcPct val="96000"/>
              </a:lnSpc>
              <a:spcBef>
                <a:spcPts val="0"/>
              </a:spcBef>
              <a:spcAft>
                <a:spcPts val="0"/>
              </a:spcAft>
            </a:pPr>
            <a:endParaRPr lang="en-GB" sz="1200">
              <a:solidFill>
                <a:srgbClr val="FFFFFF"/>
              </a:solidFill>
              <a:latin typeface="Orsted Sans Office"/>
            </a:endParaRPr>
          </a:p>
        </p:txBody>
      </p:sp>
      <p:sp>
        <p:nvSpPr>
          <p:cNvPr id="32" name="Graphic 53">
            <a:extLst>
              <a:ext uri="{FF2B5EF4-FFF2-40B4-BE49-F238E27FC236}">
                <a16:creationId xmlns:a16="http://schemas.microsoft.com/office/drawing/2014/main" id="{F8CCFC54-0041-49D4-A534-BADE9E54FF78}"/>
              </a:ext>
            </a:extLst>
          </p:cNvPr>
          <p:cNvSpPr/>
          <p:nvPr/>
        </p:nvSpPr>
        <p:spPr>
          <a:xfrm>
            <a:off x="8834916" y="3479702"/>
            <a:ext cx="416939" cy="359076"/>
          </a:xfrm>
          <a:custGeom>
            <a:avLst/>
            <a:gdLst>
              <a:gd name="connsiteX0" fmla="*/ 687705 w 687704"/>
              <a:gd name="connsiteY0" fmla="*/ 43053 h 592264"/>
              <a:gd name="connsiteX1" fmla="*/ 269558 w 687704"/>
              <a:gd name="connsiteY1" fmla="*/ 592265 h 592264"/>
              <a:gd name="connsiteX2" fmla="*/ 0 w 687704"/>
              <a:gd name="connsiteY2" fmla="*/ 292322 h 592264"/>
              <a:gd name="connsiteX3" fmla="*/ 51530 w 687704"/>
              <a:gd name="connsiteY3" fmla="*/ 245840 h 592264"/>
              <a:gd name="connsiteX4" fmla="*/ 265271 w 687704"/>
              <a:gd name="connsiteY4" fmla="*/ 484918 h 592264"/>
              <a:gd name="connsiteX5" fmla="*/ 631984 w 687704"/>
              <a:gd name="connsiteY5" fmla="*/ 0 h 592264"/>
              <a:gd name="connsiteX6" fmla="*/ 687705 w 687704"/>
              <a:gd name="connsiteY6" fmla="*/ 43053 h 59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4" h="592264">
                <a:moveTo>
                  <a:pt x="687705" y="43053"/>
                </a:moveTo>
                <a:lnTo>
                  <a:pt x="269558" y="592265"/>
                </a:lnTo>
                <a:lnTo>
                  <a:pt x="0" y="292322"/>
                </a:lnTo>
                <a:lnTo>
                  <a:pt x="51530" y="245840"/>
                </a:lnTo>
                <a:lnTo>
                  <a:pt x="265271" y="484918"/>
                </a:lnTo>
                <a:lnTo>
                  <a:pt x="631984" y="0"/>
                </a:lnTo>
                <a:lnTo>
                  <a:pt x="687705" y="43053"/>
                </a:lnTo>
                <a:close/>
              </a:path>
            </a:pathLst>
          </a:custGeom>
          <a:solidFill>
            <a:srgbClr val="404A57"/>
          </a:solidFill>
          <a:ln w="9525"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pic>
        <p:nvPicPr>
          <p:cNvPr id="36" name="Graphic 35">
            <a:extLst>
              <a:ext uri="{FF2B5EF4-FFF2-40B4-BE49-F238E27FC236}">
                <a16:creationId xmlns:a16="http://schemas.microsoft.com/office/drawing/2014/main" id="{DC3B647B-175B-458A-915A-12C2845D695A}"/>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29448"/>
          <a:stretch/>
        </p:blipFill>
        <p:spPr>
          <a:xfrm>
            <a:off x="10104590" y="4776039"/>
            <a:ext cx="503381" cy="1307717"/>
          </a:xfrm>
          <a:prstGeom prst="rect">
            <a:avLst/>
          </a:prstGeom>
        </p:spPr>
      </p:pic>
      <p:grpSp>
        <p:nvGrpSpPr>
          <p:cNvPr id="39" name="Graphic 1">
            <a:extLst>
              <a:ext uri="{FF2B5EF4-FFF2-40B4-BE49-F238E27FC236}">
                <a16:creationId xmlns:a16="http://schemas.microsoft.com/office/drawing/2014/main" id="{66B7DD5B-69C1-4E4A-AEBB-E2BC5BDF6596}"/>
              </a:ext>
            </a:extLst>
          </p:cNvPr>
          <p:cNvGrpSpPr/>
          <p:nvPr/>
        </p:nvGrpSpPr>
        <p:grpSpPr>
          <a:xfrm>
            <a:off x="9723096" y="4819781"/>
            <a:ext cx="440721" cy="249951"/>
            <a:chOff x="6353397" y="2143610"/>
            <a:chExt cx="782735" cy="459819"/>
          </a:xfrm>
        </p:grpSpPr>
        <p:sp>
          <p:nvSpPr>
            <p:cNvPr id="73" name="Freeform: Shape 72">
              <a:extLst>
                <a:ext uri="{FF2B5EF4-FFF2-40B4-BE49-F238E27FC236}">
                  <a16:creationId xmlns:a16="http://schemas.microsoft.com/office/drawing/2014/main" id="{4CE8958D-70ED-4473-A0A8-9845B3AD2287}"/>
                </a:ext>
              </a:extLst>
            </p:cNvPr>
            <p:cNvSpPr/>
            <p:nvPr/>
          </p:nvSpPr>
          <p:spPr>
            <a:xfrm>
              <a:off x="6359136" y="2399249"/>
              <a:ext cx="150727" cy="204180"/>
            </a:xfrm>
            <a:custGeom>
              <a:avLst/>
              <a:gdLst>
                <a:gd name="connsiteX0" fmla="*/ 20343 w 150727"/>
                <a:gd name="connsiteY0" fmla="*/ 204181 h 204180"/>
                <a:gd name="connsiteX1" fmla="*/ 150728 w 150727"/>
                <a:gd name="connsiteY1" fmla="*/ 190398 h 204180"/>
                <a:gd name="connsiteX2" fmla="*/ 129171 w 150727"/>
                <a:gd name="connsiteY2" fmla="*/ 17232 h 204180"/>
                <a:gd name="connsiteX3" fmla="*/ 0 w 150727"/>
                <a:gd name="connsiteY3" fmla="*/ 22580 h 204180"/>
                <a:gd name="connsiteX4" fmla="*/ 20343 w 150727"/>
                <a:gd name="connsiteY4" fmla="*/ 204181 h 20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7" h="204180">
                  <a:moveTo>
                    <a:pt x="20343" y="204181"/>
                  </a:moveTo>
                  <a:lnTo>
                    <a:pt x="150728" y="190398"/>
                  </a:lnTo>
                  <a:cubicBezTo>
                    <a:pt x="150728" y="190398"/>
                    <a:pt x="136835" y="64535"/>
                    <a:pt x="129171" y="17232"/>
                  </a:cubicBezTo>
                  <a:cubicBezTo>
                    <a:pt x="122390" y="-24447"/>
                    <a:pt x="0" y="22580"/>
                    <a:pt x="0" y="22580"/>
                  </a:cubicBezTo>
                  <a:lnTo>
                    <a:pt x="20343" y="204181"/>
                  </a:lnTo>
                  <a:close/>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4" name="Freeform: Shape 73">
              <a:extLst>
                <a:ext uri="{FF2B5EF4-FFF2-40B4-BE49-F238E27FC236}">
                  <a16:creationId xmlns:a16="http://schemas.microsoft.com/office/drawing/2014/main" id="{8188AF35-ADC8-4954-9BE2-9B4EA06E657A}"/>
                </a:ext>
              </a:extLst>
            </p:cNvPr>
            <p:cNvSpPr/>
            <p:nvPr/>
          </p:nvSpPr>
          <p:spPr>
            <a:xfrm>
              <a:off x="6436093" y="2345137"/>
              <a:ext cx="44612" cy="87569"/>
            </a:xfrm>
            <a:custGeom>
              <a:avLst/>
              <a:gdLst>
                <a:gd name="connsiteX0" fmla="*/ 6235 w 44612"/>
                <a:gd name="connsiteY0" fmla="*/ 72117 h 87569"/>
                <a:gd name="connsiteX1" fmla="*/ 116 w 44612"/>
                <a:gd name="connsiteY1" fmla="*/ 19908 h 87569"/>
                <a:gd name="connsiteX2" fmla="*/ 15497 w 44612"/>
                <a:gd name="connsiteY2" fmla="*/ 502 h 87569"/>
                <a:gd name="connsiteX3" fmla="*/ 18971 w 44612"/>
                <a:gd name="connsiteY3" fmla="*/ 116 h 87569"/>
                <a:gd name="connsiteX4" fmla="*/ 38377 w 44612"/>
                <a:gd name="connsiteY4" fmla="*/ 15497 h 87569"/>
                <a:gd name="connsiteX5" fmla="*/ 44496 w 44612"/>
                <a:gd name="connsiteY5" fmla="*/ 67651 h 87569"/>
                <a:gd name="connsiteX6" fmla="*/ 29115 w 44612"/>
                <a:gd name="connsiteY6" fmla="*/ 87057 h 87569"/>
                <a:gd name="connsiteX7" fmla="*/ 25641 w 44612"/>
                <a:gd name="connsiteY7" fmla="*/ 87443 h 87569"/>
                <a:gd name="connsiteX8" fmla="*/ 6235 w 44612"/>
                <a:gd name="connsiteY8" fmla="*/ 72117 h 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2" h="87569">
                  <a:moveTo>
                    <a:pt x="6235" y="72117"/>
                  </a:moveTo>
                  <a:lnTo>
                    <a:pt x="116" y="19908"/>
                  </a:lnTo>
                  <a:cubicBezTo>
                    <a:pt x="-987" y="10370"/>
                    <a:pt x="5905" y="1604"/>
                    <a:pt x="15497" y="502"/>
                  </a:cubicBezTo>
                  <a:lnTo>
                    <a:pt x="18971" y="116"/>
                  </a:lnTo>
                  <a:cubicBezTo>
                    <a:pt x="28508" y="-987"/>
                    <a:pt x="37274" y="5905"/>
                    <a:pt x="38377" y="15497"/>
                  </a:cubicBezTo>
                  <a:lnTo>
                    <a:pt x="44496" y="67651"/>
                  </a:lnTo>
                  <a:cubicBezTo>
                    <a:pt x="45599" y="77244"/>
                    <a:pt x="38707" y="85954"/>
                    <a:pt x="29115" y="87057"/>
                  </a:cubicBezTo>
                  <a:lnTo>
                    <a:pt x="25641" y="87443"/>
                  </a:lnTo>
                  <a:cubicBezTo>
                    <a:pt x="16104" y="88601"/>
                    <a:pt x="7338" y="81654"/>
                    <a:pt x="6235" y="72117"/>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5" name="Freeform: Shape 74">
              <a:extLst>
                <a:ext uri="{FF2B5EF4-FFF2-40B4-BE49-F238E27FC236}">
                  <a16:creationId xmlns:a16="http://schemas.microsoft.com/office/drawing/2014/main" id="{21DBA4D9-C231-47D4-A0E2-7C897CBAAE3F}"/>
                </a:ext>
              </a:extLst>
            </p:cNvPr>
            <p:cNvSpPr/>
            <p:nvPr/>
          </p:nvSpPr>
          <p:spPr>
            <a:xfrm>
              <a:off x="6454334" y="2380283"/>
              <a:ext cx="57106" cy="98970"/>
            </a:xfrm>
            <a:custGeom>
              <a:avLst/>
              <a:gdLst>
                <a:gd name="connsiteX0" fmla="*/ 730 w 57106"/>
                <a:gd name="connsiteY0" fmla="*/ 75342 h 98970"/>
                <a:gd name="connsiteX1" fmla="*/ 19474 w 57106"/>
                <a:gd name="connsiteY1" fmla="*/ 12603 h 98970"/>
                <a:gd name="connsiteX2" fmla="*/ 41471 w 57106"/>
                <a:gd name="connsiteY2" fmla="*/ 750 h 98970"/>
                <a:gd name="connsiteX3" fmla="*/ 44503 w 57106"/>
                <a:gd name="connsiteY3" fmla="*/ 1632 h 98970"/>
                <a:gd name="connsiteX4" fmla="*/ 56357 w 57106"/>
                <a:gd name="connsiteY4" fmla="*/ 23629 h 98970"/>
                <a:gd name="connsiteX5" fmla="*/ 37612 w 57106"/>
                <a:gd name="connsiteY5" fmla="*/ 86368 h 98970"/>
                <a:gd name="connsiteX6" fmla="*/ 15615 w 57106"/>
                <a:gd name="connsiteY6" fmla="*/ 98221 h 98970"/>
                <a:gd name="connsiteX7" fmla="*/ 12583 w 57106"/>
                <a:gd name="connsiteY7" fmla="*/ 97284 h 98970"/>
                <a:gd name="connsiteX8" fmla="*/ 730 w 57106"/>
                <a:gd name="connsiteY8" fmla="*/ 75342 h 9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06" h="98970">
                  <a:moveTo>
                    <a:pt x="730" y="75342"/>
                  </a:moveTo>
                  <a:lnTo>
                    <a:pt x="19474" y="12603"/>
                  </a:lnTo>
                  <a:cubicBezTo>
                    <a:pt x="22231" y="3286"/>
                    <a:pt x="32154" y="-2062"/>
                    <a:pt x="41471" y="750"/>
                  </a:cubicBezTo>
                  <a:lnTo>
                    <a:pt x="44503" y="1632"/>
                  </a:lnTo>
                  <a:cubicBezTo>
                    <a:pt x="53821" y="4388"/>
                    <a:pt x="59168" y="14312"/>
                    <a:pt x="56357" y="23629"/>
                  </a:cubicBezTo>
                  <a:lnTo>
                    <a:pt x="37612" y="86368"/>
                  </a:lnTo>
                  <a:cubicBezTo>
                    <a:pt x="34856" y="95685"/>
                    <a:pt x="24932" y="101033"/>
                    <a:pt x="15615" y="98221"/>
                  </a:cubicBezTo>
                  <a:lnTo>
                    <a:pt x="12583" y="97284"/>
                  </a:lnTo>
                  <a:cubicBezTo>
                    <a:pt x="3266" y="94527"/>
                    <a:pt x="-2027" y="84604"/>
                    <a:pt x="730" y="75342"/>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6" name="Freeform: Shape 75">
              <a:extLst>
                <a:ext uri="{FF2B5EF4-FFF2-40B4-BE49-F238E27FC236}">
                  <a16:creationId xmlns:a16="http://schemas.microsoft.com/office/drawing/2014/main" id="{1158244C-C655-484E-8BA4-2BA4B960C016}"/>
                </a:ext>
              </a:extLst>
            </p:cNvPr>
            <p:cNvSpPr/>
            <p:nvPr/>
          </p:nvSpPr>
          <p:spPr>
            <a:xfrm>
              <a:off x="6394194" y="2343263"/>
              <a:ext cx="44612" cy="87569"/>
            </a:xfrm>
            <a:custGeom>
              <a:avLst/>
              <a:gdLst>
                <a:gd name="connsiteX0" fmla="*/ 6235 w 44612"/>
                <a:gd name="connsiteY0" fmla="*/ 72117 h 87569"/>
                <a:gd name="connsiteX1" fmla="*/ 116 w 44612"/>
                <a:gd name="connsiteY1" fmla="*/ 19908 h 87569"/>
                <a:gd name="connsiteX2" fmla="*/ 15497 w 44612"/>
                <a:gd name="connsiteY2" fmla="*/ 502 h 87569"/>
                <a:gd name="connsiteX3" fmla="*/ 18971 w 44612"/>
                <a:gd name="connsiteY3" fmla="*/ 116 h 87569"/>
                <a:gd name="connsiteX4" fmla="*/ 38377 w 44612"/>
                <a:gd name="connsiteY4" fmla="*/ 15497 h 87569"/>
                <a:gd name="connsiteX5" fmla="*/ 44496 w 44612"/>
                <a:gd name="connsiteY5" fmla="*/ 67651 h 87569"/>
                <a:gd name="connsiteX6" fmla="*/ 29115 w 44612"/>
                <a:gd name="connsiteY6" fmla="*/ 87057 h 87569"/>
                <a:gd name="connsiteX7" fmla="*/ 25641 w 44612"/>
                <a:gd name="connsiteY7" fmla="*/ 87443 h 87569"/>
                <a:gd name="connsiteX8" fmla="*/ 6235 w 44612"/>
                <a:gd name="connsiteY8" fmla="*/ 72117 h 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2" h="87569">
                  <a:moveTo>
                    <a:pt x="6235" y="72117"/>
                  </a:moveTo>
                  <a:lnTo>
                    <a:pt x="116" y="19908"/>
                  </a:lnTo>
                  <a:cubicBezTo>
                    <a:pt x="-987" y="10370"/>
                    <a:pt x="5905" y="1604"/>
                    <a:pt x="15497" y="502"/>
                  </a:cubicBezTo>
                  <a:lnTo>
                    <a:pt x="18971" y="116"/>
                  </a:lnTo>
                  <a:cubicBezTo>
                    <a:pt x="28508" y="-987"/>
                    <a:pt x="37274" y="5905"/>
                    <a:pt x="38377" y="15497"/>
                  </a:cubicBezTo>
                  <a:lnTo>
                    <a:pt x="44496" y="67651"/>
                  </a:lnTo>
                  <a:cubicBezTo>
                    <a:pt x="45599" y="77189"/>
                    <a:pt x="38707" y="85954"/>
                    <a:pt x="29115" y="87057"/>
                  </a:cubicBezTo>
                  <a:lnTo>
                    <a:pt x="25641" y="87443"/>
                  </a:lnTo>
                  <a:cubicBezTo>
                    <a:pt x="16104" y="88601"/>
                    <a:pt x="7338" y="81709"/>
                    <a:pt x="6235" y="72117"/>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7" name="Freeform: Shape 76">
              <a:extLst>
                <a:ext uri="{FF2B5EF4-FFF2-40B4-BE49-F238E27FC236}">
                  <a16:creationId xmlns:a16="http://schemas.microsoft.com/office/drawing/2014/main" id="{F67F25A4-DBC6-470A-BCDD-5F33E907A253}"/>
                </a:ext>
              </a:extLst>
            </p:cNvPr>
            <p:cNvSpPr/>
            <p:nvPr/>
          </p:nvSpPr>
          <p:spPr>
            <a:xfrm>
              <a:off x="6353397" y="2354675"/>
              <a:ext cx="44612" cy="87569"/>
            </a:xfrm>
            <a:custGeom>
              <a:avLst/>
              <a:gdLst>
                <a:gd name="connsiteX0" fmla="*/ 6235 w 44612"/>
                <a:gd name="connsiteY0" fmla="*/ 72117 h 87569"/>
                <a:gd name="connsiteX1" fmla="*/ 116 w 44612"/>
                <a:gd name="connsiteY1" fmla="*/ 19908 h 87569"/>
                <a:gd name="connsiteX2" fmla="*/ 15497 w 44612"/>
                <a:gd name="connsiteY2" fmla="*/ 502 h 87569"/>
                <a:gd name="connsiteX3" fmla="*/ 18971 w 44612"/>
                <a:gd name="connsiteY3" fmla="*/ 116 h 87569"/>
                <a:gd name="connsiteX4" fmla="*/ 38377 w 44612"/>
                <a:gd name="connsiteY4" fmla="*/ 15497 h 87569"/>
                <a:gd name="connsiteX5" fmla="*/ 44496 w 44612"/>
                <a:gd name="connsiteY5" fmla="*/ 67651 h 87569"/>
                <a:gd name="connsiteX6" fmla="*/ 29115 w 44612"/>
                <a:gd name="connsiteY6" fmla="*/ 87057 h 87569"/>
                <a:gd name="connsiteX7" fmla="*/ 25641 w 44612"/>
                <a:gd name="connsiteY7" fmla="*/ 87443 h 87569"/>
                <a:gd name="connsiteX8" fmla="*/ 6235 w 44612"/>
                <a:gd name="connsiteY8" fmla="*/ 72117 h 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2" h="87569">
                  <a:moveTo>
                    <a:pt x="6235" y="72117"/>
                  </a:moveTo>
                  <a:lnTo>
                    <a:pt x="116" y="19908"/>
                  </a:lnTo>
                  <a:cubicBezTo>
                    <a:pt x="-987" y="10370"/>
                    <a:pt x="5905" y="1604"/>
                    <a:pt x="15497" y="502"/>
                  </a:cubicBezTo>
                  <a:lnTo>
                    <a:pt x="18971" y="116"/>
                  </a:lnTo>
                  <a:cubicBezTo>
                    <a:pt x="28508" y="-987"/>
                    <a:pt x="37274" y="5905"/>
                    <a:pt x="38377" y="15497"/>
                  </a:cubicBezTo>
                  <a:lnTo>
                    <a:pt x="44496" y="67651"/>
                  </a:lnTo>
                  <a:cubicBezTo>
                    <a:pt x="45599" y="77189"/>
                    <a:pt x="38707" y="85954"/>
                    <a:pt x="29115" y="87057"/>
                  </a:cubicBezTo>
                  <a:lnTo>
                    <a:pt x="25641" y="87443"/>
                  </a:lnTo>
                  <a:cubicBezTo>
                    <a:pt x="16049" y="88601"/>
                    <a:pt x="7338" y="81654"/>
                    <a:pt x="6235" y="72117"/>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8" name="Freeform: Shape 77">
              <a:extLst>
                <a:ext uri="{FF2B5EF4-FFF2-40B4-BE49-F238E27FC236}">
                  <a16:creationId xmlns:a16="http://schemas.microsoft.com/office/drawing/2014/main" id="{EF2CA36A-4DB3-4933-951C-BBFADE9A40A9}"/>
                </a:ext>
              </a:extLst>
            </p:cNvPr>
            <p:cNvSpPr/>
            <p:nvPr/>
          </p:nvSpPr>
          <p:spPr>
            <a:xfrm>
              <a:off x="6833056" y="2143610"/>
              <a:ext cx="303076" cy="323062"/>
            </a:xfrm>
            <a:custGeom>
              <a:avLst/>
              <a:gdLst>
                <a:gd name="connsiteX0" fmla="*/ 300282 w 303076"/>
                <a:gd name="connsiteY0" fmla="*/ 105494 h 323062"/>
                <a:gd name="connsiteX1" fmla="*/ 300116 w 303076"/>
                <a:gd name="connsiteY1" fmla="*/ 105715 h 323062"/>
                <a:gd name="connsiteX2" fmla="*/ 179821 w 303076"/>
                <a:gd name="connsiteY2" fmla="*/ 1297 h 323062"/>
                <a:gd name="connsiteX3" fmla="*/ 41002 w 303076"/>
                <a:gd name="connsiteY3" fmla="*/ 70486 h 323062"/>
                <a:gd name="connsiteX4" fmla="*/ 205 w 303076"/>
                <a:gd name="connsiteY4" fmla="*/ 260302 h 323062"/>
                <a:gd name="connsiteX5" fmla="*/ 6435 w 303076"/>
                <a:gd name="connsiteY5" fmla="*/ 278109 h 323062"/>
                <a:gd name="connsiteX6" fmla="*/ 134448 w 303076"/>
                <a:gd name="connsiteY6" fmla="*/ 316370 h 323062"/>
                <a:gd name="connsiteX7" fmla="*/ 110632 w 303076"/>
                <a:gd name="connsiteY7" fmla="*/ 247952 h 323062"/>
                <a:gd name="connsiteX8" fmla="*/ 148231 w 303076"/>
                <a:gd name="connsiteY8" fmla="*/ 258096 h 323062"/>
                <a:gd name="connsiteX9" fmla="*/ 189469 w 303076"/>
                <a:gd name="connsiteY9" fmla="*/ 257600 h 323062"/>
                <a:gd name="connsiteX10" fmla="*/ 145916 w 303076"/>
                <a:gd name="connsiteY10" fmla="*/ 316535 h 323062"/>
                <a:gd name="connsiteX11" fmla="*/ 277733 w 303076"/>
                <a:gd name="connsiteY11" fmla="*/ 314826 h 323062"/>
                <a:gd name="connsiteX12" fmla="*/ 289145 w 303076"/>
                <a:gd name="connsiteY12" fmla="*/ 302422 h 323062"/>
                <a:gd name="connsiteX13" fmla="*/ 300282 w 303076"/>
                <a:gd name="connsiteY13" fmla="*/ 105494 h 32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3076" h="323062">
                  <a:moveTo>
                    <a:pt x="300282" y="105494"/>
                  </a:moveTo>
                  <a:lnTo>
                    <a:pt x="300116" y="105715"/>
                  </a:lnTo>
                  <a:cubicBezTo>
                    <a:pt x="289145" y="51466"/>
                    <a:pt x="240520" y="9236"/>
                    <a:pt x="179821" y="1297"/>
                  </a:cubicBezTo>
                  <a:cubicBezTo>
                    <a:pt x="119673" y="-6531"/>
                    <a:pt x="65866" y="21640"/>
                    <a:pt x="41002" y="70486"/>
                  </a:cubicBezTo>
                  <a:cubicBezTo>
                    <a:pt x="38355" y="75558"/>
                    <a:pt x="17406" y="113654"/>
                    <a:pt x="205" y="260302"/>
                  </a:cubicBezTo>
                  <a:cubicBezTo>
                    <a:pt x="-567" y="266752"/>
                    <a:pt x="701" y="275077"/>
                    <a:pt x="6435" y="278109"/>
                  </a:cubicBezTo>
                  <a:cubicBezTo>
                    <a:pt x="76947" y="315322"/>
                    <a:pt x="134448" y="316370"/>
                    <a:pt x="134448" y="316370"/>
                  </a:cubicBezTo>
                  <a:lnTo>
                    <a:pt x="110632" y="247952"/>
                  </a:lnTo>
                  <a:cubicBezTo>
                    <a:pt x="122320" y="252914"/>
                    <a:pt x="134945" y="256387"/>
                    <a:pt x="148231" y="258096"/>
                  </a:cubicBezTo>
                  <a:cubicBezTo>
                    <a:pt x="162289" y="259916"/>
                    <a:pt x="176182" y="259695"/>
                    <a:pt x="189469" y="257600"/>
                  </a:cubicBezTo>
                  <a:lnTo>
                    <a:pt x="145916" y="316535"/>
                  </a:lnTo>
                  <a:cubicBezTo>
                    <a:pt x="145916" y="316535"/>
                    <a:pt x="199834" y="332302"/>
                    <a:pt x="277733" y="314826"/>
                  </a:cubicBezTo>
                  <a:cubicBezTo>
                    <a:pt x="283743" y="313503"/>
                    <a:pt x="288263" y="308541"/>
                    <a:pt x="289145" y="302422"/>
                  </a:cubicBezTo>
                  <a:cubicBezTo>
                    <a:pt x="310646" y="151915"/>
                    <a:pt x="301054" y="109243"/>
                    <a:pt x="300282" y="105494"/>
                  </a:cubicBezTo>
                </a:path>
              </a:pathLst>
            </a:custGeom>
            <a:solidFill>
              <a:srgbClr val="4797D2"/>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9" name="Freeform: Shape 78">
              <a:extLst>
                <a:ext uri="{FF2B5EF4-FFF2-40B4-BE49-F238E27FC236}">
                  <a16:creationId xmlns:a16="http://schemas.microsoft.com/office/drawing/2014/main" id="{1F5C1947-BE6B-47B9-A493-D20B52ED55EC}"/>
                </a:ext>
              </a:extLst>
            </p:cNvPr>
            <p:cNvSpPr/>
            <p:nvPr/>
          </p:nvSpPr>
          <p:spPr>
            <a:xfrm>
              <a:off x="6926549" y="2343827"/>
              <a:ext cx="101767" cy="160064"/>
            </a:xfrm>
            <a:custGeom>
              <a:avLst/>
              <a:gdLst>
                <a:gd name="connsiteX0" fmla="*/ 94653 w 101767"/>
                <a:gd name="connsiteY0" fmla="*/ 8813 h 160064"/>
                <a:gd name="connsiteX1" fmla="*/ 27173 w 101767"/>
                <a:gd name="connsiteY1" fmla="*/ 47 h 160064"/>
                <a:gd name="connsiteX2" fmla="*/ 16809 w 101767"/>
                <a:gd name="connsiteY2" fmla="*/ 11956 h 160064"/>
                <a:gd name="connsiteX3" fmla="*/ 159 w 101767"/>
                <a:gd name="connsiteY3" fmla="*/ 130266 h 160064"/>
                <a:gd name="connsiteX4" fmla="*/ 3853 w 101767"/>
                <a:gd name="connsiteY4" fmla="*/ 143001 h 160064"/>
                <a:gd name="connsiteX5" fmla="*/ 39467 w 101767"/>
                <a:gd name="connsiteY5" fmla="*/ 159596 h 160064"/>
                <a:gd name="connsiteX6" fmla="*/ 78114 w 101767"/>
                <a:gd name="connsiteY6" fmla="*/ 152649 h 160064"/>
                <a:gd name="connsiteX7" fmla="*/ 84950 w 101767"/>
                <a:gd name="connsiteY7" fmla="*/ 141292 h 160064"/>
                <a:gd name="connsiteX8" fmla="*/ 101600 w 101767"/>
                <a:gd name="connsiteY8" fmla="*/ 22982 h 160064"/>
                <a:gd name="connsiteX9" fmla="*/ 94653 w 101767"/>
                <a:gd name="connsiteY9" fmla="*/ 8813 h 16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67" h="160064">
                  <a:moveTo>
                    <a:pt x="94653" y="8813"/>
                  </a:moveTo>
                  <a:lnTo>
                    <a:pt x="27173" y="47"/>
                  </a:lnTo>
                  <a:cubicBezTo>
                    <a:pt x="22377" y="-559"/>
                    <a:pt x="17746" y="4733"/>
                    <a:pt x="16809" y="11956"/>
                  </a:cubicBezTo>
                  <a:lnTo>
                    <a:pt x="159" y="130266"/>
                  </a:lnTo>
                  <a:cubicBezTo>
                    <a:pt x="-502" y="135504"/>
                    <a:pt x="931" y="140521"/>
                    <a:pt x="3853" y="143001"/>
                  </a:cubicBezTo>
                  <a:cubicBezTo>
                    <a:pt x="10469" y="148514"/>
                    <a:pt x="23424" y="157501"/>
                    <a:pt x="39467" y="159596"/>
                  </a:cubicBezTo>
                  <a:cubicBezTo>
                    <a:pt x="55510" y="161691"/>
                    <a:pt x="70341" y="156288"/>
                    <a:pt x="78114" y="152649"/>
                  </a:cubicBezTo>
                  <a:cubicBezTo>
                    <a:pt x="81587" y="151051"/>
                    <a:pt x="84289" y="146585"/>
                    <a:pt x="84950" y="141292"/>
                  </a:cubicBezTo>
                  <a:lnTo>
                    <a:pt x="101600" y="22982"/>
                  </a:lnTo>
                  <a:cubicBezTo>
                    <a:pt x="102537" y="15815"/>
                    <a:pt x="99450" y="9475"/>
                    <a:pt x="94653" y="8813"/>
                  </a:cubicBezTo>
                </a:path>
              </a:pathLst>
            </a:custGeom>
            <a:solidFill>
              <a:srgbClr val="F8D2AE"/>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80" name="Freeform: Shape 79">
              <a:extLst>
                <a:ext uri="{FF2B5EF4-FFF2-40B4-BE49-F238E27FC236}">
                  <a16:creationId xmlns:a16="http://schemas.microsoft.com/office/drawing/2014/main" id="{8D2D9A3A-49D9-4817-906A-352AFDA9C3CC}"/>
                </a:ext>
              </a:extLst>
            </p:cNvPr>
            <p:cNvSpPr/>
            <p:nvPr/>
          </p:nvSpPr>
          <p:spPr>
            <a:xfrm>
              <a:off x="6926549" y="2343828"/>
              <a:ext cx="101767" cy="160063"/>
            </a:xfrm>
            <a:custGeom>
              <a:avLst/>
              <a:gdLst>
                <a:gd name="connsiteX0" fmla="*/ 27173 w 101767"/>
                <a:gd name="connsiteY0" fmla="*/ 47 h 160063"/>
                <a:gd name="connsiteX1" fmla="*/ 16809 w 101767"/>
                <a:gd name="connsiteY1" fmla="*/ 11955 h 160063"/>
                <a:gd name="connsiteX2" fmla="*/ 159 w 101767"/>
                <a:gd name="connsiteY2" fmla="*/ 130266 h 160063"/>
                <a:gd name="connsiteX3" fmla="*/ 3853 w 101767"/>
                <a:gd name="connsiteY3" fmla="*/ 143001 h 160063"/>
                <a:gd name="connsiteX4" fmla="*/ 39467 w 101767"/>
                <a:gd name="connsiteY4" fmla="*/ 159595 h 160063"/>
                <a:gd name="connsiteX5" fmla="*/ 78114 w 101767"/>
                <a:gd name="connsiteY5" fmla="*/ 152649 h 160063"/>
                <a:gd name="connsiteX6" fmla="*/ 84950 w 101767"/>
                <a:gd name="connsiteY6" fmla="*/ 141292 h 160063"/>
                <a:gd name="connsiteX7" fmla="*/ 101600 w 101767"/>
                <a:gd name="connsiteY7" fmla="*/ 22981 h 160063"/>
                <a:gd name="connsiteX8" fmla="*/ 94653 w 101767"/>
                <a:gd name="connsiteY8" fmla="*/ 8813 h 160063"/>
                <a:gd name="connsiteX9" fmla="*/ 27173 w 101767"/>
                <a:gd name="connsiteY9" fmla="*/ 47 h 16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67" h="160063">
                  <a:moveTo>
                    <a:pt x="27173" y="47"/>
                  </a:moveTo>
                  <a:cubicBezTo>
                    <a:pt x="22377" y="-560"/>
                    <a:pt x="17746" y="4788"/>
                    <a:pt x="16809" y="11955"/>
                  </a:cubicBezTo>
                  <a:lnTo>
                    <a:pt x="159" y="130266"/>
                  </a:lnTo>
                  <a:cubicBezTo>
                    <a:pt x="-502" y="135503"/>
                    <a:pt x="931" y="140520"/>
                    <a:pt x="3853" y="143001"/>
                  </a:cubicBezTo>
                  <a:cubicBezTo>
                    <a:pt x="10469" y="148514"/>
                    <a:pt x="23424" y="157500"/>
                    <a:pt x="39467" y="159595"/>
                  </a:cubicBezTo>
                  <a:cubicBezTo>
                    <a:pt x="55510" y="161690"/>
                    <a:pt x="70341" y="156288"/>
                    <a:pt x="78114" y="152649"/>
                  </a:cubicBezTo>
                  <a:cubicBezTo>
                    <a:pt x="81587" y="151050"/>
                    <a:pt x="84289" y="146529"/>
                    <a:pt x="84950" y="141292"/>
                  </a:cubicBezTo>
                  <a:lnTo>
                    <a:pt x="101600" y="22981"/>
                  </a:lnTo>
                  <a:cubicBezTo>
                    <a:pt x="102537" y="15759"/>
                    <a:pt x="99450" y="9419"/>
                    <a:pt x="94653" y="8813"/>
                  </a:cubicBezTo>
                  <a:lnTo>
                    <a:pt x="27173" y="47"/>
                  </a:lnTo>
                  <a:close/>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grpSp>
      <p:sp>
        <p:nvSpPr>
          <p:cNvPr id="40" name="Freeform: Shape 39">
            <a:extLst>
              <a:ext uri="{FF2B5EF4-FFF2-40B4-BE49-F238E27FC236}">
                <a16:creationId xmlns:a16="http://schemas.microsoft.com/office/drawing/2014/main" id="{F16D1D7B-29C9-4BCA-8790-5798107853F2}"/>
              </a:ext>
            </a:extLst>
          </p:cNvPr>
          <p:cNvSpPr/>
          <p:nvPr/>
        </p:nvSpPr>
        <p:spPr>
          <a:xfrm>
            <a:off x="10055707" y="4908054"/>
            <a:ext cx="54260" cy="67519"/>
          </a:xfrm>
          <a:custGeom>
            <a:avLst/>
            <a:gdLst>
              <a:gd name="connsiteX0" fmla="*/ 19682 w 96368"/>
              <a:gd name="connsiteY0" fmla="*/ 0 h 124209"/>
              <a:gd name="connsiteX1" fmla="*/ 9924 w 96368"/>
              <a:gd name="connsiteY1" fmla="*/ 12184 h 124209"/>
              <a:gd name="connsiteX2" fmla="*/ 0 w 96368"/>
              <a:gd name="connsiteY2" fmla="*/ 82476 h 124209"/>
              <a:gd name="connsiteX3" fmla="*/ 69410 w 96368"/>
              <a:gd name="connsiteY3" fmla="*/ 123328 h 124209"/>
              <a:gd name="connsiteX4" fmla="*/ 82035 w 96368"/>
              <a:gd name="connsiteY4" fmla="*/ 124210 h 124209"/>
              <a:gd name="connsiteX5" fmla="*/ 96203 w 96368"/>
              <a:gd name="connsiteY5" fmla="*/ 23486 h 124209"/>
              <a:gd name="connsiteX6" fmla="*/ 96369 w 96368"/>
              <a:gd name="connsiteY6" fmla="*/ 20950 h 124209"/>
              <a:gd name="connsiteX7" fmla="*/ 89146 w 96368"/>
              <a:gd name="connsiteY7" fmla="*/ 9041 h 124209"/>
              <a:gd name="connsiteX8" fmla="*/ 20509 w 96368"/>
              <a:gd name="connsiteY8" fmla="*/ 110 h 124209"/>
              <a:gd name="connsiteX9" fmla="*/ 19682 w 96368"/>
              <a:gd name="connsiteY9" fmla="*/ 0 h 12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68" h="124209">
                <a:moveTo>
                  <a:pt x="19682" y="0"/>
                </a:moveTo>
                <a:cubicBezTo>
                  <a:pt x="15106" y="0"/>
                  <a:pt x="10806" y="5237"/>
                  <a:pt x="9924" y="12184"/>
                </a:cubicBezTo>
                <a:lnTo>
                  <a:pt x="0" y="82476"/>
                </a:lnTo>
                <a:cubicBezTo>
                  <a:pt x="16264" y="104142"/>
                  <a:pt x="40521" y="119579"/>
                  <a:pt x="69410" y="123328"/>
                </a:cubicBezTo>
                <a:cubicBezTo>
                  <a:pt x="73655" y="123879"/>
                  <a:pt x="77845" y="124155"/>
                  <a:pt x="82035" y="124210"/>
                </a:cubicBezTo>
                <a:lnTo>
                  <a:pt x="96203" y="23486"/>
                </a:lnTo>
                <a:cubicBezTo>
                  <a:pt x="96314" y="22604"/>
                  <a:pt x="96369" y="21777"/>
                  <a:pt x="96369" y="20950"/>
                </a:cubicBezTo>
                <a:cubicBezTo>
                  <a:pt x="96369" y="14720"/>
                  <a:pt x="93392" y="9593"/>
                  <a:pt x="89146" y="9041"/>
                </a:cubicBezTo>
                <a:lnTo>
                  <a:pt x="20509" y="110"/>
                </a:lnTo>
                <a:cubicBezTo>
                  <a:pt x="20233" y="0"/>
                  <a:pt x="19957" y="0"/>
                  <a:pt x="19682" y="0"/>
                </a:cubicBezTo>
              </a:path>
            </a:pathLst>
          </a:custGeom>
          <a:solidFill>
            <a:srgbClr val="997664"/>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grpSp>
        <p:nvGrpSpPr>
          <p:cNvPr id="41" name="Graphic 1">
            <a:extLst>
              <a:ext uri="{FF2B5EF4-FFF2-40B4-BE49-F238E27FC236}">
                <a16:creationId xmlns:a16="http://schemas.microsoft.com/office/drawing/2014/main" id="{07A2D5E9-AC87-4906-8C84-44FD4607EAA5}"/>
              </a:ext>
            </a:extLst>
          </p:cNvPr>
          <p:cNvGrpSpPr/>
          <p:nvPr/>
        </p:nvGrpSpPr>
        <p:grpSpPr>
          <a:xfrm>
            <a:off x="9824448" y="4864450"/>
            <a:ext cx="402857" cy="1217909"/>
            <a:chOff x="6533403" y="2225784"/>
            <a:chExt cx="715489" cy="2240514"/>
          </a:xfrm>
        </p:grpSpPr>
        <p:sp>
          <p:nvSpPr>
            <p:cNvPr id="53" name="Freeform: Shape 52">
              <a:extLst>
                <a:ext uri="{FF2B5EF4-FFF2-40B4-BE49-F238E27FC236}">
                  <a16:creationId xmlns:a16="http://schemas.microsoft.com/office/drawing/2014/main" id="{69701338-E56E-4CDD-A2AA-97C444D9E05F}"/>
                </a:ext>
              </a:extLst>
            </p:cNvPr>
            <p:cNvSpPr/>
            <p:nvPr/>
          </p:nvSpPr>
          <p:spPr>
            <a:xfrm>
              <a:off x="7072253" y="2330037"/>
              <a:ext cx="20448" cy="36050"/>
            </a:xfrm>
            <a:custGeom>
              <a:avLst/>
              <a:gdLst>
                <a:gd name="connsiteX0" fmla="*/ 0 w 20448"/>
                <a:gd name="connsiteY0" fmla="*/ 35890 h 36050"/>
                <a:gd name="connsiteX1" fmla="*/ 20288 w 20448"/>
                <a:gd name="connsiteY1" fmla="*/ 20288 h 36050"/>
                <a:gd name="connsiteX2" fmla="*/ 4686 w 20448"/>
                <a:gd name="connsiteY2" fmla="*/ 0 h 36050"/>
              </a:gdLst>
              <a:ahLst/>
              <a:cxnLst>
                <a:cxn ang="0">
                  <a:pos x="connsiteX0" y="connsiteY0"/>
                </a:cxn>
                <a:cxn ang="0">
                  <a:pos x="connsiteX1" y="connsiteY1"/>
                </a:cxn>
                <a:cxn ang="0">
                  <a:pos x="connsiteX2" y="connsiteY2"/>
                </a:cxn>
              </a:cxnLst>
              <a:rect l="l" t="t" r="r" b="b"/>
              <a:pathLst>
                <a:path w="20448" h="36050">
                  <a:moveTo>
                    <a:pt x="0" y="35890"/>
                  </a:moveTo>
                  <a:cubicBezTo>
                    <a:pt x="9924" y="37213"/>
                    <a:pt x="19020" y="30212"/>
                    <a:pt x="20288" y="20288"/>
                  </a:cubicBezTo>
                  <a:cubicBezTo>
                    <a:pt x="21611" y="10365"/>
                    <a:pt x="14610" y="1268"/>
                    <a:pt x="4686" y="0"/>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54" name="Freeform: Shape 53">
              <a:extLst>
                <a:ext uri="{FF2B5EF4-FFF2-40B4-BE49-F238E27FC236}">
                  <a16:creationId xmlns:a16="http://schemas.microsoft.com/office/drawing/2014/main" id="{F02420F2-46C0-46C3-98EC-FDC3A4365D4E}"/>
                </a:ext>
              </a:extLst>
            </p:cNvPr>
            <p:cNvSpPr/>
            <p:nvPr/>
          </p:nvSpPr>
          <p:spPr>
            <a:xfrm>
              <a:off x="6892598" y="2308497"/>
              <a:ext cx="20437" cy="36039"/>
            </a:xfrm>
            <a:custGeom>
              <a:avLst/>
              <a:gdLst>
                <a:gd name="connsiteX0" fmla="*/ 15751 w 20437"/>
                <a:gd name="connsiteY0" fmla="*/ 36039 h 36039"/>
                <a:gd name="connsiteX1" fmla="*/ 149 w 20437"/>
                <a:gd name="connsiteY1" fmla="*/ 15751 h 36039"/>
                <a:gd name="connsiteX2" fmla="*/ 20437 w 20437"/>
                <a:gd name="connsiteY2" fmla="*/ 149 h 36039"/>
              </a:gdLst>
              <a:ahLst/>
              <a:cxnLst>
                <a:cxn ang="0">
                  <a:pos x="connsiteX0" y="connsiteY0"/>
                </a:cxn>
                <a:cxn ang="0">
                  <a:pos x="connsiteX1" y="connsiteY1"/>
                </a:cxn>
                <a:cxn ang="0">
                  <a:pos x="connsiteX2" y="connsiteY2"/>
                </a:cxn>
              </a:cxnLst>
              <a:rect l="l" t="t" r="r" b="b"/>
              <a:pathLst>
                <a:path w="20437" h="36039">
                  <a:moveTo>
                    <a:pt x="15751" y="36039"/>
                  </a:moveTo>
                  <a:cubicBezTo>
                    <a:pt x="5828" y="34771"/>
                    <a:pt x="-1119" y="25675"/>
                    <a:pt x="149" y="15751"/>
                  </a:cubicBezTo>
                  <a:cubicBezTo>
                    <a:pt x="1472" y="5828"/>
                    <a:pt x="10514" y="-1119"/>
                    <a:pt x="20437" y="149"/>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60" name="Freeform: Shape 59">
              <a:extLst>
                <a:ext uri="{FF2B5EF4-FFF2-40B4-BE49-F238E27FC236}">
                  <a16:creationId xmlns:a16="http://schemas.microsoft.com/office/drawing/2014/main" id="{047BE9F9-8F33-44E1-801A-697174DD3796}"/>
                </a:ext>
              </a:extLst>
            </p:cNvPr>
            <p:cNvSpPr/>
            <p:nvPr/>
          </p:nvSpPr>
          <p:spPr>
            <a:xfrm>
              <a:off x="6905607" y="2225784"/>
              <a:ext cx="173537" cy="218781"/>
            </a:xfrm>
            <a:custGeom>
              <a:avLst/>
              <a:gdLst>
                <a:gd name="connsiteX0" fmla="*/ 101041 w 173537"/>
                <a:gd name="connsiteY0" fmla="*/ 0 h 218781"/>
                <a:gd name="connsiteX1" fmla="*/ 8587 w 173537"/>
                <a:gd name="connsiteY1" fmla="*/ 65661 h 218781"/>
                <a:gd name="connsiteX2" fmla="*/ 703 w 173537"/>
                <a:gd name="connsiteY2" fmla="*/ 126305 h 218781"/>
                <a:gd name="connsiteX3" fmla="*/ 66915 w 173537"/>
                <a:gd name="connsiteY3" fmla="*/ 217105 h 218781"/>
                <a:gd name="connsiteX4" fmla="*/ 74799 w 173537"/>
                <a:gd name="connsiteY4" fmla="*/ 218153 h 218781"/>
                <a:gd name="connsiteX5" fmla="*/ 165599 w 173537"/>
                <a:gd name="connsiteY5" fmla="*/ 147806 h 218781"/>
                <a:gd name="connsiteX6" fmla="*/ 173538 w 173537"/>
                <a:gd name="connsiteY6" fmla="*/ 87107 h 218781"/>
                <a:gd name="connsiteX7" fmla="*/ 101041 w 173537"/>
                <a:gd name="connsiteY7" fmla="*/ 0 h 2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37" h="218781">
                  <a:moveTo>
                    <a:pt x="101041" y="0"/>
                  </a:moveTo>
                  <a:cubicBezTo>
                    <a:pt x="101041" y="0"/>
                    <a:pt x="62394" y="50059"/>
                    <a:pt x="8587" y="65661"/>
                  </a:cubicBezTo>
                  <a:lnTo>
                    <a:pt x="703" y="126305"/>
                  </a:lnTo>
                  <a:cubicBezTo>
                    <a:pt x="-4920" y="169527"/>
                    <a:pt x="23748" y="211482"/>
                    <a:pt x="66915" y="217105"/>
                  </a:cubicBezTo>
                  <a:lnTo>
                    <a:pt x="74799" y="218153"/>
                  </a:lnTo>
                  <a:cubicBezTo>
                    <a:pt x="117966" y="223776"/>
                    <a:pt x="159976" y="190973"/>
                    <a:pt x="165599" y="147806"/>
                  </a:cubicBezTo>
                  <a:lnTo>
                    <a:pt x="173538" y="87107"/>
                  </a:lnTo>
                  <a:cubicBezTo>
                    <a:pt x="125629" y="58218"/>
                    <a:pt x="101041" y="0"/>
                    <a:pt x="101041" y="0"/>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62" name="Freeform: Shape 61">
              <a:extLst>
                <a:ext uri="{FF2B5EF4-FFF2-40B4-BE49-F238E27FC236}">
                  <a16:creationId xmlns:a16="http://schemas.microsoft.com/office/drawing/2014/main" id="{8903DE74-A1D8-4046-A3A9-C270E9A8AECF}"/>
                </a:ext>
              </a:extLst>
            </p:cNvPr>
            <p:cNvSpPr/>
            <p:nvPr/>
          </p:nvSpPr>
          <p:spPr>
            <a:xfrm>
              <a:off x="6952282" y="2316590"/>
              <a:ext cx="13188" cy="13220"/>
            </a:xfrm>
            <a:custGeom>
              <a:avLst/>
              <a:gdLst>
                <a:gd name="connsiteX0" fmla="*/ 13128 w 13188"/>
                <a:gd name="connsiteY0" fmla="*/ 7437 h 13220"/>
                <a:gd name="connsiteX1" fmla="*/ 5740 w 13188"/>
                <a:gd name="connsiteY1" fmla="*/ 13171 h 13220"/>
                <a:gd name="connsiteX2" fmla="*/ 62 w 13188"/>
                <a:gd name="connsiteY2" fmla="*/ 5783 h 13220"/>
                <a:gd name="connsiteX3" fmla="*/ 7449 w 13188"/>
                <a:gd name="connsiteY3" fmla="*/ 50 h 13220"/>
                <a:gd name="connsiteX4" fmla="*/ 13128 w 13188"/>
                <a:gd name="connsiteY4" fmla="*/ 7437 h 1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8" h="13220">
                  <a:moveTo>
                    <a:pt x="13128" y="7437"/>
                  </a:moveTo>
                  <a:cubicBezTo>
                    <a:pt x="12632" y="11076"/>
                    <a:pt x="9324" y="13612"/>
                    <a:pt x="5740" y="13171"/>
                  </a:cubicBezTo>
                  <a:cubicBezTo>
                    <a:pt x="2102" y="12675"/>
                    <a:pt x="-434" y="9367"/>
                    <a:pt x="62" y="5783"/>
                  </a:cubicBezTo>
                  <a:cubicBezTo>
                    <a:pt x="558" y="2145"/>
                    <a:pt x="3866" y="-391"/>
                    <a:pt x="7449" y="50"/>
                  </a:cubicBezTo>
                  <a:cubicBezTo>
                    <a:pt x="11033" y="491"/>
                    <a:pt x="13624" y="3854"/>
                    <a:pt x="13128" y="7437"/>
                  </a:cubicBezTo>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66" name="Freeform: Shape 65">
              <a:extLst>
                <a:ext uri="{FF2B5EF4-FFF2-40B4-BE49-F238E27FC236}">
                  <a16:creationId xmlns:a16="http://schemas.microsoft.com/office/drawing/2014/main" id="{202C64AA-2135-42F3-B207-89E821664F17}"/>
                </a:ext>
              </a:extLst>
            </p:cNvPr>
            <p:cNvSpPr/>
            <p:nvPr/>
          </p:nvSpPr>
          <p:spPr>
            <a:xfrm>
              <a:off x="7025937" y="2326183"/>
              <a:ext cx="13188" cy="13220"/>
            </a:xfrm>
            <a:custGeom>
              <a:avLst/>
              <a:gdLst>
                <a:gd name="connsiteX0" fmla="*/ 13128 w 13188"/>
                <a:gd name="connsiteY0" fmla="*/ 7437 h 13220"/>
                <a:gd name="connsiteX1" fmla="*/ 5740 w 13188"/>
                <a:gd name="connsiteY1" fmla="*/ 13171 h 13220"/>
                <a:gd name="connsiteX2" fmla="*/ 62 w 13188"/>
                <a:gd name="connsiteY2" fmla="*/ 5783 h 13220"/>
                <a:gd name="connsiteX3" fmla="*/ 7449 w 13188"/>
                <a:gd name="connsiteY3" fmla="*/ 50 h 13220"/>
                <a:gd name="connsiteX4" fmla="*/ 13128 w 13188"/>
                <a:gd name="connsiteY4" fmla="*/ 7437 h 1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8" h="13220">
                  <a:moveTo>
                    <a:pt x="13128" y="7437"/>
                  </a:moveTo>
                  <a:cubicBezTo>
                    <a:pt x="12632" y="11076"/>
                    <a:pt x="9324" y="13612"/>
                    <a:pt x="5740" y="13171"/>
                  </a:cubicBezTo>
                  <a:cubicBezTo>
                    <a:pt x="2102" y="12675"/>
                    <a:pt x="-434" y="9367"/>
                    <a:pt x="62" y="5783"/>
                  </a:cubicBezTo>
                  <a:cubicBezTo>
                    <a:pt x="558" y="2145"/>
                    <a:pt x="3866" y="-391"/>
                    <a:pt x="7449" y="50"/>
                  </a:cubicBezTo>
                  <a:cubicBezTo>
                    <a:pt x="11033" y="491"/>
                    <a:pt x="13624" y="3854"/>
                    <a:pt x="13128" y="7437"/>
                  </a:cubicBezTo>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67" name="Freeform: Shape 66">
              <a:extLst>
                <a:ext uri="{FF2B5EF4-FFF2-40B4-BE49-F238E27FC236}">
                  <a16:creationId xmlns:a16="http://schemas.microsoft.com/office/drawing/2014/main" id="{E6DD4D3F-9B3F-4649-892A-E057752D461B}"/>
                </a:ext>
              </a:extLst>
            </p:cNvPr>
            <p:cNvSpPr/>
            <p:nvPr/>
          </p:nvSpPr>
          <p:spPr>
            <a:xfrm>
              <a:off x="6922739" y="2289902"/>
              <a:ext cx="69244" cy="69244"/>
            </a:xfrm>
            <a:custGeom>
              <a:avLst/>
              <a:gdLst>
                <a:gd name="connsiteX0" fmla="*/ 66157 w 69244"/>
                <a:gd name="connsiteY0" fmla="*/ 38702 h 69244"/>
                <a:gd name="connsiteX1" fmla="*/ 63345 w 69244"/>
                <a:gd name="connsiteY1" fmla="*/ 38316 h 69244"/>
                <a:gd name="connsiteX2" fmla="*/ 34677 w 69244"/>
                <a:gd name="connsiteY2" fmla="*/ 63511 h 69244"/>
                <a:gd name="connsiteX3" fmla="*/ 30873 w 69244"/>
                <a:gd name="connsiteY3" fmla="*/ 63290 h 69244"/>
                <a:gd name="connsiteX4" fmla="*/ 5678 w 69244"/>
                <a:gd name="connsiteY4" fmla="*/ 34622 h 69244"/>
                <a:gd name="connsiteX5" fmla="*/ 5954 w 69244"/>
                <a:gd name="connsiteY5" fmla="*/ 30873 h 69244"/>
                <a:gd name="connsiteX6" fmla="*/ 34622 w 69244"/>
                <a:gd name="connsiteY6" fmla="*/ 5678 h 69244"/>
                <a:gd name="connsiteX7" fmla="*/ 38426 w 69244"/>
                <a:gd name="connsiteY7" fmla="*/ 5954 h 69244"/>
                <a:gd name="connsiteX8" fmla="*/ 63621 w 69244"/>
                <a:gd name="connsiteY8" fmla="*/ 34622 h 69244"/>
                <a:gd name="connsiteX9" fmla="*/ 63400 w 69244"/>
                <a:gd name="connsiteY9" fmla="*/ 38426 h 69244"/>
                <a:gd name="connsiteX10" fmla="*/ 66157 w 69244"/>
                <a:gd name="connsiteY10" fmla="*/ 38702 h 69244"/>
                <a:gd name="connsiteX11" fmla="*/ 68969 w 69244"/>
                <a:gd name="connsiteY11" fmla="*/ 39088 h 69244"/>
                <a:gd name="connsiteX12" fmla="*/ 69244 w 69244"/>
                <a:gd name="connsiteY12" fmla="*/ 34567 h 69244"/>
                <a:gd name="connsiteX13" fmla="*/ 39088 w 69244"/>
                <a:gd name="connsiteY13" fmla="*/ 276 h 69244"/>
                <a:gd name="connsiteX14" fmla="*/ 34567 w 69244"/>
                <a:gd name="connsiteY14" fmla="*/ 0 h 69244"/>
                <a:gd name="connsiteX15" fmla="*/ 276 w 69244"/>
                <a:gd name="connsiteY15" fmla="*/ 30157 h 69244"/>
                <a:gd name="connsiteX16" fmla="*/ 0 w 69244"/>
                <a:gd name="connsiteY16" fmla="*/ 34677 h 69244"/>
                <a:gd name="connsiteX17" fmla="*/ 30157 w 69244"/>
                <a:gd name="connsiteY17" fmla="*/ 68969 h 69244"/>
                <a:gd name="connsiteX18" fmla="*/ 34677 w 69244"/>
                <a:gd name="connsiteY18" fmla="*/ 69244 h 69244"/>
                <a:gd name="connsiteX19" fmla="*/ 68969 w 69244"/>
                <a:gd name="connsiteY19" fmla="*/ 39088 h 69244"/>
                <a:gd name="connsiteX20" fmla="*/ 66157 w 69244"/>
                <a:gd name="connsiteY20" fmla="*/ 38702 h 6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44" h="69244">
                  <a:moveTo>
                    <a:pt x="66157" y="38702"/>
                  </a:moveTo>
                  <a:lnTo>
                    <a:pt x="63345" y="38316"/>
                  </a:lnTo>
                  <a:cubicBezTo>
                    <a:pt x="61471" y="52926"/>
                    <a:pt x="49011" y="63511"/>
                    <a:pt x="34677" y="63511"/>
                  </a:cubicBezTo>
                  <a:cubicBezTo>
                    <a:pt x="33409" y="63511"/>
                    <a:pt x="32141" y="63456"/>
                    <a:pt x="30873" y="63290"/>
                  </a:cubicBezTo>
                  <a:cubicBezTo>
                    <a:pt x="16319" y="61416"/>
                    <a:pt x="5678" y="48956"/>
                    <a:pt x="5678" y="34622"/>
                  </a:cubicBezTo>
                  <a:cubicBezTo>
                    <a:pt x="5678" y="33354"/>
                    <a:pt x="5734" y="32086"/>
                    <a:pt x="5954" y="30873"/>
                  </a:cubicBezTo>
                  <a:cubicBezTo>
                    <a:pt x="7829" y="16264"/>
                    <a:pt x="20288" y="5678"/>
                    <a:pt x="34622" y="5678"/>
                  </a:cubicBezTo>
                  <a:cubicBezTo>
                    <a:pt x="35890" y="5678"/>
                    <a:pt x="37103" y="5734"/>
                    <a:pt x="38426" y="5954"/>
                  </a:cubicBezTo>
                  <a:cubicBezTo>
                    <a:pt x="52981" y="7829"/>
                    <a:pt x="63621" y="20288"/>
                    <a:pt x="63621" y="34622"/>
                  </a:cubicBezTo>
                  <a:cubicBezTo>
                    <a:pt x="63621" y="35890"/>
                    <a:pt x="63566" y="37158"/>
                    <a:pt x="63400" y="38426"/>
                  </a:cubicBezTo>
                  <a:lnTo>
                    <a:pt x="66157" y="38702"/>
                  </a:lnTo>
                  <a:lnTo>
                    <a:pt x="68969" y="39088"/>
                  </a:lnTo>
                  <a:cubicBezTo>
                    <a:pt x="69134" y="37599"/>
                    <a:pt x="69244" y="36056"/>
                    <a:pt x="69244" y="34567"/>
                  </a:cubicBezTo>
                  <a:cubicBezTo>
                    <a:pt x="69244" y="17421"/>
                    <a:pt x="56509" y="2536"/>
                    <a:pt x="39088" y="276"/>
                  </a:cubicBezTo>
                  <a:cubicBezTo>
                    <a:pt x="37544" y="55"/>
                    <a:pt x="36056" y="0"/>
                    <a:pt x="34567" y="0"/>
                  </a:cubicBezTo>
                  <a:cubicBezTo>
                    <a:pt x="17421" y="0"/>
                    <a:pt x="2536" y="12735"/>
                    <a:pt x="276" y="30157"/>
                  </a:cubicBezTo>
                  <a:cubicBezTo>
                    <a:pt x="55" y="31645"/>
                    <a:pt x="0" y="33189"/>
                    <a:pt x="0" y="34677"/>
                  </a:cubicBezTo>
                  <a:cubicBezTo>
                    <a:pt x="0" y="51823"/>
                    <a:pt x="12735" y="66708"/>
                    <a:pt x="30157" y="68969"/>
                  </a:cubicBezTo>
                  <a:cubicBezTo>
                    <a:pt x="31645" y="69189"/>
                    <a:pt x="33189" y="69244"/>
                    <a:pt x="34677" y="69244"/>
                  </a:cubicBezTo>
                  <a:cubicBezTo>
                    <a:pt x="51823" y="69244"/>
                    <a:pt x="66708" y="56509"/>
                    <a:pt x="68969" y="39088"/>
                  </a:cubicBezTo>
                  <a:lnTo>
                    <a:pt x="66157" y="38702"/>
                  </a:lnTo>
                  <a:close/>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68" name="Freeform: Shape 67">
              <a:extLst>
                <a:ext uri="{FF2B5EF4-FFF2-40B4-BE49-F238E27FC236}">
                  <a16:creationId xmlns:a16="http://schemas.microsoft.com/office/drawing/2014/main" id="{D62852D4-4FFF-405A-B6A9-228470E6DA89}"/>
                </a:ext>
              </a:extLst>
            </p:cNvPr>
            <p:cNvSpPr/>
            <p:nvPr/>
          </p:nvSpPr>
          <p:spPr>
            <a:xfrm>
              <a:off x="6998488" y="2299770"/>
              <a:ext cx="69244" cy="69244"/>
            </a:xfrm>
            <a:custGeom>
              <a:avLst/>
              <a:gdLst>
                <a:gd name="connsiteX0" fmla="*/ 59817 w 69244"/>
                <a:gd name="connsiteY0" fmla="*/ 15216 h 69244"/>
                <a:gd name="connsiteX1" fmla="*/ 57557 w 69244"/>
                <a:gd name="connsiteY1" fmla="*/ 16925 h 69244"/>
                <a:gd name="connsiteX2" fmla="*/ 63566 w 69244"/>
                <a:gd name="connsiteY2" fmla="*/ 34567 h 69244"/>
                <a:gd name="connsiteX3" fmla="*/ 52264 w 69244"/>
                <a:gd name="connsiteY3" fmla="*/ 57501 h 69244"/>
                <a:gd name="connsiteX4" fmla="*/ 34622 w 69244"/>
                <a:gd name="connsiteY4" fmla="*/ 63511 h 69244"/>
                <a:gd name="connsiteX5" fmla="*/ 11633 w 69244"/>
                <a:gd name="connsiteY5" fmla="*/ 52209 h 69244"/>
                <a:gd name="connsiteX6" fmla="*/ 5623 w 69244"/>
                <a:gd name="connsiteY6" fmla="*/ 34567 h 69244"/>
                <a:gd name="connsiteX7" fmla="*/ 16925 w 69244"/>
                <a:gd name="connsiteY7" fmla="*/ 11577 h 69244"/>
                <a:gd name="connsiteX8" fmla="*/ 34567 w 69244"/>
                <a:gd name="connsiteY8" fmla="*/ 5568 h 69244"/>
                <a:gd name="connsiteX9" fmla="*/ 57557 w 69244"/>
                <a:gd name="connsiteY9" fmla="*/ 16870 h 69244"/>
                <a:gd name="connsiteX10" fmla="*/ 59817 w 69244"/>
                <a:gd name="connsiteY10" fmla="*/ 15216 h 69244"/>
                <a:gd name="connsiteX11" fmla="*/ 62077 w 69244"/>
                <a:gd name="connsiteY11" fmla="*/ 13507 h 69244"/>
                <a:gd name="connsiteX12" fmla="*/ 34622 w 69244"/>
                <a:gd name="connsiteY12" fmla="*/ 0 h 69244"/>
                <a:gd name="connsiteX13" fmla="*/ 13507 w 69244"/>
                <a:gd name="connsiteY13" fmla="*/ 7167 h 69244"/>
                <a:gd name="connsiteX14" fmla="*/ 0 w 69244"/>
                <a:gd name="connsiteY14" fmla="*/ 34622 h 69244"/>
                <a:gd name="connsiteX15" fmla="*/ 7167 w 69244"/>
                <a:gd name="connsiteY15" fmla="*/ 55737 h 69244"/>
                <a:gd name="connsiteX16" fmla="*/ 34622 w 69244"/>
                <a:gd name="connsiteY16" fmla="*/ 69244 h 69244"/>
                <a:gd name="connsiteX17" fmla="*/ 55737 w 69244"/>
                <a:gd name="connsiteY17" fmla="*/ 62077 h 69244"/>
                <a:gd name="connsiteX18" fmla="*/ 69244 w 69244"/>
                <a:gd name="connsiteY18" fmla="*/ 34622 h 69244"/>
                <a:gd name="connsiteX19" fmla="*/ 62077 w 69244"/>
                <a:gd name="connsiteY19" fmla="*/ 13507 h 69244"/>
                <a:gd name="connsiteX20" fmla="*/ 59817 w 69244"/>
                <a:gd name="connsiteY20" fmla="*/ 15216 h 6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44" h="69244">
                  <a:moveTo>
                    <a:pt x="59817" y="15216"/>
                  </a:moveTo>
                  <a:lnTo>
                    <a:pt x="57557" y="16925"/>
                  </a:lnTo>
                  <a:cubicBezTo>
                    <a:pt x="61581" y="22218"/>
                    <a:pt x="63566" y="28392"/>
                    <a:pt x="63566" y="34567"/>
                  </a:cubicBezTo>
                  <a:cubicBezTo>
                    <a:pt x="63566" y="43278"/>
                    <a:pt x="59707" y="51823"/>
                    <a:pt x="52264" y="57501"/>
                  </a:cubicBezTo>
                  <a:cubicBezTo>
                    <a:pt x="46971" y="61526"/>
                    <a:pt x="40797" y="63511"/>
                    <a:pt x="34622" y="63511"/>
                  </a:cubicBezTo>
                  <a:cubicBezTo>
                    <a:pt x="25912" y="63511"/>
                    <a:pt x="17366" y="59652"/>
                    <a:pt x="11633" y="52209"/>
                  </a:cubicBezTo>
                  <a:cubicBezTo>
                    <a:pt x="7553" y="46916"/>
                    <a:pt x="5623" y="40742"/>
                    <a:pt x="5623" y="34567"/>
                  </a:cubicBezTo>
                  <a:cubicBezTo>
                    <a:pt x="5623" y="25856"/>
                    <a:pt x="9483" y="17311"/>
                    <a:pt x="16925" y="11577"/>
                  </a:cubicBezTo>
                  <a:cubicBezTo>
                    <a:pt x="22218" y="7498"/>
                    <a:pt x="28392" y="5568"/>
                    <a:pt x="34567" y="5568"/>
                  </a:cubicBezTo>
                  <a:cubicBezTo>
                    <a:pt x="43278" y="5568"/>
                    <a:pt x="51823" y="9427"/>
                    <a:pt x="57557" y="16870"/>
                  </a:cubicBezTo>
                  <a:lnTo>
                    <a:pt x="59817" y="15216"/>
                  </a:lnTo>
                  <a:lnTo>
                    <a:pt x="62077" y="13507"/>
                  </a:lnTo>
                  <a:cubicBezTo>
                    <a:pt x="55241" y="4631"/>
                    <a:pt x="44987" y="0"/>
                    <a:pt x="34622" y="0"/>
                  </a:cubicBezTo>
                  <a:cubicBezTo>
                    <a:pt x="27235" y="0"/>
                    <a:pt x="19792" y="2371"/>
                    <a:pt x="13507" y="7167"/>
                  </a:cubicBezTo>
                  <a:cubicBezTo>
                    <a:pt x="4631" y="14003"/>
                    <a:pt x="0" y="24258"/>
                    <a:pt x="0" y="34622"/>
                  </a:cubicBezTo>
                  <a:cubicBezTo>
                    <a:pt x="0" y="42010"/>
                    <a:pt x="2371" y="49452"/>
                    <a:pt x="7167" y="55737"/>
                  </a:cubicBezTo>
                  <a:cubicBezTo>
                    <a:pt x="14003" y="64613"/>
                    <a:pt x="24258" y="69244"/>
                    <a:pt x="34622" y="69244"/>
                  </a:cubicBezTo>
                  <a:cubicBezTo>
                    <a:pt x="42010" y="69244"/>
                    <a:pt x="49452" y="66874"/>
                    <a:pt x="55737" y="62077"/>
                  </a:cubicBezTo>
                  <a:cubicBezTo>
                    <a:pt x="64613" y="55241"/>
                    <a:pt x="69244" y="44987"/>
                    <a:pt x="69244" y="34622"/>
                  </a:cubicBezTo>
                  <a:cubicBezTo>
                    <a:pt x="69244" y="27235"/>
                    <a:pt x="66874" y="19792"/>
                    <a:pt x="62077" y="13507"/>
                  </a:cubicBezTo>
                  <a:lnTo>
                    <a:pt x="59817" y="15216"/>
                  </a:lnTo>
                  <a:close/>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69" name="Freeform: Shape 68">
              <a:extLst>
                <a:ext uri="{FF2B5EF4-FFF2-40B4-BE49-F238E27FC236}">
                  <a16:creationId xmlns:a16="http://schemas.microsoft.com/office/drawing/2014/main" id="{31786407-1C36-4BC0-ABC9-2826831FD4F0}"/>
                </a:ext>
              </a:extLst>
            </p:cNvPr>
            <p:cNvSpPr/>
            <p:nvPr/>
          </p:nvSpPr>
          <p:spPr>
            <a:xfrm>
              <a:off x="6989602" y="4176642"/>
              <a:ext cx="256809" cy="287736"/>
            </a:xfrm>
            <a:custGeom>
              <a:avLst/>
              <a:gdLst>
                <a:gd name="connsiteX0" fmla="*/ 7784 w 256809"/>
                <a:gd name="connsiteY0" fmla="*/ 287562 h 287736"/>
                <a:gd name="connsiteX1" fmla="*/ 167994 w 256809"/>
                <a:gd name="connsiteY1" fmla="*/ 250955 h 287736"/>
                <a:gd name="connsiteX2" fmla="*/ 165458 w 256809"/>
                <a:gd name="connsiteY2" fmla="*/ 239929 h 287736"/>
                <a:gd name="connsiteX3" fmla="*/ 214579 w 256809"/>
                <a:gd name="connsiteY3" fmla="*/ 228738 h 287736"/>
                <a:gd name="connsiteX4" fmla="*/ 217115 w 256809"/>
                <a:gd name="connsiteY4" fmla="*/ 239764 h 287736"/>
                <a:gd name="connsiteX5" fmla="*/ 256810 w 256809"/>
                <a:gd name="connsiteY5" fmla="*/ 230722 h 287736"/>
                <a:gd name="connsiteX6" fmla="*/ 206751 w 256809"/>
                <a:gd name="connsiteY6" fmla="*/ 0 h 287736"/>
                <a:gd name="connsiteX7" fmla="*/ 1278 w 256809"/>
                <a:gd name="connsiteY7" fmla="*/ 277639 h 287736"/>
                <a:gd name="connsiteX8" fmla="*/ 7784 w 256809"/>
                <a:gd name="connsiteY8" fmla="*/ 287562 h 2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09" h="287736">
                  <a:moveTo>
                    <a:pt x="7784" y="287562"/>
                  </a:moveTo>
                  <a:lnTo>
                    <a:pt x="167994" y="250955"/>
                  </a:lnTo>
                  <a:lnTo>
                    <a:pt x="165458" y="239929"/>
                  </a:lnTo>
                  <a:lnTo>
                    <a:pt x="214579" y="228738"/>
                  </a:lnTo>
                  <a:lnTo>
                    <a:pt x="217115" y="239764"/>
                  </a:lnTo>
                  <a:lnTo>
                    <a:pt x="256810" y="230722"/>
                  </a:lnTo>
                  <a:lnTo>
                    <a:pt x="206751" y="0"/>
                  </a:lnTo>
                  <a:lnTo>
                    <a:pt x="1278" y="277639"/>
                  </a:lnTo>
                  <a:cubicBezTo>
                    <a:pt x="-2250" y="282380"/>
                    <a:pt x="2050" y="288885"/>
                    <a:pt x="7784" y="287562"/>
                  </a:cubicBezTo>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0" name="Freeform: Shape 69">
              <a:extLst>
                <a:ext uri="{FF2B5EF4-FFF2-40B4-BE49-F238E27FC236}">
                  <a16:creationId xmlns:a16="http://schemas.microsoft.com/office/drawing/2014/main" id="{3979AE5A-131D-49A0-B040-E1B751A11A44}"/>
                </a:ext>
              </a:extLst>
            </p:cNvPr>
            <p:cNvSpPr/>
            <p:nvPr/>
          </p:nvSpPr>
          <p:spPr>
            <a:xfrm>
              <a:off x="6987683" y="4171846"/>
              <a:ext cx="261209" cy="294453"/>
            </a:xfrm>
            <a:custGeom>
              <a:avLst/>
              <a:gdLst>
                <a:gd name="connsiteX0" fmla="*/ 9703 w 261209"/>
                <a:gd name="connsiteY0" fmla="*/ 292359 h 294453"/>
                <a:gd name="connsiteX1" fmla="*/ 10144 w 261209"/>
                <a:gd name="connsiteY1" fmla="*/ 294288 h 294453"/>
                <a:gd name="connsiteX2" fmla="*/ 172339 w 261209"/>
                <a:gd name="connsiteY2" fmla="*/ 257240 h 294453"/>
                <a:gd name="connsiteX3" fmla="*/ 169803 w 261209"/>
                <a:gd name="connsiteY3" fmla="*/ 246214 h 294453"/>
                <a:gd name="connsiteX4" fmla="*/ 215065 w 261209"/>
                <a:gd name="connsiteY4" fmla="*/ 235905 h 294453"/>
                <a:gd name="connsiteX5" fmla="*/ 217160 w 261209"/>
                <a:gd name="connsiteY5" fmla="*/ 244946 h 294453"/>
                <a:gd name="connsiteX6" fmla="*/ 217601 w 261209"/>
                <a:gd name="connsiteY6" fmla="*/ 246876 h 294453"/>
                <a:gd name="connsiteX7" fmla="*/ 261210 w 261209"/>
                <a:gd name="connsiteY7" fmla="*/ 236952 h 294453"/>
                <a:gd name="connsiteX8" fmla="*/ 209773 w 261209"/>
                <a:gd name="connsiteY8" fmla="*/ 0 h 294453"/>
                <a:gd name="connsiteX9" fmla="*/ 1654 w 261209"/>
                <a:gd name="connsiteY9" fmla="*/ 281167 h 294453"/>
                <a:gd name="connsiteX10" fmla="*/ 0 w 261209"/>
                <a:gd name="connsiteY10" fmla="*/ 286074 h 294453"/>
                <a:gd name="connsiteX11" fmla="*/ 8270 w 261209"/>
                <a:gd name="connsiteY11" fmla="*/ 294454 h 294453"/>
                <a:gd name="connsiteX12" fmla="*/ 10199 w 261209"/>
                <a:gd name="connsiteY12" fmla="*/ 294233 h 294453"/>
                <a:gd name="connsiteX13" fmla="*/ 9703 w 261209"/>
                <a:gd name="connsiteY13" fmla="*/ 292359 h 294453"/>
                <a:gd name="connsiteX14" fmla="*/ 9262 w 261209"/>
                <a:gd name="connsiteY14" fmla="*/ 290429 h 294453"/>
                <a:gd name="connsiteX15" fmla="*/ 8214 w 261209"/>
                <a:gd name="connsiteY15" fmla="*/ 290539 h 294453"/>
                <a:gd name="connsiteX16" fmla="*/ 3914 w 261209"/>
                <a:gd name="connsiteY16" fmla="*/ 286184 h 294453"/>
                <a:gd name="connsiteX17" fmla="*/ 4796 w 261209"/>
                <a:gd name="connsiteY17" fmla="*/ 283648 h 294453"/>
                <a:gd name="connsiteX18" fmla="*/ 207678 w 261209"/>
                <a:gd name="connsiteY18" fmla="*/ 9538 h 294453"/>
                <a:gd name="connsiteX19" fmla="*/ 256413 w 261209"/>
                <a:gd name="connsiteY19" fmla="*/ 233975 h 294453"/>
                <a:gd name="connsiteX20" fmla="*/ 220578 w 261209"/>
                <a:gd name="connsiteY20" fmla="*/ 242134 h 294453"/>
                <a:gd name="connsiteX21" fmla="*/ 218483 w 261209"/>
                <a:gd name="connsiteY21" fmla="*/ 233093 h 294453"/>
                <a:gd name="connsiteX22" fmla="*/ 218042 w 261209"/>
                <a:gd name="connsiteY22" fmla="*/ 231163 h 294453"/>
                <a:gd name="connsiteX23" fmla="*/ 165006 w 261209"/>
                <a:gd name="connsiteY23" fmla="*/ 243292 h 294453"/>
                <a:gd name="connsiteX24" fmla="*/ 167542 w 261209"/>
                <a:gd name="connsiteY24" fmla="*/ 254318 h 294453"/>
                <a:gd name="connsiteX25" fmla="*/ 9262 w 261209"/>
                <a:gd name="connsiteY25" fmla="*/ 290484 h 294453"/>
                <a:gd name="connsiteX26" fmla="*/ 9703 w 261209"/>
                <a:gd name="connsiteY26" fmla="*/ 292359 h 29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209" h="294453">
                  <a:moveTo>
                    <a:pt x="9703" y="292359"/>
                  </a:moveTo>
                  <a:lnTo>
                    <a:pt x="10144" y="294288"/>
                  </a:lnTo>
                  <a:lnTo>
                    <a:pt x="172339" y="257240"/>
                  </a:lnTo>
                  <a:lnTo>
                    <a:pt x="169803" y="246214"/>
                  </a:lnTo>
                  <a:lnTo>
                    <a:pt x="215065" y="235905"/>
                  </a:lnTo>
                  <a:lnTo>
                    <a:pt x="217160" y="244946"/>
                  </a:lnTo>
                  <a:lnTo>
                    <a:pt x="217601" y="246876"/>
                  </a:lnTo>
                  <a:lnTo>
                    <a:pt x="261210" y="236952"/>
                  </a:lnTo>
                  <a:lnTo>
                    <a:pt x="209773" y="0"/>
                  </a:lnTo>
                  <a:lnTo>
                    <a:pt x="1654" y="281167"/>
                  </a:lnTo>
                  <a:cubicBezTo>
                    <a:pt x="551" y="282656"/>
                    <a:pt x="0" y="284420"/>
                    <a:pt x="0" y="286074"/>
                  </a:cubicBezTo>
                  <a:cubicBezTo>
                    <a:pt x="0" y="290484"/>
                    <a:pt x="3528" y="294398"/>
                    <a:pt x="8270" y="294454"/>
                  </a:cubicBezTo>
                  <a:lnTo>
                    <a:pt x="10199" y="294233"/>
                  </a:lnTo>
                  <a:lnTo>
                    <a:pt x="9703" y="292359"/>
                  </a:lnTo>
                  <a:lnTo>
                    <a:pt x="9262" y="290429"/>
                  </a:lnTo>
                  <a:lnTo>
                    <a:pt x="8214" y="290539"/>
                  </a:lnTo>
                  <a:cubicBezTo>
                    <a:pt x="5844" y="290539"/>
                    <a:pt x="3914" y="288444"/>
                    <a:pt x="3914" y="286184"/>
                  </a:cubicBezTo>
                  <a:cubicBezTo>
                    <a:pt x="3914" y="285357"/>
                    <a:pt x="4190" y="284475"/>
                    <a:pt x="4796" y="283648"/>
                  </a:cubicBezTo>
                  <a:lnTo>
                    <a:pt x="207678" y="9538"/>
                  </a:lnTo>
                  <a:lnTo>
                    <a:pt x="256413" y="233975"/>
                  </a:lnTo>
                  <a:lnTo>
                    <a:pt x="220578" y="242134"/>
                  </a:lnTo>
                  <a:lnTo>
                    <a:pt x="218483" y="233093"/>
                  </a:lnTo>
                  <a:lnTo>
                    <a:pt x="218042" y="231163"/>
                  </a:lnTo>
                  <a:lnTo>
                    <a:pt x="165006" y="243292"/>
                  </a:lnTo>
                  <a:lnTo>
                    <a:pt x="167542" y="254318"/>
                  </a:lnTo>
                  <a:lnTo>
                    <a:pt x="9262" y="290484"/>
                  </a:lnTo>
                  <a:lnTo>
                    <a:pt x="9703" y="292359"/>
                  </a:lnTo>
                  <a:close/>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1" name="Freeform: Shape 70">
              <a:extLst>
                <a:ext uri="{FF2B5EF4-FFF2-40B4-BE49-F238E27FC236}">
                  <a16:creationId xmlns:a16="http://schemas.microsoft.com/office/drawing/2014/main" id="{5C047EAD-0B4B-4792-A98B-BF08CB5343DA}"/>
                </a:ext>
              </a:extLst>
            </p:cNvPr>
            <p:cNvSpPr/>
            <p:nvPr/>
          </p:nvSpPr>
          <p:spPr>
            <a:xfrm>
              <a:off x="6535299" y="4225543"/>
              <a:ext cx="267254" cy="236014"/>
            </a:xfrm>
            <a:custGeom>
              <a:avLst/>
              <a:gdLst>
                <a:gd name="connsiteX0" fmla="*/ 6266 w 267254"/>
                <a:gd name="connsiteY0" fmla="*/ 232817 h 236014"/>
                <a:gd name="connsiteX1" fmla="*/ 170611 w 267254"/>
                <a:gd name="connsiteY1" fmla="*/ 234857 h 236014"/>
                <a:gd name="connsiteX2" fmla="*/ 170776 w 267254"/>
                <a:gd name="connsiteY2" fmla="*/ 223555 h 236014"/>
                <a:gd name="connsiteX3" fmla="*/ 221166 w 267254"/>
                <a:gd name="connsiteY3" fmla="*/ 224217 h 236014"/>
                <a:gd name="connsiteX4" fmla="*/ 221000 w 267254"/>
                <a:gd name="connsiteY4" fmla="*/ 235519 h 236014"/>
                <a:gd name="connsiteX5" fmla="*/ 261742 w 267254"/>
                <a:gd name="connsiteY5" fmla="*/ 236015 h 236014"/>
                <a:gd name="connsiteX6" fmla="*/ 267255 w 267254"/>
                <a:gd name="connsiteY6" fmla="*/ 0 h 236014"/>
                <a:gd name="connsiteX7" fmla="*/ 2296 w 267254"/>
                <a:gd name="connsiteY7" fmla="*/ 221626 h 236014"/>
                <a:gd name="connsiteX8" fmla="*/ 6266 w 267254"/>
                <a:gd name="connsiteY8" fmla="*/ 232817 h 23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54" h="236014">
                  <a:moveTo>
                    <a:pt x="6266" y="232817"/>
                  </a:moveTo>
                  <a:lnTo>
                    <a:pt x="170611" y="234857"/>
                  </a:lnTo>
                  <a:lnTo>
                    <a:pt x="170776" y="223555"/>
                  </a:lnTo>
                  <a:lnTo>
                    <a:pt x="221166" y="224217"/>
                  </a:lnTo>
                  <a:lnTo>
                    <a:pt x="221000" y="235519"/>
                  </a:lnTo>
                  <a:lnTo>
                    <a:pt x="261742" y="236015"/>
                  </a:lnTo>
                  <a:lnTo>
                    <a:pt x="267255" y="0"/>
                  </a:lnTo>
                  <a:lnTo>
                    <a:pt x="2296" y="221626"/>
                  </a:lnTo>
                  <a:cubicBezTo>
                    <a:pt x="-2224" y="225430"/>
                    <a:pt x="367" y="232762"/>
                    <a:pt x="6266" y="232817"/>
                  </a:cubicBezTo>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72" name="Freeform: Shape 71">
              <a:extLst>
                <a:ext uri="{FF2B5EF4-FFF2-40B4-BE49-F238E27FC236}">
                  <a16:creationId xmlns:a16="http://schemas.microsoft.com/office/drawing/2014/main" id="{75016E8F-1707-4EC8-9A51-991AB6ACCC53}"/>
                </a:ext>
              </a:extLst>
            </p:cNvPr>
            <p:cNvSpPr/>
            <p:nvPr/>
          </p:nvSpPr>
          <p:spPr>
            <a:xfrm>
              <a:off x="6533403" y="4222566"/>
              <a:ext cx="271300" cy="242410"/>
            </a:xfrm>
            <a:custGeom>
              <a:avLst/>
              <a:gdLst>
                <a:gd name="connsiteX0" fmla="*/ 8162 w 271300"/>
                <a:gd name="connsiteY0" fmla="*/ 237173 h 242410"/>
                <a:gd name="connsiteX1" fmla="*/ 8162 w 271300"/>
                <a:gd name="connsiteY1" fmla="*/ 239157 h 242410"/>
                <a:gd name="connsiteX2" fmla="*/ 174491 w 271300"/>
                <a:gd name="connsiteY2" fmla="*/ 241252 h 242410"/>
                <a:gd name="connsiteX3" fmla="*/ 174657 w 271300"/>
                <a:gd name="connsiteY3" fmla="*/ 229950 h 242410"/>
                <a:gd name="connsiteX4" fmla="*/ 221077 w 271300"/>
                <a:gd name="connsiteY4" fmla="*/ 230557 h 242410"/>
                <a:gd name="connsiteX5" fmla="*/ 220966 w 271300"/>
                <a:gd name="connsiteY5" fmla="*/ 239874 h 242410"/>
                <a:gd name="connsiteX6" fmla="*/ 220966 w 271300"/>
                <a:gd name="connsiteY6" fmla="*/ 241859 h 242410"/>
                <a:gd name="connsiteX7" fmla="*/ 265677 w 271300"/>
                <a:gd name="connsiteY7" fmla="*/ 242410 h 242410"/>
                <a:gd name="connsiteX8" fmla="*/ 271301 w 271300"/>
                <a:gd name="connsiteY8" fmla="*/ 0 h 242410"/>
                <a:gd name="connsiteX9" fmla="*/ 2979 w 271300"/>
                <a:gd name="connsiteY9" fmla="*/ 224437 h 242410"/>
                <a:gd name="connsiteX10" fmla="*/ 2 w 271300"/>
                <a:gd name="connsiteY10" fmla="*/ 230777 h 242410"/>
                <a:gd name="connsiteX11" fmla="*/ 8217 w 271300"/>
                <a:gd name="connsiteY11" fmla="*/ 239157 h 242410"/>
                <a:gd name="connsiteX12" fmla="*/ 8162 w 271300"/>
                <a:gd name="connsiteY12" fmla="*/ 237173 h 242410"/>
                <a:gd name="connsiteX13" fmla="*/ 8217 w 271300"/>
                <a:gd name="connsiteY13" fmla="*/ 235188 h 242410"/>
                <a:gd name="connsiteX14" fmla="*/ 3916 w 271300"/>
                <a:gd name="connsiteY14" fmla="*/ 230777 h 242410"/>
                <a:gd name="connsiteX15" fmla="*/ 5460 w 271300"/>
                <a:gd name="connsiteY15" fmla="*/ 227525 h 242410"/>
                <a:gd name="connsiteX16" fmla="*/ 267056 w 271300"/>
                <a:gd name="connsiteY16" fmla="*/ 8766 h 242410"/>
                <a:gd name="connsiteX17" fmla="*/ 261708 w 271300"/>
                <a:gd name="connsiteY17" fmla="*/ 238385 h 242410"/>
                <a:gd name="connsiteX18" fmla="*/ 224936 w 271300"/>
                <a:gd name="connsiteY18" fmla="*/ 237944 h 242410"/>
                <a:gd name="connsiteX19" fmla="*/ 225046 w 271300"/>
                <a:gd name="connsiteY19" fmla="*/ 228627 h 242410"/>
                <a:gd name="connsiteX20" fmla="*/ 225046 w 271300"/>
                <a:gd name="connsiteY20" fmla="*/ 226643 h 242410"/>
                <a:gd name="connsiteX21" fmla="*/ 170632 w 271300"/>
                <a:gd name="connsiteY21" fmla="*/ 225926 h 242410"/>
                <a:gd name="connsiteX22" fmla="*/ 170467 w 271300"/>
                <a:gd name="connsiteY22" fmla="*/ 237228 h 242410"/>
                <a:gd name="connsiteX23" fmla="*/ 8106 w 271300"/>
                <a:gd name="connsiteY23" fmla="*/ 235188 h 242410"/>
                <a:gd name="connsiteX24" fmla="*/ 8162 w 271300"/>
                <a:gd name="connsiteY24" fmla="*/ 237173 h 24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300" h="242410">
                  <a:moveTo>
                    <a:pt x="8162" y="237173"/>
                  </a:moveTo>
                  <a:lnTo>
                    <a:pt x="8162" y="239157"/>
                  </a:lnTo>
                  <a:lnTo>
                    <a:pt x="174491" y="241252"/>
                  </a:lnTo>
                  <a:lnTo>
                    <a:pt x="174657" y="229950"/>
                  </a:lnTo>
                  <a:lnTo>
                    <a:pt x="221077" y="230557"/>
                  </a:lnTo>
                  <a:lnTo>
                    <a:pt x="220966" y="239874"/>
                  </a:lnTo>
                  <a:lnTo>
                    <a:pt x="220966" y="241859"/>
                  </a:lnTo>
                  <a:lnTo>
                    <a:pt x="265677" y="242410"/>
                  </a:lnTo>
                  <a:lnTo>
                    <a:pt x="271301" y="0"/>
                  </a:lnTo>
                  <a:lnTo>
                    <a:pt x="2979" y="224437"/>
                  </a:lnTo>
                  <a:cubicBezTo>
                    <a:pt x="939" y="226146"/>
                    <a:pt x="-53" y="228517"/>
                    <a:pt x="2" y="230777"/>
                  </a:cubicBezTo>
                  <a:cubicBezTo>
                    <a:pt x="-53" y="234967"/>
                    <a:pt x="3255" y="239102"/>
                    <a:pt x="8217" y="239157"/>
                  </a:cubicBezTo>
                  <a:lnTo>
                    <a:pt x="8162" y="237173"/>
                  </a:lnTo>
                  <a:lnTo>
                    <a:pt x="8217" y="235188"/>
                  </a:lnTo>
                  <a:cubicBezTo>
                    <a:pt x="5570" y="235133"/>
                    <a:pt x="3972" y="233038"/>
                    <a:pt x="3916" y="230777"/>
                  </a:cubicBezTo>
                  <a:cubicBezTo>
                    <a:pt x="3916" y="229564"/>
                    <a:pt x="4358" y="228462"/>
                    <a:pt x="5460" y="227525"/>
                  </a:cubicBezTo>
                  <a:lnTo>
                    <a:pt x="267056" y="8766"/>
                  </a:lnTo>
                  <a:lnTo>
                    <a:pt x="261708" y="238385"/>
                  </a:lnTo>
                  <a:lnTo>
                    <a:pt x="224936" y="237944"/>
                  </a:lnTo>
                  <a:lnTo>
                    <a:pt x="225046" y="228627"/>
                  </a:lnTo>
                  <a:lnTo>
                    <a:pt x="225046" y="226643"/>
                  </a:lnTo>
                  <a:lnTo>
                    <a:pt x="170632" y="225926"/>
                  </a:lnTo>
                  <a:lnTo>
                    <a:pt x="170467" y="237228"/>
                  </a:lnTo>
                  <a:lnTo>
                    <a:pt x="8106" y="235188"/>
                  </a:lnTo>
                  <a:lnTo>
                    <a:pt x="8162" y="237173"/>
                  </a:lnTo>
                  <a:close/>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grpSp>
      <p:sp>
        <p:nvSpPr>
          <p:cNvPr id="42" name="Freeform: Shape 41">
            <a:extLst>
              <a:ext uri="{FF2B5EF4-FFF2-40B4-BE49-F238E27FC236}">
                <a16:creationId xmlns:a16="http://schemas.microsoft.com/office/drawing/2014/main" id="{0012F3D7-8C55-4B0A-93C3-81932D69405E}"/>
              </a:ext>
            </a:extLst>
          </p:cNvPr>
          <p:cNvSpPr/>
          <p:nvPr/>
        </p:nvSpPr>
        <p:spPr>
          <a:xfrm>
            <a:off x="10019514" y="5254877"/>
            <a:ext cx="225113" cy="784359"/>
          </a:xfrm>
          <a:custGeom>
            <a:avLst/>
            <a:gdLst>
              <a:gd name="connsiteX0" fmla="*/ 76521 w 399808"/>
              <a:gd name="connsiteY0" fmla="*/ 1442938 h 1442938"/>
              <a:gd name="connsiteX1" fmla="*/ 399808 w 399808"/>
              <a:gd name="connsiteY1" fmla="*/ 1420775 h 1442938"/>
              <a:gd name="connsiteX2" fmla="*/ 213687 w 399808"/>
              <a:gd name="connsiteY2" fmla="*/ 0 h 1442938"/>
              <a:gd name="connsiteX3" fmla="*/ 0 w 399808"/>
              <a:gd name="connsiteY3" fmla="*/ 16539 h 1442938"/>
            </a:gdLst>
            <a:ahLst/>
            <a:cxnLst>
              <a:cxn ang="0">
                <a:pos x="connsiteX0" y="connsiteY0"/>
              </a:cxn>
              <a:cxn ang="0">
                <a:pos x="connsiteX1" y="connsiteY1"/>
              </a:cxn>
              <a:cxn ang="0">
                <a:pos x="connsiteX2" y="connsiteY2"/>
              </a:cxn>
              <a:cxn ang="0">
                <a:pos x="connsiteX3" y="connsiteY3"/>
              </a:cxn>
            </a:cxnLst>
            <a:rect l="l" t="t" r="r" b="b"/>
            <a:pathLst>
              <a:path w="399808" h="1442938">
                <a:moveTo>
                  <a:pt x="76521" y="1442938"/>
                </a:moveTo>
                <a:lnTo>
                  <a:pt x="399808" y="1420775"/>
                </a:lnTo>
                <a:lnTo>
                  <a:pt x="213687" y="0"/>
                </a:lnTo>
                <a:lnTo>
                  <a:pt x="0" y="16539"/>
                </a:lnTo>
                <a:close/>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3" name="Freeform: Shape 42">
            <a:extLst>
              <a:ext uri="{FF2B5EF4-FFF2-40B4-BE49-F238E27FC236}">
                <a16:creationId xmlns:a16="http://schemas.microsoft.com/office/drawing/2014/main" id="{CD69A5B8-576D-4335-AA3A-68A8583B163F}"/>
              </a:ext>
            </a:extLst>
          </p:cNvPr>
          <p:cNvSpPr/>
          <p:nvPr/>
        </p:nvSpPr>
        <p:spPr>
          <a:xfrm>
            <a:off x="9805141" y="5254187"/>
            <a:ext cx="244452" cy="785708"/>
          </a:xfrm>
          <a:custGeom>
            <a:avLst/>
            <a:gdLst>
              <a:gd name="connsiteX0" fmla="*/ 322625 w 434154"/>
              <a:gd name="connsiteY0" fmla="*/ 1445419 h 1445418"/>
              <a:gd name="connsiteX1" fmla="*/ 0 w 434154"/>
              <a:gd name="connsiteY1" fmla="*/ 1415924 h 1445418"/>
              <a:gd name="connsiteX2" fmla="*/ 220854 w 434154"/>
              <a:gd name="connsiteY2" fmla="*/ 0 h 1445418"/>
              <a:gd name="connsiteX3" fmla="*/ 434155 w 434154"/>
              <a:gd name="connsiteY3" fmla="*/ 21280 h 1445418"/>
            </a:gdLst>
            <a:ahLst/>
            <a:cxnLst>
              <a:cxn ang="0">
                <a:pos x="connsiteX0" y="connsiteY0"/>
              </a:cxn>
              <a:cxn ang="0">
                <a:pos x="connsiteX1" y="connsiteY1"/>
              </a:cxn>
              <a:cxn ang="0">
                <a:pos x="connsiteX2" y="connsiteY2"/>
              </a:cxn>
              <a:cxn ang="0">
                <a:pos x="connsiteX3" y="connsiteY3"/>
              </a:cxn>
            </a:cxnLst>
            <a:rect l="l" t="t" r="r" b="b"/>
            <a:pathLst>
              <a:path w="434154" h="1445418">
                <a:moveTo>
                  <a:pt x="322625" y="1445419"/>
                </a:moveTo>
                <a:lnTo>
                  <a:pt x="0" y="1415924"/>
                </a:lnTo>
                <a:lnTo>
                  <a:pt x="220854" y="0"/>
                </a:lnTo>
                <a:lnTo>
                  <a:pt x="434155" y="21280"/>
                </a:lnTo>
                <a:close/>
              </a:path>
            </a:pathLst>
          </a:custGeom>
          <a:solidFill>
            <a:srgbClr val="3B4B57"/>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4" name="Freeform: Shape 43">
            <a:extLst>
              <a:ext uri="{FF2B5EF4-FFF2-40B4-BE49-F238E27FC236}">
                <a16:creationId xmlns:a16="http://schemas.microsoft.com/office/drawing/2014/main" id="{A2D47F98-5D7B-45C3-8198-5F9AA43F492B}"/>
              </a:ext>
            </a:extLst>
          </p:cNvPr>
          <p:cNvSpPr/>
          <p:nvPr/>
        </p:nvSpPr>
        <p:spPr>
          <a:xfrm>
            <a:off x="9899290" y="5010305"/>
            <a:ext cx="274655" cy="326804"/>
          </a:xfrm>
          <a:custGeom>
            <a:avLst/>
            <a:gdLst>
              <a:gd name="connsiteX0" fmla="*/ 429800 w 487797"/>
              <a:gd name="connsiteY0" fmla="*/ 601201 h 601201"/>
              <a:gd name="connsiteX1" fmla="*/ 57943 w 487797"/>
              <a:gd name="connsiteY1" fmla="*/ 558806 h 601201"/>
              <a:gd name="connsiteX2" fmla="*/ 0 w 487797"/>
              <a:gd name="connsiteY2" fmla="*/ 522640 h 601201"/>
              <a:gd name="connsiteX3" fmla="*/ 76025 w 487797"/>
              <a:gd name="connsiteY3" fmla="*/ 36166 h 601201"/>
              <a:gd name="connsiteX4" fmla="*/ 133968 w 487797"/>
              <a:gd name="connsiteY4" fmla="*/ 0 h 601201"/>
              <a:gd name="connsiteX5" fmla="*/ 380458 w 487797"/>
              <a:gd name="connsiteY5" fmla="*/ 0 h 601201"/>
              <a:gd name="connsiteX6" fmla="*/ 438400 w 487797"/>
              <a:gd name="connsiteY6" fmla="*/ 36166 h 601201"/>
              <a:gd name="connsiteX7" fmla="*/ 487797 w 487797"/>
              <a:gd name="connsiteY7" fmla="*/ 565035 h 601201"/>
              <a:gd name="connsiteX8" fmla="*/ 429800 w 487797"/>
              <a:gd name="connsiteY8" fmla="*/ 601201 h 60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97" h="601201">
                <a:moveTo>
                  <a:pt x="429800" y="601201"/>
                </a:moveTo>
                <a:lnTo>
                  <a:pt x="57943" y="558806"/>
                </a:lnTo>
                <a:cubicBezTo>
                  <a:pt x="26077" y="558806"/>
                  <a:pt x="0" y="542542"/>
                  <a:pt x="0" y="522640"/>
                </a:cubicBezTo>
                <a:lnTo>
                  <a:pt x="76025" y="36166"/>
                </a:lnTo>
                <a:cubicBezTo>
                  <a:pt x="76025" y="16264"/>
                  <a:pt x="102102" y="0"/>
                  <a:pt x="133968" y="0"/>
                </a:cubicBezTo>
                <a:lnTo>
                  <a:pt x="380458" y="0"/>
                </a:lnTo>
                <a:cubicBezTo>
                  <a:pt x="412323" y="0"/>
                  <a:pt x="438400" y="16264"/>
                  <a:pt x="438400" y="36166"/>
                </a:cubicBezTo>
                <a:lnTo>
                  <a:pt x="487797" y="565035"/>
                </a:lnTo>
                <a:cubicBezTo>
                  <a:pt x="487742" y="584938"/>
                  <a:pt x="461665" y="601201"/>
                  <a:pt x="429800" y="601201"/>
                </a:cubicBezTo>
              </a:path>
            </a:pathLst>
          </a:custGeom>
          <a:solidFill>
            <a:srgbClr val="FDD6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5" name="Freeform: Shape 44">
            <a:extLst>
              <a:ext uri="{FF2B5EF4-FFF2-40B4-BE49-F238E27FC236}">
                <a16:creationId xmlns:a16="http://schemas.microsoft.com/office/drawing/2014/main" id="{933A67D6-9D35-4C2C-B94B-C23C62420784}"/>
              </a:ext>
            </a:extLst>
          </p:cNvPr>
          <p:cNvSpPr/>
          <p:nvPr/>
        </p:nvSpPr>
        <p:spPr>
          <a:xfrm rot="16743380">
            <a:off x="10047255" y="4989957"/>
            <a:ext cx="39587" cy="53824"/>
          </a:xfrm>
          <a:custGeom>
            <a:avLst/>
            <a:gdLst>
              <a:gd name="connsiteX0" fmla="*/ 0 w 72825"/>
              <a:gd name="connsiteY0" fmla="*/ 0 h 95593"/>
              <a:gd name="connsiteX1" fmla="*/ 72825 w 72825"/>
              <a:gd name="connsiteY1" fmla="*/ 0 h 95593"/>
              <a:gd name="connsiteX2" fmla="*/ 72825 w 72825"/>
              <a:gd name="connsiteY2" fmla="*/ 95593 h 95593"/>
              <a:gd name="connsiteX3" fmla="*/ 0 w 72825"/>
              <a:gd name="connsiteY3" fmla="*/ 95593 h 95593"/>
            </a:gdLst>
            <a:ahLst/>
            <a:cxnLst>
              <a:cxn ang="0">
                <a:pos x="connsiteX0" y="connsiteY0"/>
              </a:cxn>
              <a:cxn ang="0">
                <a:pos x="connsiteX1" y="connsiteY1"/>
              </a:cxn>
              <a:cxn ang="0">
                <a:pos x="connsiteX2" y="connsiteY2"/>
              </a:cxn>
              <a:cxn ang="0">
                <a:pos x="connsiteX3" y="connsiteY3"/>
              </a:cxn>
            </a:cxnLst>
            <a:rect l="l" t="t" r="r" b="b"/>
            <a:pathLst>
              <a:path w="72825" h="95593">
                <a:moveTo>
                  <a:pt x="0" y="0"/>
                </a:moveTo>
                <a:lnTo>
                  <a:pt x="72825" y="0"/>
                </a:lnTo>
                <a:lnTo>
                  <a:pt x="72825" y="95593"/>
                </a:lnTo>
                <a:lnTo>
                  <a:pt x="0" y="95593"/>
                </a:lnTo>
                <a:close/>
              </a:path>
            </a:pathLst>
          </a:custGeom>
          <a:solidFill>
            <a:srgbClr val="FDD6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6" name="Freeform: Shape 45">
            <a:extLst>
              <a:ext uri="{FF2B5EF4-FFF2-40B4-BE49-F238E27FC236}">
                <a16:creationId xmlns:a16="http://schemas.microsoft.com/office/drawing/2014/main" id="{138D75CB-6D21-41F4-82AF-315AA951EB45}"/>
              </a:ext>
            </a:extLst>
          </p:cNvPr>
          <p:cNvSpPr/>
          <p:nvPr/>
        </p:nvSpPr>
        <p:spPr>
          <a:xfrm>
            <a:off x="9717976" y="4983213"/>
            <a:ext cx="316096" cy="230427"/>
          </a:xfrm>
          <a:custGeom>
            <a:avLst/>
            <a:gdLst>
              <a:gd name="connsiteX0" fmla="*/ 561397 w 561396"/>
              <a:gd name="connsiteY0" fmla="*/ 78120 h 423900"/>
              <a:gd name="connsiteX1" fmla="*/ 517733 w 561396"/>
              <a:gd name="connsiteY1" fmla="*/ 56840 h 423900"/>
              <a:gd name="connsiteX2" fmla="*/ 471203 w 561396"/>
              <a:gd name="connsiteY2" fmla="*/ 49893 h 423900"/>
              <a:gd name="connsiteX3" fmla="*/ 432832 w 561396"/>
              <a:gd name="connsiteY3" fmla="*/ 54304 h 423900"/>
              <a:gd name="connsiteX4" fmla="*/ 373952 w 561396"/>
              <a:gd name="connsiteY4" fmla="*/ 77459 h 423900"/>
              <a:gd name="connsiteX5" fmla="*/ 295611 w 561396"/>
              <a:gd name="connsiteY5" fmla="*/ 135015 h 423900"/>
              <a:gd name="connsiteX6" fmla="*/ 247041 w 561396"/>
              <a:gd name="connsiteY6" fmla="*/ 180498 h 423900"/>
              <a:gd name="connsiteX7" fmla="*/ 215617 w 561396"/>
              <a:gd name="connsiteY7" fmla="*/ 210544 h 423900"/>
              <a:gd name="connsiteX8" fmla="*/ 181821 w 561396"/>
              <a:gd name="connsiteY8" fmla="*/ 239047 h 423900"/>
              <a:gd name="connsiteX9" fmla="*/ 178072 w 561396"/>
              <a:gd name="connsiteY9" fmla="*/ 241418 h 423900"/>
              <a:gd name="connsiteX10" fmla="*/ 177521 w 561396"/>
              <a:gd name="connsiteY10" fmla="*/ 241748 h 423900"/>
              <a:gd name="connsiteX11" fmla="*/ 177466 w 561396"/>
              <a:gd name="connsiteY11" fmla="*/ 241804 h 423900"/>
              <a:gd name="connsiteX12" fmla="*/ 182428 w 561396"/>
              <a:gd name="connsiteY12" fmla="*/ 251782 h 423900"/>
              <a:gd name="connsiteX13" fmla="*/ 178293 w 561396"/>
              <a:gd name="connsiteY13" fmla="*/ 241473 h 423900"/>
              <a:gd name="connsiteX14" fmla="*/ 177466 w 561396"/>
              <a:gd name="connsiteY14" fmla="*/ 241804 h 423900"/>
              <a:gd name="connsiteX15" fmla="*/ 182428 w 561396"/>
              <a:gd name="connsiteY15" fmla="*/ 251782 h 423900"/>
              <a:gd name="connsiteX16" fmla="*/ 178293 w 561396"/>
              <a:gd name="connsiteY16" fmla="*/ 241473 h 423900"/>
              <a:gd name="connsiteX17" fmla="*/ 195108 w 561396"/>
              <a:gd name="connsiteY17" fmla="*/ 283538 h 423900"/>
              <a:gd name="connsiteX18" fmla="*/ 194005 w 561396"/>
              <a:gd name="connsiteY18" fmla="*/ 238661 h 423900"/>
              <a:gd name="connsiteX19" fmla="*/ 178348 w 561396"/>
              <a:gd name="connsiteY19" fmla="*/ 241528 h 423900"/>
              <a:gd name="connsiteX20" fmla="*/ 195163 w 561396"/>
              <a:gd name="connsiteY20" fmla="*/ 283593 h 423900"/>
              <a:gd name="connsiteX21" fmla="*/ 194060 w 561396"/>
              <a:gd name="connsiteY21" fmla="*/ 238716 h 423900"/>
              <a:gd name="connsiteX22" fmla="*/ 194116 w 561396"/>
              <a:gd name="connsiteY22" fmla="*/ 238716 h 423900"/>
              <a:gd name="connsiteX23" fmla="*/ 195273 w 561396"/>
              <a:gd name="connsiteY23" fmla="*/ 285688 h 423900"/>
              <a:gd name="connsiteX24" fmla="*/ 195273 w 561396"/>
              <a:gd name="connsiteY24" fmla="*/ 238716 h 423900"/>
              <a:gd name="connsiteX25" fmla="*/ 194116 w 561396"/>
              <a:gd name="connsiteY25" fmla="*/ 238716 h 423900"/>
              <a:gd name="connsiteX26" fmla="*/ 195273 w 561396"/>
              <a:gd name="connsiteY26" fmla="*/ 285688 h 423900"/>
              <a:gd name="connsiteX27" fmla="*/ 195273 w 561396"/>
              <a:gd name="connsiteY27" fmla="*/ 238716 h 423900"/>
              <a:gd name="connsiteX28" fmla="*/ 195273 w 561396"/>
              <a:gd name="connsiteY28" fmla="*/ 290264 h 423900"/>
              <a:gd name="connsiteX29" fmla="*/ 212695 w 561396"/>
              <a:gd name="connsiteY29" fmla="*/ 241804 h 423900"/>
              <a:gd name="connsiteX30" fmla="*/ 195273 w 561396"/>
              <a:gd name="connsiteY30" fmla="*/ 238716 h 423900"/>
              <a:gd name="connsiteX31" fmla="*/ 195273 w 561396"/>
              <a:gd name="connsiteY31" fmla="*/ 290264 h 423900"/>
              <a:gd name="connsiteX32" fmla="*/ 212695 w 561396"/>
              <a:gd name="connsiteY32" fmla="*/ 241804 h 423900"/>
              <a:gd name="connsiteX33" fmla="*/ 196707 w 561396"/>
              <a:gd name="connsiteY33" fmla="*/ 286349 h 423900"/>
              <a:gd name="connsiteX34" fmla="*/ 224989 w 561396"/>
              <a:gd name="connsiteY34" fmla="*/ 248309 h 423900"/>
              <a:gd name="connsiteX35" fmla="*/ 212750 w 561396"/>
              <a:gd name="connsiteY35" fmla="*/ 241804 h 423900"/>
              <a:gd name="connsiteX36" fmla="*/ 196762 w 561396"/>
              <a:gd name="connsiteY36" fmla="*/ 286349 h 423900"/>
              <a:gd name="connsiteX37" fmla="*/ 225044 w 561396"/>
              <a:gd name="connsiteY37" fmla="*/ 248309 h 423900"/>
              <a:gd name="connsiteX38" fmla="*/ 206961 w 561396"/>
              <a:gd name="connsiteY38" fmla="*/ 272622 h 423900"/>
              <a:gd name="connsiteX39" fmla="*/ 229895 w 561396"/>
              <a:gd name="connsiteY39" fmla="*/ 252664 h 423900"/>
              <a:gd name="connsiteX40" fmla="*/ 225044 w 561396"/>
              <a:gd name="connsiteY40" fmla="*/ 248309 h 423900"/>
              <a:gd name="connsiteX41" fmla="*/ 206961 w 561396"/>
              <a:gd name="connsiteY41" fmla="*/ 272622 h 423900"/>
              <a:gd name="connsiteX42" fmla="*/ 229895 w 561396"/>
              <a:gd name="connsiteY42" fmla="*/ 252664 h 423900"/>
              <a:gd name="connsiteX43" fmla="*/ 223114 w 561396"/>
              <a:gd name="connsiteY43" fmla="*/ 258563 h 423900"/>
              <a:gd name="connsiteX44" fmla="*/ 230392 w 561396"/>
              <a:gd name="connsiteY44" fmla="*/ 253216 h 423900"/>
              <a:gd name="connsiteX45" fmla="*/ 229951 w 561396"/>
              <a:gd name="connsiteY45" fmla="*/ 252664 h 423900"/>
              <a:gd name="connsiteX46" fmla="*/ 223169 w 561396"/>
              <a:gd name="connsiteY46" fmla="*/ 258563 h 423900"/>
              <a:gd name="connsiteX47" fmla="*/ 230447 w 561396"/>
              <a:gd name="connsiteY47" fmla="*/ 253216 h 423900"/>
              <a:gd name="connsiteX48" fmla="*/ 226312 w 561396"/>
              <a:gd name="connsiteY48" fmla="*/ 245222 h 423900"/>
              <a:gd name="connsiteX49" fmla="*/ 212970 w 561396"/>
              <a:gd name="connsiteY49" fmla="*/ 201393 h 423900"/>
              <a:gd name="connsiteX50" fmla="*/ 196486 w 561396"/>
              <a:gd name="connsiteY50" fmla="*/ 101992 h 423900"/>
              <a:gd name="connsiteX51" fmla="*/ 189760 w 561396"/>
              <a:gd name="connsiteY51" fmla="*/ 49452 h 423900"/>
              <a:gd name="connsiteX52" fmla="*/ 182593 w 561396"/>
              <a:gd name="connsiteY52" fmla="*/ 0 h 423900"/>
              <a:gd name="connsiteX53" fmla="*/ 0 w 561396"/>
              <a:gd name="connsiteY53" fmla="*/ 30983 h 423900"/>
              <a:gd name="connsiteX54" fmla="*/ 12184 w 561396"/>
              <a:gd name="connsiteY54" fmla="*/ 120957 h 423900"/>
              <a:gd name="connsiteX55" fmla="*/ 24533 w 561396"/>
              <a:gd name="connsiteY55" fmla="*/ 203819 h 423900"/>
              <a:gd name="connsiteX56" fmla="*/ 38426 w 561396"/>
              <a:gd name="connsiteY56" fmla="*/ 266888 h 423900"/>
              <a:gd name="connsiteX57" fmla="*/ 53973 w 561396"/>
              <a:gd name="connsiteY57" fmla="*/ 313198 h 423900"/>
              <a:gd name="connsiteX58" fmla="*/ 71064 w 561396"/>
              <a:gd name="connsiteY58" fmla="*/ 347600 h 423900"/>
              <a:gd name="connsiteX59" fmla="*/ 89532 w 561396"/>
              <a:gd name="connsiteY59" fmla="*/ 373346 h 423900"/>
              <a:gd name="connsiteX60" fmla="*/ 132920 w 561396"/>
              <a:gd name="connsiteY60" fmla="*/ 408409 h 423900"/>
              <a:gd name="connsiteX61" fmla="*/ 162801 w 561396"/>
              <a:gd name="connsiteY61" fmla="*/ 419876 h 423900"/>
              <a:gd name="connsiteX62" fmla="*/ 195384 w 561396"/>
              <a:gd name="connsiteY62" fmla="*/ 423901 h 423900"/>
              <a:gd name="connsiteX63" fmla="*/ 198746 w 561396"/>
              <a:gd name="connsiteY63" fmla="*/ 423845 h 423900"/>
              <a:gd name="connsiteX64" fmla="*/ 198802 w 561396"/>
              <a:gd name="connsiteY64" fmla="*/ 423845 h 423900"/>
              <a:gd name="connsiteX65" fmla="*/ 238220 w 561396"/>
              <a:gd name="connsiteY65" fmla="*/ 416789 h 423900"/>
              <a:gd name="connsiteX66" fmla="*/ 266061 w 561396"/>
              <a:gd name="connsiteY66" fmla="*/ 404605 h 423900"/>
              <a:gd name="connsiteX67" fmla="*/ 306196 w 561396"/>
              <a:gd name="connsiteY67" fmla="*/ 377425 h 423900"/>
              <a:gd name="connsiteX68" fmla="*/ 364856 w 561396"/>
              <a:gd name="connsiteY68" fmla="*/ 324445 h 423900"/>
              <a:gd name="connsiteX69" fmla="*/ 405708 w 561396"/>
              <a:gd name="connsiteY69" fmla="*/ 285412 h 423900"/>
              <a:gd name="connsiteX70" fmla="*/ 457586 w 561396"/>
              <a:gd name="connsiteY70" fmla="*/ 243292 h 423900"/>
              <a:gd name="connsiteX71" fmla="*/ 472250 w 561396"/>
              <a:gd name="connsiteY71" fmla="*/ 235574 h 423900"/>
              <a:gd name="connsiteX72" fmla="*/ 473684 w 561396"/>
              <a:gd name="connsiteY72" fmla="*/ 235078 h 423900"/>
              <a:gd name="connsiteX73" fmla="*/ 474070 w 561396"/>
              <a:gd name="connsiteY73" fmla="*/ 234967 h 423900"/>
              <a:gd name="connsiteX74" fmla="*/ 472691 w 561396"/>
              <a:gd name="connsiteY74" fmla="*/ 228738 h 423900"/>
              <a:gd name="connsiteX75" fmla="*/ 473408 w 561396"/>
              <a:gd name="connsiteY75" fmla="*/ 235078 h 423900"/>
              <a:gd name="connsiteX76" fmla="*/ 474070 w 561396"/>
              <a:gd name="connsiteY76" fmla="*/ 234967 h 423900"/>
              <a:gd name="connsiteX77" fmla="*/ 472691 w 561396"/>
              <a:gd name="connsiteY77" fmla="*/ 228738 h 423900"/>
              <a:gd name="connsiteX78" fmla="*/ 473408 w 561396"/>
              <a:gd name="connsiteY78" fmla="*/ 235078 h 423900"/>
              <a:gd name="connsiteX79" fmla="*/ 471368 w 561396"/>
              <a:gd name="connsiteY79" fmla="*/ 217546 h 423900"/>
              <a:gd name="connsiteX80" fmla="*/ 471368 w 561396"/>
              <a:gd name="connsiteY80" fmla="*/ 235188 h 423900"/>
              <a:gd name="connsiteX81" fmla="*/ 473408 w 561396"/>
              <a:gd name="connsiteY81" fmla="*/ 235078 h 423900"/>
              <a:gd name="connsiteX82" fmla="*/ 471368 w 561396"/>
              <a:gd name="connsiteY82" fmla="*/ 217546 h 423900"/>
              <a:gd name="connsiteX83" fmla="*/ 471368 w 561396"/>
              <a:gd name="connsiteY83" fmla="*/ 235188 h 423900"/>
              <a:gd name="connsiteX84" fmla="*/ 471368 w 561396"/>
              <a:gd name="connsiteY84" fmla="*/ 207898 h 423900"/>
              <a:gd name="connsiteX85" fmla="*/ 463319 w 561396"/>
              <a:gd name="connsiteY85" fmla="*/ 233920 h 423900"/>
              <a:gd name="connsiteX86" fmla="*/ 471368 w 561396"/>
              <a:gd name="connsiteY86" fmla="*/ 235188 h 423900"/>
              <a:gd name="connsiteX87" fmla="*/ 471368 w 561396"/>
              <a:gd name="connsiteY87" fmla="*/ 207898 h 423900"/>
              <a:gd name="connsiteX88" fmla="*/ 463319 w 561396"/>
              <a:gd name="connsiteY88" fmla="*/ 233920 h 423900"/>
              <a:gd name="connsiteX89" fmla="*/ 470652 w 561396"/>
              <a:gd name="connsiteY89" fmla="*/ 210214 h 423900"/>
              <a:gd name="connsiteX90" fmla="*/ 456538 w 561396"/>
              <a:gd name="connsiteY90" fmla="*/ 230722 h 423900"/>
              <a:gd name="connsiteX91" fmla="*/ 463374 w 561396"/>
              <a:gd name="connsiteY91" fmla="*/ 233920 h 423900"/>
              <a:gd name="connsiteX92" fmla="*/ 470707 w 561396"/>
              <a:gd name="connsiteY92" fmla="*/ 210214 h 423900"/>
              <a:gd name="connsiteX93" fmla="*/ 456593 w 561396"/>
              <a:gd name="connsiteY93" fmla="*/ 230722 h 423900"/>
              <a:gd name="connsiteX94" fmla="*/ 561397 w 561396"/>
              <a:gd name="connsiteY94" fmla="*/ 78120 h 423900"/>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78348 w 561397"/>
              <a:gd name="connsiteY19" fmla="*/ 241528 h 423901"/>
              <a:gd name="connsiteX20" fmla="*/ 195163 w 561397"/>
              <a:gd name="connsiteY20" fmla="*/ 283593 h 423901"/>
              <a:gd name="connsiteX21" fmla="*/ 194060 w 561397"/>
              <a:gd name="connsiteY21" fmla="*/ 238716 h 423901"/>
              <a:gd name="connsiteX22" fmla="*/ 194116 w 561397"/>
              <a:gd name="connsiteY22" fmla="*/ 238716 h 423901"/>
              <a:gd name="connsiteX23" fmla="*/ 195273 w 561397"/>
              <a:gd name="connsiteY23" fmla="*/ 285688 h 423901"/>
              <a:gd name="connsiteX24" fmla="*/ 195273 w 561397"/>
              <a:gd name="connsiteY24" fmla="*/ 238716 h 423901"/>
              <a:gd name="connsiteX25" fmla="*/ 194116 w 561397"/>
              <a:gd name="connsiteY25" fmla="*/ 238716 h 423901"/>
              <a:gd name="connsiteX26" fmla="*/ 195273 w 561397"/>
              <a:gd name="connsiteY26" fmla="*/ 285688 h 423901"/>
              <a:gd name="connsiteX27" fmla="*/ 195273 w 561397"/>
              <a:gd name="connsiteY27" fmla="*/ 238716 h 423901"/>
              <a:gd name="connsiteX28" fmla="*/ 195273 w 561397"/>
              <a:gd name="connsiteY28" fmla="*/ 290264 h 423901"/>
              <a:gd name="connsiteX29" fmla="*/ 212695 w 561397"/>
              <a:gd name="connsiteY29" fmla="*/ 241804 h 423901"/>
              <a:gd name="connsiteX30" fmla="*/ 195273 w 561397"/>
              <a:gd name="connsiteY30" fmla="*/ 238716 h 423901"/>
              <a:gd name="connsiteX31" fmla="*/ 195273 w 561397"/>
              <a:gd name="connsiteY31" fmla="*/ 290264 h 423901"/>
              <a:gd name="connsiteX32" fmla="*/ 212695 w 561397"/>
              <a:gd name="connsiteY32" fmla="*/ 241804 h 423901"/>
              <a:gd name="connsiteX33" fmla="*/ 196707 w 561397"/>
              <a:gd name="connsiteY33" fmla="*/ 286349 h 423901"/>
              <a:gd name="connsiteX34" fmla="*/ 224989 w 561397"/>
              <a:gd name="connsiteY34" fmla="*/ 248309 h 423901"/>
              <a:gd name="connsiteX35" fmla="*/ 196762 w 561397"/>
              <a:gd name="connsiteY35" fmla="*/ 286349 h 423901"/>
              <a:gd name="connsiteX36" fmla="*/ 225044 w 561397"/>
              <a:gd name="connsiteY36" fmla="*/ 248309 h 423901"/>
              <a:gd name="connsiteX37" fmla="*/ 206961 w 561397"/>
              <a:gd name="connsiteY37" fmla="*/ 272622 h 423901"/>
              <a:gd name="connsiteX38" fmla="*/ 229895 w 561397"/>
              <a:gd name="connsiteY38" fmla="*/ 252664 h 423901"/>
              <a:gd name="connsiteX39" fmla="*/ 225044 w 561397"/>
              <a:gd name="connsiteY39" fmla="*/ 248309 h 423901"/>
              <a:gd name="connsiteX40" fmla="*/ 206961 w 561397"/>
              <a:gd name="connsiteY40" fmla="*/ 272622 h 423901"/>
              <a:gd name="connsiteX41" fmla="*/ 229895 w 561397"/>
              <a:gd name="connsiteY41" fmla="*/ 252664 h 423901"/>
              <a:gd name="connsiteX42" fmla="*/ 223114 w 561397"/>
              <a:gd name="connsiteY42" fmla="*/ 258563 h 423901"/>
              <a:gd name="connsiteX43" fmla="*/ 230392 w 561397"/>
              <a:gd name="connsiteY43" fmla="*/ 253216 h 423901"/>
              <a:gd name="connsiteX44" fmla="*/ 229951 w 561397"/>
              <a:gd name="connsiteY44" fmla="*/ 252664 h 423901"/>
              <a:gd name="connsiteX45" fmla="*/ 223169 w 561397"/>
              <a:gd name="connsiteY45" fmla="*/ 258563 h 423901"/>
              <a:gd name="connsiteX46" fmla="*/ 230447 w 561397"/>
              <a:gd name="connsiteY46" fmla="*/ 253216 h 423901"/>
              <a:gd name="connsiteX47" fmla="*/ 226312 w 561397"/>
              <a:gd name="connsiteY47" fmla="*/ 245222 h 423901"/>
              <a:gd name="connsiteX48" fmla="*/ 212970 w 561397"/>
              <a:gd name="connsiteY48" fmla="*/ 201393 h 423901"/>
              <a:gd name="connsiteX49" fmla="*/ 196486 w 561397"/>
              <a:gd name="connsiteY49" fmla="*/ 101992 h 423901"/>
              <a:gd name="connsiteX50" fmla="*/ 189760 w 561397"/>
              <a:gd name="connsiteY50" fmla="*/ 49452 h 423901"/>
              <a:gd name="connsiteX51" fmla="*/ 182593 w 561397"/>
              <a:gd name="connsiteY51" fmla="*/ 0 h 423901"/>
              <a:gd name="connsiteX52" fmla="*/ 0 w 561397"/>
              <a:gd name="connsiteY52" fmla="*/ 30983 h 423901"/>
              <a:gd name="connsiteX53" fmla="*/ 12184 w 561397"/>
              <a:gd name="connsiteY53" fmla="*/ 120957 h 423901"/>
              <a:gd name="connsiteX54" fmla="*/ 24533 w 561397"/>
              <a:gd name="connsiteY54" fmla="*/ 203819 h 423901"/>
              <a:gd name="connsiteX55" fmla="*/ 38426 w 561397"/>
              <a:gd name="connsiteY55" fmla="*/ 266888 h 423901"/>
              <a:gd name="connsiteX56" fmla="*/ 53973 w 561397"/>
              <a:gd name="connsiteY56" fmla="*/ 313198 h 423901"/>
              <a:gd name="connsiteX57" fmla="*/ 71064 w 561397"/>
              <a:gd name="connsiteY57" fmla="*/ 347600 h 423901"/>
              <a:gd name="connsiteX58" fmla="*/ 89532 w 561397"/>
              <a:gd name="connsiteY58" fmla="*/ 373346 h 423901"/>
              <a:gd name="connsiteX59" fmla="*/ 132920 w 561397"/>
              <a:gd name="connsiteY59" fmla="*/ 408409 h 423901"/>
              <a:gd name="connsiteX60" fmla="*/ 162801 w 561397"/>
              <a:gd name="connsiteY60" fmla="*/ 419876 h 423901"/>
              <a:gd name="connsiteX61" fmla="*/ 195384 w 561397"/>
              <a:gd name="connsiteY61" fmla="*/ 423901 h 423901"/>
              <a:gd name="connsiteX62" fmla="*/ 198746 w 561397"/>
              <a:gd name="connsiteY62" fmla="*/ 423845 h 423901"/>
              <a:gd name="connsiteX63" fmla="*/ 198802 w 561397"/>
              <a:gd name="connsiteY63" fmla="*/ 423845 h 423901"/>
              <a:gd name="connsiteX64" fmla="*/ 238220 w 561397"/>
              <a:gd name="connsiteY64" fmla="*/ 416789 h 423901"/>
              <a:gd name="connsiteX65" fmla="*/ 266061 w 561397"/>
              <a:gd name="connsiteY65" fmla="*/ 404605 h 423901"/>
              <a:gd name="connsiteX66" fmla="*/ 306196 w 561397"/>
              <a:gd name="connsiteY66" fmla="*/ 377425 h 423901"/>
              <a:gd name="connsiteX67" fmla="*/ 364856 w 561397"/>
              <a:gd name="connsiteY67" fmla="*/ 324445 h 423901"/>
              <a:gd name="connsiteX68" fmla="*/ 405708 w 561397"/>
              <a:gd name="connsiteY68" fmla="*/ 285412 h 423901"/>
              <a:gd name="connsiteX69" fmla="*/ 457586 w 561397"/>
              <a:gd name="connsiteY69" fmla="*/ 243292 h 423901"/>
              <a:gd name="connsiteX70" fmla="*/ 472250 w 561397"/>
              <a:gd name="connsiteY70" fmla="*/ 235574 h 423901"/>
              <a:gd name="connsiteX71" fmla="*/ 473684 w 561397"/>
              <a:gd name="connsiteY71" fmla="*/ 235078 h 423901"/>
              <a:gd name="connsiteX72" fmla="*/ 474070 w 561397"/>
              <a:gd name="connsiteY72" fmla="*/ 234967 h 423901"/>
              <a:gd name="connsiteX73" fmla="*/ 472691 w 561397"/>
              <a:gd name="connsiteY73" fmla="*/ 228738 h 423901"/>
              <a:gd name="connsiteX74" fmla="*/ 473408 w 561397"/>
              <a:gd name="connsiteY74" fmla="*/ 235078 h 423901"/>
              <a:gd name="connsiteX75" fmla="*/ 474070 w 561397"/>
              <a:gd name="connsiteY75" fmla="*/ 234967 h 423901"/>
              <a:gd name="connsiteX76" fmla="*/ 472691 w 561397"/>
              <a:gd name="connsiteY76" fmla="*/ 228738 h 423901"/>
              <a:gd name="connsiteX77" fmla="*/ 473408 w 561397"/>
              <a:gd name="connsiteY77" fmla="*/ 235078 h 423901"/>
              <a:gd name="connsiteX78" fmla="*/ 471368 w 561397"/>
              <a:gd name="connsiteY78" fmla="*/ 217546 h 423901"/>
              <a:gd name="connsiteX79" fmla="*/ 471368 w 561397"/>
              <a:gd name="connsiteY79" fmla="*/ 235188 h 423901"/>
              <a:gd name="connsiteX80" fmla="*/ 473408 w 561397"/>
              <a:gd name="connsiteY80" fmla="*/ 235078 h 423901"/>
              <a:gd name="connsiteX81" fmla="*/ 471368 w 561397"/>
              <a:gd name="connsiteY81" fmla="*/ 217546 h 423901"/>
              <a:gd name="connsiteX82" fmla="*/ 471368 w 561397"/>
              <a:gd name="connsiteY82" fmla="*/ 235188 h 423901"/>
              <a:gd name="connsiteX83" fmla="*/ 471368 w 561397"/>
              <a:gd name="connsiteY83" fmla="*/ 207898 h 423901"/>
              <a:gd name="connsiteX84" fmla="*/ 463319 w 561397"/>
              <a:gd name="connsiteY84" fmla="*/ 233920 h 423901"/>
              <a:gd name="connsiteX85" fmla="*/ 471368 w 561397"/>
              <a:gd name="connsiteY85" fmla="*/ 235188 h 423901"/>
              <a:gd name="connsiteX86" fmla="*/ 471368 w 561397"/>
              <a:gd name="connsiteY86" fmla="*/ 207898 h 423901"/>
              <a:gd name="connsiteX87" fmla="*/ 463319 w 561397"/>
              <a:gd name="connsiteY87" fmla="*/ 233920 h 423901"/>
              <a:gd name="connsiteX88" fmla="*/ 470652 w 561397"/>
              <a:gd name="connsiteY88" fmla="*/ 210214 h 423901"/>
              <a:gd name="connsiteX89" fmla="*/ 456538 w 561397"/>
              <a:gd name="connsiteY89" fmla="*/ 230722 h 423901"/>
              <a:gd name="connsiteX90" fmla="*/ 463374 w 561397"/>
              <a:gd name="connsiteY90" fmla="*/ 233920 h 423901"/>
              <a:gd name="connsiteX91" fmla="*/ 470707 w 561397"/>
              <a:gd name="connsiteY91" fmla="*/ 210214 h 423901"/>
              <a:gd name="connsiteX92" fmla="*/ 456593 w 561397"/>
              <a:gd name="connsiteY92" fmla="*/ 230722 h 423901"/>
              <a:gd name="connsiteX93" fmla="*/ 561397 w 561397"/>
              <a:gd name="connsiteY93"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78348 w 561397"/>
              <a:gd name="connsiteY19" fmla="*/ 241528 h 423901"/>
              <a:gd name="connsiteX20" fmla="*/ 195163 w 561397"/>
              <a:gd name="connsiteY20" fmla="*/ 283593 h 423901"/>
              <a:gd name="connsiteX21" fmla="*/ 194060 w 561397"/>
              <a:gd name="connsiteY21" fmla="*/ 238716 h 423901"/>
              <a:gd name="connsiteX22" fmla="*/ 194116 w 561397"/>
              <a:gd name="connsiteY22" fmla="*/ 238716 h 423901"/>
              <a:gd name="connsiteX23" fmla="*/ 195273 w 561397"/>
              <a:gd name="connsiteY23" fmla="*/ 285688 h 423901"/>
              <a:gd name="connsiteX24" fmla="*/ 195273 w 561397"/>
              <a:gd name="connsiteY24" fmla="*/ 238716 h 423901"/>
              <a:gd name="connsiteX25" fmla="*/ 194116 w 561397"/>
              <a:gd name="connsiteY25" fmla="*/ 238716 h 423901"/>
              <a:gd name="connsiteX26" fmla="*/ 195273 w 561397"/>
              <a:gd name="connsiteY26" fmla="*/ 285688 h 423901"/>
              <a:gd name="connsiteX27" fmla="*/ 195273 w 561397"/>
              <a:gd name="connsiteY27" fmla="*/ 238716 h 423901"/>
              <a:gd name="connsiteX28" fmla="*/ 195273 w 561397"/>
              <a:gd name="connsiteY28" fmla="*/ 290264 h 423901"/>
              <a:gd name="connsiteX29" fmla="*/ 212695 w 561397"/>
              <a:gd name="connsiteY29" fmla="*/ 241804 h 423901"/>
              <a:gd name="connsiteX30" fmla="*/ 195273 w 561397"/>
              <a:gd name="connsiteY30" fmla="*/ 238716 h 423901"/>
              <a:gd name="connsiteX31" fmla="*/ 195273 w 561397"/>
              <a:gd name="connsiteY31" fmla="*/ 290264 h 423901"/>
              <a:gd name="connsiteX32" fmla="*/ 196707 w 561397"/>
              <a:gd name="connsiteY32" fmla="*/ 286349 h 423901"/>
              <a:gd name="connsiteX33" fmla="*/ 224989 w 561397"/>
              <a:gd name="connsiteY33" fmla="*/ 248309 h 423901"/>
              <a:gd name="connsiteX34" fmla="*/ 196762 w 561397"/>
              <a:gd name="connsiteY34" fmla="*/ 286349 h 423901"/>
              <a:gd name="connsiteX35" fmla="*/ 225044 w 561397"/>
              <a:gd name="connsiteY35" fmla="*/ 248309 h 423901"/>
              <a:gd name="connsiteX36" fmla="*/ 206961 w 561397"/>
              <a:gd name="connsiteY36" fmla="*/ 272622 h 423901"/>
              <a:gd name="connsiteX37" fmla="*/ 229895 w 561397"/>
              <a:gd name="connsiteY37" fmla="*/ 252664 h 423901"/>
              <a:gd name="connsiteX38" fmla="*/ 225044 w 561397"/>
              <a:gd name="connsiteY38" fmla="*/ 248309 h 423901"/>
              <a:gd name="connsiteX39" fmla="*/ 206961 w 561397"/>
              <a:gd name="connsiteY39" fmla="*/ 272622 h 423901"/>
              <a:gd name="connsiteX40" fmla="*/ 229895 w 561397"/>
              <a:gd name="connsiteY40" fmla="*/ 252664 h 423901"/>
              <a:gd name="connsiteX41" fmla="*/ 223114 w 561397"/>
              <a:gd name="connsiteY41" fmla="*/ 258563 h 423901"/>
              <a:gd name="connsiteX42" fmla="*/ 230392 w 561397"/>
              <a:gd name="connsiteY42" fmla="*/ 253216 h 423901"/>
              <a:gd name="connsiteX43" fmla="*/ 229951 w 561397"/>
              <a:gd name="connsiteY43" fmla="*/ 252664 h 423901"/>
              <a:gd name="connsiteX44" fmla="*/ 223169 w 561397"/>
              <a:gd name="connsiteY44" fmla="*/ 258563 h 423901"/>
              <a:gd name="connsiteX45" fmla="*/ 230447 w 561397"/>
              <a:gd name="connsiteY45" fmla="*/ 253216 h 423901"/>
              <a:gd name="connsiteX46" fmla="*/ 226312 w 561397"/>
              <a:gd name="connsiteY46" fmla="*/ 245222 h 423901"/>
              <a:gd name="connsiteX47" fmla="*/ 212970 w 561397"/>
              <a:gd name="connsiteY47" fmla="*/ 201393 h 423901"/>
              <a:gd name="connsiteX48" fmla="*/ 196486 w 561397"/>
              <a:gd name="connsiteY48" fmla="*/ 101992 h 423901"/>
              <a:gd name="connsiteX49" fmla="*/ 189760 w 561397"/>
              <a:gd name="connsiteY49" fmla="*/ 49452 h 423901"/>
              <a:gd name="connsiteX50" fmla="*/ 182593 w 561397"/>
              <a:gd name="connsiteY50" fmla="*/ 0 h 423901"/>
              <a:gd name="connsiteX51" fmla="*/ 0 w 561397"/>
              <a:gd name="connsiteY51" fmla="*/ 30983 h 423901"/>
              <a:gd name="connsiteX52" fmla="*/ 12184 w 561397"/>
              <a:gd name="connsiteY52" fmla="*/ 120957 h 423901"/>
              <a:gd name="connsiteX53" fmla="*/ 24533 w 561397"/>
              <a:gd name="connsiteY53" fmla="*/ 203819 h 423901"/>
              <a:gd name="connsiteX54" fmla="*/ 38426 w 561397"/>
              <a:gd name="connsiteY54" fmla="*/ 266888 h 423901"/>
              <a:gd name="connsiteX55" fmla="*/ 53973 w 561397"/>
              <a:gd name="connsiteY55" fmla="*/ 313198 h 423901"/>
              <a:gd name="connsiteX56" fmla="*/ 71064 w 561397"/>
              <a:gd name="connsiteY56" fmla="*/ 347600 h 423901"/>
              <a:gd name="connsiteX57" fmla="*/ 89532 w 561397"/>
              <a:gd name="connsiteY57" fmla="*/ 373346 h 423901"/>
              <a:gd name="connsiteX58" fmla="*/ 132920 w 561397"/>
              <a:gd name="connsiteY58" fmla="*/ 408409 h 423901"/>
              <a:gd name="connsiteX59" fmla="*/ 162801 w 561397"/>
              <a:gd name="connsiteY59" fmla="*/ 419876 h 423901"/>
              <a:gd name="connsiteX60" fmla="*/ 195384 w 561397"/>
              <a:gd name="connsiteY60" fmla="*/ 423901 h 423901"/>
              <a:gd name="connsiteX61" fmla="*/ 198746 w 561397"/>
              <a:gd name="connsiteY61" fmla="*/ 423845 h 423901"/>
              <a:gd name="connsiteX62" fmla="*/ 198802 w 561397"/>
              <a:gd name="connsiteY62" fmla="*/ 423845 h 423901"/>
              <a:gd name="connsiteX63" fmla="*/ 238220 w 561397"/>
              <a:gd name="connsiteY63" fmla="*/ 416789 h 423901"/>
              <a:gd name="connsiteX64" fmla="*/ 266061 w 561397"/>
              <a:gd name="connsiteY64" fmla="*/ 404605 h 423901"/>
              <a:gd name="connsiteX65" fmla="*/ 306196 w 561397"/>
              <a:gd name="connsiteY65" fmla="*/ 377425 h 423901"/>
              <a:gd name="connsiteX66" fmla="*/ 364856 w 561397"/>
              <a:gd name="connsiteY66" fmla="*/ 324445 h 423901"/>
              <a:gd name="connsiteX67" fmla="*/ 405708 w 561397"/>
              <a:gd name="connsiteY67" fmla="*/ 285412 h 423901"/>
              <a:gd name="connsiteX68" fmla="*/ 457586 w 561397"/>
              <a:gd name="connsiteY68" fmla="*/ 243292 h 423901"/>
              <a:gd name="connsiteX69" fmla="*/ 472250 w 561397"/>
              <a:gd name="connsiteY69" fmla="*/ 235574 h 423901"/>
              <a:gd name="connsiteX70" fmla="*/ 473684 w 561397"/>
              <a:gd name="connsiteY70" fmla="*/ 235078 h 423901"/>
              <a:gd name="connsiteX71" fmla="*/ 474070 w 561397"/>
              <a:gd name="connsiteY71" fmla="*/ 234967 h 423901"/>
              <a:gd name="connsiteX72" fmla="*/ 472691 w 561397"/>
              <a:gd name="connsiteY72" fmla="*/ 228738 h 423901"/>
              <a:gd name="connsiteX73" fmla="*/ 473408 w 561397"/>
              <a:gd name="connsiteY73" fmla="*/ 235078 h 423901"/>
              <a:gd name="connsiteX74" fmla="*/ 474070 w 561397"/>
              <a:gd name="connsiteY74" fmla="*/ 234967 h 423901"/>
              <a:gd name="connsiteX75" fmla="*/ 472691 w 561397"/>
              <a:gd name="connsiteY75" fmla="*/ 228738 h 423901"/>
              <a:gd name="connsiteX76" fmla="*/ 473408 w 561397"/>
              <a:gd name="connsiteY76" fmla="*/ 235078 h 423901"/>
              <a:gd name="connsiteX77" fmla="*/ 471368 w 561397"/>
              <a:gd name="connsiteY77" fmla="*/ 217546 h 423901"/>
              <a:gd name="connsiteX78" fmla="*/ 471368 w 561397"/>
              <a:gd name="connsiteY78" fmla="*/ 235188 h 423901"/>
              <a:gd name="connsiteX79" fmla="*/ 473408 w 561397"/>
              <a:gd name="connsiteY79" fmla="*/ 235078 h 423901"/>
              <a:gd name="connsiteX80" fmla="*/ 471368 w 561397"/>
              <a:gd name="connsiteY80" fmla="*/ 217546 h 423901"/>
              <a:gd name="connsiteX81" fmla="*/ 471368 w 561397"/>
              <a:gd name="connsiteY81" fmla="*/ 235188 h 423901"/>
              <a:gd name="connsiteX82" fmla="*/ 471368 w 561397"/>
              <a:gd name="connsiteY82" fmla="*/ 207898 h 423901"/>
              <a:gd name="connsiteX83" fmla="*/ 463319 w 561397"/>
              <a:gd name="connsiteY83" fmla="*/ 233920 h 423901"/>
              <a:gd name="connsiteX84" fmla="*/ 471368 w 561397"/>
              <a:gd name="connsiteY84" fmla="*/ 235188 h 423901"/>
              <a:gd name="connsiteX85" fmla="*/ 471368 w 561397"/>
              <a:gd name="connsiteY85" fmla="*/ 207898 h 423901"/>
              <a:gd name="connsiteX86" fmla="*/ 463319 w 561397"/>
              <a:gd name="connsiteY86" fmla="*/ 233920 h 423901"/>
              <a:gd name="connsiteX87" fmla="*/ 470652 w 561397"/>
              <a:gd name="connsiteY87" fmla="*/ 210214 h 423901"/>
              <a:gd name="connsiteX88" fmla="*/ 456538 w 561397"/>
              <a:gd name="connsiteY88" fmla="*/ 230722 h 423901"/>
              <a:gd name="connsiteX89" fmla="*/ 463374 w 561397"/>
              <a:gd name="connsiteY89" fmla="*/ 233920 h 423901"/>
              <a:gd name="connsiteX90" fmla="*/ 470707 w 561397"/>
              <a:gd name="connsiteY90" fmla="*/ 210214 h 423901"/>
              <a:gd name="connsiteX91" fmla="*/ 456593 w 561397"/>
              <a:gd name="connsiteY91" fmla="*/ 230722 h 423901"/>
              <a:gd name="connsiteX92" fmla="*/ 561397 w 561397"/>
              <a:gd name="connsiteY92"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78348 w 561397"/>
              <a:gd name="connsiteY19" fmla="*/ 241528 h 423901"/>
              <a:gd name="connsiteX20" fmla="*/ 195163 w 561397"/>
              <a:gd name="connsiteY20" fmla="*/ 283593 h 423901"/>
              <a:gd name="connsiteX21" fmla="*/ 194060 w 561397"/>
              <a:gd name="connsiteY21" fmla="*/ 238716 h 423901"/>
              <a:gd name="connsiteX22" fmla="*/ 194116 w 561397"/>
              <a:gd name="connsiteY22" fmla="*/ 238716 h 423901"/>
              <a:gd name="connsiteX23" fmla="*/ 195273 w 561397"/>
              <a:gd name="connsiteY23" fmla="*/ 285688 h 423901"/>
              <a:gd name="connsiteX24" fmla="*/ 195273 w 561397"/>
              <a:gd name="connsiteY24" fmla="*/ 238716 h 423901"/>
              <a:gd name="connsiteX25" fmla="*/ 194116 w 561397"/>
              <a:gd name="connsiteY25" fmla="*/ 238716 h 423901"/>
              <a:gd name="connsiteX26" fmla="*/ 195273 w 561397"/>
              <a:gd name="connsiteY26" fmla="*/ 285688 h 423901"/>
              <a:gd name="connsiteX27" fmla="*/ 195273 w 561397"/>
              <a:gd name="connsiteY27" fmla="*/ 238716 h 423901"/>
              <a:gd name="connsiteX28" fmla="*/ 195273 w 561397"/>
              <a:gd name="connsiteY28" fmla="*/ 290264 h 423901"/>
              <a:gd name="connsiteX29" fmla="*/ 212695 w 561397"/>
              <a:gd name="connsiteY29" fmla="*/ 241804 h 423901"/>
              <a:gd name="connsiteX30" fmla="*/ 195273 w 561397"/>
              <a:gd name="connsiteY30" fmla="*/ 238716 h 423901"/>
              <a:gd name="connsiteX31" fmla="*/ 195273 w 561397"/>
              <a:gd name="connsiteY31" fmla="*/ 290264 h 423901"/>
              <a:gd name="connsiteX32" fmla="*/ 196707 w 561397"/>
              <a:gd name="connsiteY32" fmla="*/ 286349 h 423901"/>
              <a:gd name="connsiteX33" fmla="*/ 224989 w 561397"/>
              <a:gd name="connsiteY33" fmla="*/ 248309 h 423901"/>
              <a:gd name="connsiteX34" fmla="*/ 196762 w 561397"/>
              <a:gd name="connsiteY34" fmla="*/ 286349 h 423901"/>
              <a:gd name="connsiteX35" fmla="*/ 225044 w 561397"/>
              <a:gd name="connsiteY35" fmla="*/ 248309 h 423901"/>
              <a:gd name="connsiteX36" fmla="*/ 206961 w 561397"/>
              <a:gd name="connsiteY36" fmla="*/ 272622 h 423901"/>
              <a:gd name="connsiteX37" fmla="*/ 229895 w 561397"/>
              <a:gd name="connsiteY37" fmla="*/ 252664 h 423901"/>
              <a:gd name="connsiteX38" fmla="*/ 225044 w 561397"/>
              <a:gd name="connsiteY38" fmla="*/ 248309 h 423901"/>
              <a:gd name="connsiteX39" fmla="*/ 206961 w 561397"/>
              <a:gd name="connsiteY39" fmla="*/ 272622 h 423901"/>
              <a:gd name="connsiteX40" fmla="*/ 229895 w 561397"/>
              <a:gd name="connsiteY40" fmla="*/ 252664 h 423901"/>
              <a:gd name="connsiteX41" fmla="*/ 223114 w 561397"/>
              <a:gd name="connsiteY41" fmla="*/ 258563 h 423901"/>
              <a:gd name="connsiteX42" fmla="*/ 230392 w 561397"/>
              <a:gd name="connsiteY42" fmla="*/ 253216 h 423901"/>
              <a:gd name="connsiteX43" fmla="*/ 229951 w 561397"/>
              <a:gd name="connsiteY43" fmla="*/ 252664 h 423901"/>
              <a:gd name="connsiteX44" fmla="*/ 223169 w 561397"/>
              <a:gd name="connsiteY44" fmla="*/ 258563 h 423901"/>
              <a:gd name="connsiteX45" fmla="*/ 230447 w 561397"/>
              <a:gd name="connsiteY45" fmla="*/ 253216 h 423901"/>
              <a:gd name="connsiteX46" fmla="*/ 212970 w 561397"/>
              <a:gd name="connsiteY46" fmla="*/ 201393 h 423901"/>
              <a:gd name="connsiteX47" fmla="*/ 196486 w 561397"/>
              <a:gd name="connsiteY47" fmla="*/ 101992 h 423901"/>
              <a:gd name="connsiteX48" fmla="*/ 189760 w 561397"/>
              <a:gd name="connsiteY48" fmla="*/ 49452 h 423901"/>
              <a:gd name="connsiteX49" fmla="*/ 182593 w 561397"/>
              <a:gd name="connsiteY49" fmla="*/ 0 h 423901"/>
              <a:gd name="connsiteX50" fmla="*/ 0 w 561397"/>
              <a:gd name="connsiteY50" fmla="*/ 30983 h 423901"/>
              <a:gd name="connsiteX51" fmla="*/ 12184 w 561397"/>
              <a:gd name="connsiteY51" fmla="*/ 120957 h 423901"/>
              <a:gd name="connsiteX52" fmla="*/ 24533 w 561397"/>
              <a:gd name="connsiteY52" fmla="*/ 203819 h 423901"/>
              <a:gd name="connsiteX53" fmla="*/ 38426 w 561397"/>
              <a:gd name="connsiteY53" fmla="*/ 266888 h 423901"/>
              <a:gd name="connsiteX54" fmla="*/ 53973 w 561397"/>
              <a:gd name="connsiteY54" fmla="*/ 313198 h 423901"/>
              <a:gd name="connsiteX55" fmla="*/ 71064 w 561397"/>
              <a:gd name="connsiteY55" fmla="*/ 347600 h 423901"/>
              <a:gd name="connsiteX56" fmla="*/ 89532 w 561397"/>
              <a:gd name="connsiteY56" fmla="*/ 373346 h 423901"/>
              <a:gd name="connsiteX57" fmla="*/ 132920 w 561397"/>
              <a:gd name="connsiteY57" fmla="*/ 408409 h 423901"/>
              <a:gd name="connsiteX58" fmla="*/ 162801 w 561397"/>
              <a:gd name="connsiteY58" fmla="*/ 419876 h 423901"/>
              <a:gd name="connsiteX59" fmla="*/ 195384 w 561397"/>
              <a:gd name="connsiteY59" fmla="*/ 423901 h 423901"/>
              <a:gd name="connsiteX60" fmla="*/ 198746 w 561397"/>
              <a:gd name="connsiteY60" fmla="*/ 423845 h 423901"/>
              <a:gd name="connsiteX61" fmla="*/ 198802 w 561397"/>
              <a:gd name="connsiteY61" fmla="*/ 423845 h 423901"/>
              <a:gd name="connsiteX62" fmla="*/ 238220 w 561397"/>
              <a:gd name="connsiteY62" fmla="*/ 416789 h 423901"/>
              <a:gd name="connsiteX63" fmla="*/ 266061 w 561397"/>
              <a:gd name="connsiteY63" fmla="*/ 404605 h 423901"/>
              <a:gd name="connsiteX64" fmla="*/ 306196 w 561397"/>
              <a:gd name="connsiteY64" fmla="*/ 377425 h 423901"/>
              <a:gd name="connsiteX65" fmla="*/ 364856 w 561397"/>
              <a:gd name="connsiteY65" fmla="*/ 324445 h 423901"/>
              <a:gd name="connsiteX66" fmla="*/ 405708 w 561397"/>
              <a:gd name="connsiteY66" fmla="*/ 285412 h 423901"/>
              <a:gd name="connsiteX67" fmla="*/ 457586 w 561397"/>
              <a:gd name="connsiteY67" fmla="*/ 243292 h 423901"/>
              <a:gd name="connsiteX68" fmla="*/ 472250 w 561397"/>
              <a:gd name="connsiteY68" fmla="*/ 235574 h 423901"/>
              <a:gd name="connsiteX69" fmla="*/ 473684 w 561397"/>
              <a:gd name="connsiteY69" fmla="*/ 235078 h 423901"/>
              <a:gd name="connsiteX70" fmla="*/ 474070 w 561397"/>
              <a:gd name="connsiteY70" fmla="*/ 234967 h 423901"/>
              <a:gd name="connsiteX71" fmla="*/ 472691 w 561397"/>
              <a:gd name="connsiteY71" fmla="*/ 228738 h 423901"/>
              <a:gd name="connsiteX72" fmla="*/ 473408 w 561397"/>
              <a:gd name="connsiteY72" fmla="*/ 235078 h 423901"/>
              <a:gd name="connsiteX73" fmla="*/ 474070 w 561397"/>
              <a:gd name="connsiteY73" fmla="*/ 234967 h 423901"/>
              <a:gd name="connsiteX74" fmla="*/ 472691 w 561397"/>
              <a:gd name="connsiteY74" fmla="*/ 228738 h 423901"/>
              <a:gd name="connsiteX75" fmla="*/ 473408 w 561397"/>
              <a:gd name="connsiteY75" fmla="*/ 235078 h 423901"/>
              <a:gd name="connsiteX76" fmla="*/ 471368 w 561397"/>
              <a:gd name="connsiteY76" fmla="*/ 217546 h 423901"/>
              <a:gd name="connsiteX77" fmla="*/ 471368 w 561397"/>
              <a:gd name="connsiteY77" fmla="*/ 235188 h 423901"/>
              <a:gd name="connsiteX78" fmla="*/ 473408 w 561397"/>
              <a:gd name="connsiteY78" fmla="*/ 235078 h 423901"/>
              <a:gd name="connsiteX79" fmla="*/ 471368 w 561397"/>
              <a:gd name="connsiteY79" fmla="*/ 217546 h 423901"/>
              <a:gd name="connsiteX80" fmla="*/ 471368 w 561397"/>
              <a:gd name="connsiteY80" fmla="*/ 235188 h 423901"/>
              <a:gd name="connsiteX81" fmla="*/ 471368 w 561397"/>
              <a:gd name="connsiteY81" fmla="*/ 207898 h 423901"/>
              <a:gd name="connsiteX82" fmla="*/ 463319 w 561397"/>
              <a:gd name="connsiteY82" fmla="*/ 233920 h 423901"/>
              <a:gd name="connsiteX83" fmla="*/ 471368 w 561397"/>
              <a:gd name="connsiteY83" fmla="*/ 235188 h 423901"/>
              <a:gd name="connsiteX84" fmla="*/ 471368 w 561397"/>
              <a:gd name="connsiteY84" fmla="*/ 207898 h 423901"/>
              <a:gd name="connsiteX85" fmla="*/ 463319 w 561397"/>
              <a:gd name="connsiteY85" fmla="*/ 233920 h 423901"/>
              <a:gd name="connsiteX86" fmla="*/ 470652 w 561397"/>
              <a:gd name="connsiteY86" fmla="*/ 210214 h 423901"/>
              <a:gd name="connsiteX87" fmla="*/ 456538 w 561397"/>
              <a:gd name="connsiteY87" fmla="*/ 230722 h 423901"/>
              <a:gd name="connsiteX88" fmla="*/ 463374 w 561397"/>
              <a:gd name="connsiteY88" fmla="*/ 233920 h 423901"/>
              <a:gd name="connsiteX89" fmla="*/ 470707 w 561397"/>
              <a:gd name="connsiteY89" fmla="*/ 210214 h 423901"/>
              <a:gd name="connsiteX90" fmla="*/ 456593 w 561397"/>
              <a:gd name="connsiteY90" fmla="*/ 230722 h 423901"/>
              <a:gd name="connsiteX91" fmla="*/ 561397 w 561397"/>
              <a:gd name="connsiteY91"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78348 w 561397"/>
              <a:gd name="connsiteY19" fmla="*/ 241528 h 423901"/>
              <a:gd name="connsiteX20" fmla="*/ 195163 w 561397"/>
              <a:gd name="connsiteY20" fmla="*/ 283593 h 423901"/>
              <a:gd name="connsiteX21" fmla="*/ 194060 w 561397"/>
              <a:gd name="connsiteY21" fmla="*/ 238716 h 423901"/>
              <a:gd name="connsiteX22" fmla="*/ 194116 w 561397"/>
              <a:gd name="connsiteY22" fmla="*/ 238716 h 423901"/>
              <a:gd name="connsiteX23" fmla="*/ 195273 w 561397"/>
              <a:gd name="connsiteY23" fmla="*/ 285688 h 423901"/>
              <a:gd name="connsiteX24" fmla="*/ 195273 w 561397"/>
              <a:gd name="connsiteY24" fmla="*/ 238716 h 423901"/>
              <a:gd name="connsiteX25" fmla="*/ 194116 w 561397"/>
              <a:gd name="connsiteY25" fmla="*/ 238716 h 423901"/>
              <a:gd name="connsiteX26" fmla="*/ 195273 w 561397"/>
              <a:gd name="connsiteY26" fmla="*/ 285688 h 423901"/>
              <a:gd name="connsiteX27" fmla="*/ 195273 w 561397"/>
              <a:gd name="connsiteY27" fmla="*/ 238716 h 423901"/>
              <a:gd name="connsiteX28" fmla="*/ 195273 w 561397"/>
              <a:gd name="connsiteY28" fmla="*/ 290264 h 423901"/>
              <a:gd name="connsiteX29" fmla="*/ 212695 w 561397"/>
              <a:gd name="connsiteY29" fmla="*/ 241804 h 423901"/>
              <a:gd name="connsiteX30" fmla="*/ 195273 w 561397"/>
              <a:gd name="connsiteY30" fmla="*/ 290264 h 423901"/>
              <a:gd name="connsiteX31" fmla="*/ 196707 w 561397"/>
              <a:gd name="connsiteY31" fmla="*/ 286349 h 423901"/>
              <a:gd name="connsiteX32" fmla="*/ 224989 w 561397"/>
              <a:gd name="connsiteY32" fmla="*/ 248309 h 423901"/>
              <a:gd name="connsiteX33" fmla="*/ 196762 w 561397"/>
              <a:gd name="connsiteY33" fmla="*/ 286349 h 423901"/>
              <a:gd name="connsiteX34" fmla="*/ 225044 w 561397"/>
              <a:gd name="connsiteY34" fmla="*/ 248309 h 423901"/>
              <a:gd name="connsiteX35" fmla="*/ 206961 w 561397"/>
              <a:gd name="connsiteY35" fmla="*/ 272622 h 423901"/>
              <a:gd name="connsiteX36" fmla="*/ 229895 w 561397"/>
              <a:gd name="connsiteY36" fmla="*/ 252664 h 423901"/>
              <a:gd name="connsiteX37" fmla="*/ 225044 w 561397"/>
              <a:gd name="connsiteY37" fmla="*/ 248309 h 423901"/>
              <a:gd name="connsiteX38" fmla="*/ 206961 w 561397"/>
              <a:gd name="connsiteY38" fmla="*/ 272622 h 423901"/>
              <a:gd name="connsiteX39" fmla="*/ 229895 w 561397"/>
              <a:gd name="connsiteY39" fmla="*/ 252664 h 423901"/>
              <a:gd name="connsiteX40" fmla="*/ 223114 w 561397"/>
              <a:gd name="connsiteY40" fmla="*/ 258563 h 423901"/>
              <a:gd name="connsiteX41" fmla="*/ 230392 w 561397"/>
              <a:gd name="connsiteY41" fmla="*/ 253216 h 423901"/>
              <a:gd name="connsiteX42" fmla="*/ 229951 w 561397"/>
              <a:gd name="connsiteY42" fmla="*/ 252664 h 423901"/>
              <a:gd name="connsiteX43" fmla="*/ 223169 w 561397"/>
              <a:gd name="connsiteY43" fmla="*/ 258563 h 423901"/>
              <a:gd name="connsiteX44" fmla="*/ 230447 w 561397"/>
              <a:gd name="connsiteY44" fmla="*/ 253216 h 423901"/>
              <a:gd name="connsiteX45" fmla="*/ 212970 w 561397"/>
              <a:gd name="connsiteY45" fmla="*/ 201393 h 423901"/>
              <a:gd name="connsiteX46" fmla="*/ 196486 w 561397"/>
              <a:gd name="connsiteY46" fmla="*/ 101992 h 423901"/>
              <a:gd name="connsiteX47" fmla="*/ 189760 w 561397"/>
              <a:gd name="connsiteY47" fmla="*/ 49452 h 423901"/>
              <a:gd name="connsiteX48" fmla="*/ 182593 w 561397"/>
              <a:gd name="connsiteY48" fmla="*/ 0 h 423901"/>
              <a:gd name="connsiteX49" fmla="*/ 0 w 561397"/>
              <a:gd name="connsiteY49" fmla="*/ 30983 h 423901"/>
              <a:gd name="connsiteX50" fmla="*/ 12184 w 561397"/>
              <a:gd name="connsiteY50" fmla="*/ 120957 h 423901"/>
              <a:gd name="connsiteX51" fmla="*/ 24533 w 561397"/>
              <a:gd name="connsiteY51" fmla="*/ 203819 h 423901"/>
              <a:gd name="connsiteX52" fmla="*/ 38426 w 561397"/>
              <a:gd name="connsiteY52" fmla="*/ 266888 h 423901"/>
              <a:gd name="connsiteX53" fmla="*/ 53973 w 561397"/>
              <a:gd name="connsiteY53" fmla="*/ 313198 h 423901"/>
              <a:gd name="connsiteX54" fmla="*/ 71064 w 561397"/>
              <a:gd name="connsiteY54" fmla="*/ 347600 h 423901"/>
              <a:gd name="connsiteX55" fmla="*/ 89532 w 561397"/>
              <a:gd name="connsiteY55" fmla="*/ 373346 h 423901"/>
              <a:gd name="connsiteX56" fmla="*/ 132920 w 561397"/>
              <a:gd name="connsiteY56" fmla="*/ 408409 h 423901"/>
              <a:gd name="connsiteX57" fmla="*/ 162801 w 561397"/>
              <a:gd name="connsiteY57" fmla="*/ 419876 h 423901"/>
              <a:gd name="connsiteX58" fmla="*/ 195384 w 561397"/>
              <a:gd name="connsiteY58" fmla="*/ 423901 h 423901"/>
              <a:gd name="connsiteX59" fmla="*/ 198746 w 561397"/>
              <a:gd name="connsiteY59" fmla="*/ 423845 h 423901"/>
              <a:gd name="connsiteX60" fmla="*/ 198802 w 561397"/>
              <a:gd name="connsiteY60" fmla="*/ 423845 h 423901"/>
              <a:gd name="connsiteX61" fmla="*/ 238220 w 561397"/>
              <a:gd name="connsiteY61" fmla="*/ 416789 h 423901"/>
              <a:gd name="connsiteX62" fmla="*/ 266061 w 561397"/>
              <a:gd name="connsiteY62" fmla="*/ 404605 h 423901"/>
              <a:gd name="connsiteX63" fmla="*/ 306196 w 561397"/>
              <a:gd name="connsiteY63" fmla="*/ 377425 h 423901"/>
              <a:gd name="connsiteX64" fmla="*/ 364856 w 561397"/>
              <a:gd name="connsiteY64" fmla="*/ 324445 h 423901"/>
              <a:gd name="connsiteX65" fmla="*/ 405708 w 561397"/>
              <a:gd name="connsiteY65" fmla="*/ 285412 h 423901"/>
              <a:gd name="connsiteX66" fmla="*/ 457586 w 561397"/>
              <a:gd name="connsiteY66" fmla="*/ 243292 h 423901"/>
              <a:gd name="connsiteX67" fmla="*/ 472250 w 561397"/>
              <a:gd name="connsiteY67" fmla="*/ 235574 h 423901"/>
              <a:gd name="connsiteX68" fmla="*/ 473684 w 561397"/>
              <a:gd name="connsiteY68" fmla="*/ 235078 h 423901"/>
              <a:gd name="connsiteX69" fmla="*/ 474070 w 561397"/>
              <a:gd name="connsiteY69" fmla="*/ 234967 h 423901"/>
              <a:gd name="connsiteX70" fmla="*/ 472691 w 561397"/>
              <a:gd name="connsiteY70" fmla="*/ 228738 h 423901"/>
              <a:gd name="connsiteX71" fmla="*/ 473408 w 561397"/>
              <a:gd name="connsiteY71" fmla="*/ 235078 h 423901"/>
              <a:gd name="connsiteX72" fmla="*/ 474070 w 561397"/>
              <a:gd name="connsiteY72" fmla="*/ 234967 h 423901"/>
              <a:gd name="connsiteX73" fmla="*/ 472691 w 561397"/>
              <a:gd name="connsiteY73" fmla="*/ 228738 h 423901"/>
              <a:gd name="connsiteX74" fmla="*/ 473408 w 561397"/>
              <a:gd name="connsiteY74" fmla="*/ 235078 h 423901"/>
              <a:gd name="connsiteX75" fmla="*/ 471368 w 561397"/>
              <a:gd name="connsiteY75" fmla="*/ 217546 h 423901"/>
              <a:gd name="connsiteX76" fmla="*/ 471368 w 561397"/>
              <a:gd name="connsiteY76" fmla="*/ 235188 h 423901"/>
              <a:gd name="connsiteX77" fmla="*/ 473408 w 561397"/>
              <a:gd name="connsiteY77" fmla="*/ 235078 h 423901"/>
              <a:gd name="connsiteX78" fmla="*/ 471368 w 561397"/>
              <a:gd name="connsiteY78" fmla="*/ 217546 h 423901"/>
              <a:gd name="connsiteX79" fmla="*/ 471368 w 561397"/>
              <a:gd name="connsiteY79" fmla="*/ 235188 h 423901"/>
              <a:gd name="connsiteX80" fmla="*/ 471368 w 561397"/>
              <a:gd name="connsiteY80" fmla="*/ 207898 h 423901"/>
              <a:gd name="connsiteX81" fmla="*/ 463319 w 561397"/>
              <a:gd name="connsiteY81" fmla="*/ 233920 h 423901"/>
              <a:gd name="connsiteX82" fmla="*/ 471368 w 561397"/>
              <a:gd name="connsiteY82" fmla="*/ 235188 h 423901"/>
              <a:gd name="connsiteX83" fmla="*/ 471368 w 561397"/>
              <a:gd name="connsiteY83" fmla="*/ 207898 h 423901"/>
              <a:gd name="connsiteX84" fmla="*/ 463319 w 561397"/>
              <a:gd name="connsiteY84" fmla="*/ 233920 h 423901"/>
              <a:gd name="connsiteX85" fmla="*/ 470652 w 561397"/>
              <a:gd name="connsiteY85" fmla="*/ 210214 h 423901"/>
              <a:gd name="connsiteX86" fmla="*/ 456538 w 561397"/>
              <a:gd name="connsiteY86" fmla="*/ 230722 h 423901"/>
              <a:gd name="connsiteX87" fmla="*/ 463374 w 561397"/>
              <a:gd name="connsiteY87" fmla="*/ 233920 h 423901"/>
              <a:gd name="connsiteX88" fmla="*/ 470707 w 561397"/>
              <a:gd name="connsiteY88" fmla="*/ 210214 h 423901"/>
              <a:gd name="connsiteX89" fmla="*/ 456593 w 561397"/>
              <a:gd name="connsiteY89" fmla="*/ 230722 h 423901"/>
              <a:gd name="connsiteX90" fmla="*/ 561397 w 561397"/>
              <a:gd name="connsiteY90"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78348 w 561397"/>
              <a:gd name="connsiteY19" fmla="*/ 241528 h 423901"/>
              <a:gd name="connsiteX20" fmla="*/ 195163 w 561397"/>
              <a:gd name="connsiteY20" fmla="*/ 283593 h 423901"/>
              <a:gd name="connsiteX21" fmla="*/ 194060 w 561397"/>
              <a:gd name="connsiteY21" fmla="*/ 238716 h 423901"/>
              <a:gd name="connsiteX22" fmla="*/ 194116 w 561397"/>
              <a:gd name="connsiteY22" fmla="*/ 238716 h 423901"/>
              <a:gd name="connsiteX23" fmla="*/ 195273 w 561397"/>
              <a:gd name="connsiteY23" fmla="*/ 285688 h 423901"/>
              <a:gd name="connsiteX24" fmla="*/ 195273 w 561397"/>
              <a:gd name="connsiteY24" fmla="*/ 238716 h 423901"/>
              <a:gd name="connsiteX25" fmla="*/ 194116 w 561397"/>
              <a:gd name="connsiteY25" fmla="*/ 238716 h 423901"/>
              <a:gd name="connsiteX26" fmla="*/ 195273 w 561397"/>
              <a:gd name="connsiteY26" fmla="*/ 285688 h 423901"/>
              <a:gd name="connsiteX27" fmla="*/ 195273 w 561397"/>
              <a:gd name="connsiteY27" fmla="*/ 290264 h 423901"/>
              <a:gd name="connsiteX28" fmla="*/ 212695 w 561397"/>
              <a:gd name="connsiteY28" fmla="*/ 241804 h 423901"/>
              <a:gd name="connsiteX29" fmla="*/ 195273 w 561397"/>
              <a:gd name="connsiteY29" fmla="*/ 290264 h 423901"/>
              <a:gd name="connsiteX30" fmla="*/ 196707 w 561397"/>
              <a:gd name="connsiteY30" fmla="*/ 286349 h 423901"/>
              <a:gd name="connsiteX31" fmla="*/ 224989 w 561397"/>
              <a:gd name="connsiteY31" fmla="*/ 248309 h 423901"/>
              <a:gd name="connsiteX32" fmla="*/ 196762 w 561397"/>
              <a:gd name="connsiteY32" fmla="*/ 286349 h 423901"/>
              <a:gd name="connsiteX33" fmla="*/ 225044 w 561397"/>
              <a:gd name="connsiteY33" fmla="*/ 248309 h 423901"/>
              <a:gd name="connsiteX34" fmla="*/ 206961 w 561397"/>
              <a:gd name="connsiteY34" fmla="*/ 272622 h 423901"/>
              <a:gd name="connsiteX35" fmla="*/ 229895 w 561397"/>
              <a:gd name="connsiteY35" fmla="*/ 252664 h 423901"/>
              <a:gd name="connsiteX36" fmla="*/ 225044 w 561397"/>
              <a:gd name="connsiteY36" fmla="*/ 248309 h 423901"/>
              <a:gd name="connsiteX37" fmla="*/ 206961 w 561397"/>
              <a:gd name="connsiteY37" fmla="*/ 272622 h 423901"/>
              <a:gd name="connsiteX38" fmla="*/ 229895 w 561397"/>
              <a:gd name="connsiteY38" fmla="*/ 252664 h 423901"/>
              <a:gd name="connsiteX39" fmla="*/ 223114 w 561397"/>
              <a:gd name="connsiteY39" fmla="*/ 258563 h 423901"/>
              <a:gd name="connsiteX40" fmla="*/ 230392 w 561397"/>
              <a:gd name="connsiteY40" fmla="*/ 253216 h 423901"/>
              <a:gd name="connsiteX41" fmla="*/ 229951 w 561397"/>
              <a:gd name="connsiteY41" fmla="*/ 252664 h 423901"/>
              <a:gd name="connsiteX42" fmla="*/ 223169 w 561397"/>
              <a:gd name="connsiteY42" fmla="*/ 258563 h 423901"/>
              <a:gd name="connsiteX43" fmla="*/ 230447 w 561397"/>
              <a:gd name="connsiteY43" fmla="*/ 253216 h 423901"/>
              <a:gd name="connsiteX44" fmla="*/ 212970 w 561397"/>
              <a:gd name="connsiteY44" fmla="*/ 201393 h 423901"/>
              <a:gd name="connsiteX45" fmla="*/ 196486 w 561397"/>
              <a:gd name="connsiteY45" fmla="*/ 101992 h 423901"/>
              <a:gd name="connsiteX46" fmla="*/ 189760 w 561397"/>
              <a:gd name="connsiteY46" fmla="*/ 49452 h 423901"/>
              <a:gd name="connsiteX47" fmla="*/ 182593 w 561397"/>
              <a:gd name="connsiteY47" fmla="*/ 0 h 423901"/>
              <a:gd name="connsiteX48" fmla="*/ 0 w 561397"/>
              <a:gd name="connsiteY48" fmla="*/ 30983 h 423901"/>
              <a:gd name="connsiteX49" fmla="*/ 12184 w 561397"/>
              <a:gd name="connsiteY49" fmla="*/ 120957 h 423901"/>
              <a:gd name="connsiteX50" fmla="*/ 24533 w 561397"/>
              <a:gd name="connsiteY50" fmla="*/ 203819 h 423901"/>
              <a:gd name="connsiteX51" fmla="*/ 38426 w 561397"/>
              <a:gd name="connsiteY51" fmla="*/ 266888 h 423901"/>
              <a:gd name="connsiteX52" fmla="*/ 53973 w 561397"/>
              <a:gd name="connsiteY52" fmla="*/ 313198 h 423901"/>
              <a:gd name="connsiteX53" fmla="*/ 71064 w 561397"/>
              <a:gd name="connsiteY53" fmla="*/ 347600 h 423901"/>
              <a:gd name="connsiteX54" fmla="*/ 89532 w 561397"/>
              <a:gd name="connsiteY54" fmla="*/ 373346 h 423901"/>
              <a:gd name="connsiteX55" fmla="*/ 132920 w 561397"/>
              <a:gd name="connsiteY55" fmla="*/ 408409 h 423901"/>
              <a:gd name="connsiteX56" fmla="*/ 162801 w 561397"/>
              <a:gd name="connsiteY56" fmla="*/ 419876 h 423901"/>
              <a:gd name="connsiteX57" fmla="*/ 195384 w 561397"/>
              <a:gd name="connsiteY57" fmla="*/ 423901 h 423901"/>
              <a:gd name="connsiteX58" fmla="*/ 198746 w 561397"/>
              <a:gd name="connsiteY58" fmla="*/ 423845 h 423901"/>
              <a:gd name="connsiteX59" fmla="*/ 198802 w 561397"/>
              <a:gd name="connsiteY59" fmla="*/ 423845 h 423901"/>
              <a:gd name="connsiteX60" fmla="*/ 238220 w 561397"/>
              <a:gd name="connsiteY60" fmla="*/ 416789 h 423901"/>
              <a:gd name="connsiteX61" fmla="*/ 266061 w 561397"/>
              <a:gd name="connsiteY61" fmla="*/ 404605 h 423901"/>
              <a:gd name="connsiteX62" fmla="*/ 306196 w 561397"/>
              <a:gd name="connsiteY62" fmla="*/ 377425 h 423901"/>
              <a:gd name="connsiteX63" fmla="*/ 364856 w 561397"/>
              <a:gd name="connsiteY63" fmla="*/ 324445 h 423901"/>
              <a:gd name="connsiteX64" fmla="*/ 405708 w 561397"/>
              <a:gd name="connsiteY64" fmla="*/ 285412 h 423901"/>
              <a:gd name="connsiteX65" fmla="*/ 457586 w 561397"/>
              <a:gd name="connsiteY65" fmla="*/ 243292 h 423901"/>
              <a:gd name="connsiteX66" fmla="*/ 472250 w 561397"/>
              <a:gd name="connsiteY66" fmla="*/ 235574 h 423901"/>
              <a:gd name="connsiteX67" fmla="*/ 473684 w 561397"/>
              <a:gd name="connsiteY67" fmla="*/ 235078 h 423901"/>
              <a:gd name="connsiteX68" fmla="*/ 474070 w 561397"/>
              <a:gd name="connsiteY68" fmla="*/ 234967 h 423901"/>
              <a:gd name="connsiteX69" fmla="*/ 472691 w 561397"/>
              <a:gd name="connsiteY69" fmla="*/ 228738 h 423901"/>
              <a:gd name="connsiteX70" fmla="*/ 473408 w 561397"/>
              <a:gd name="connsiteY70" fmla="*/ 235078 h 423901"/>
              <a:gd name="connsiteX71" fmla="*/ 474070 w 561397"/>
              <a:gd name="connsiteY71" fmla="*/ 234967 h 423901"/>
              <a:gd name="connsiteX72" fmla="*/ 472691 w 561397"/>
              <a:gd name="connsiteY72" fmla="*/ 228738 h 423901"/>
              <a:gd name="connsiteX73" fmla="*/ 473408 w 561397"/>
              <a:gd name="connsiteY73" fmla="*/ 235078 h 423901"/>
              <a:gd name="connsiteX74" fmla="*/ 471368 w 561397"/>
              <a:gd name="connsiteY74" fmla="*/ 217546 h 423901"/>
              <a:gd name="connsiteX75" fmla="*/ 471368 w 561397"/>
              <a:gd name="connsiteY75" fmla="*/ 235188 h 423901"/>
              <a:gd name="connsiteX76" fmla="*/ 473408 w 561397"/>
              <a:gd name="connsiteY76" fmla="*/ 235078 h 423901"/>
              <a:gd name="connsiteX77" fmla="*/ 471368 w 561397"/>
              <a:gd name="connsiteY77" fmla="*/ 217546 h 423901"/>
              <a:gd name="connsiteX78" fmla="*/ 471368 w 561397"/>
              <a:gd name="connsiteY78" fmla="*/ 235188 h 423901"/>
              <a:gd name="connsiteX79" fmla="*/ 471368 w 561397"/>
              <a:gd name="connsiteY79" fmla="*/ 207898 h 423901"/>
              <a:gd name="connsiteX80" fmla="*/ 463319 w 561397"/>
              <a:gd name="connsiteY80" fmla="*/ 233920 h 423901"/>
              <a:gd name="connsiteX81" fmla="*/ 471368 w 561397"/>
              <a:gd name="connsiteY81" fmla="*/ 235188 h 423901"/>
              <a:gd name="connsiteX82" fmla="*/ 471368 w 561397"/>
              <a:gd name="connsiteY82" fmla="*/ 207898 h 423901"/>
              <a:gd name="connsiteX83" fmla="*/ 463319 w 561397"/>
              <a:gd name="connsiteY83" fmla="*/ 233920 h 423901"/>
              <a:gd name="connsiteX84" fmla="*/ 470652 w 561397"/>
              <a:gd name="connsiteY84" fmla="*/ 210214 h 423901"/>
              <a:gd name="connsiteX85" fmla="*/ 456538 w 561397"/>
              <a:gd name="connsiteY85" fmla="*/ 230722 h 423901"/>
              <a:gd name="connsiteX86" fmla="*/ 463374 w 561397"/>
              <a:gd name="connsiteY86" fmla="*/ 233920 h 423901"/>
              <a:gd name="connsiteX87" fmla="*/ 470707 w 561397"/>
              <a:gd name="connsiteY87" fmla="*/ 210214 h 423901"/>
              <a:gd name="connsiteX88" fmla="*/ 456593 w 561397"/>
              <a:gd name="connsiteY88" fmla="*/ 230722 h 423901"/>
              <a:gd name="connsiteX89" fmla="*/ 561397 w 561397"/>
              <a:gd name="connsiteY89"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78348 w 561397"/>
              <a:gd name="connsiteY19" fmla="*/ 241528 h 423901"/>
              <a:gd name="connsiteX20" fmla="*/ 195163 w 561397"/>
              <a:gd name="connsiteY20" fmla="*/ 283593 h 423901"/>
              <a:gd name="connsiteX21" fmla="*/ 194060 w 561397"/>
              <a:gd name="connsiteY21" fmla="*/ 238716 h 423901"/>
              <a:gd name="connsiteX22" fmla="*/ 194116 w 561397"/>
              <a:gd name="connsiteY22" fmla="*/ 238716 h 423901"/>
              <a:gd name="connsiteX23" fmla="*/ 195273 w 561397"/>
              <a:gd name="connsiteY23" fmla="*/ 285688 h 423901"/>
              <a:gd name="connsiteX24" fmla="*/ 195273 w 561397"/>
              <a:gd name="connsiteY24" fmla="*/ 238716 h 423901"/>
              <a:gd name="connsiteX25" fmla="*/ 195273 w 561397"/>
              <a:gd name="connsiteY25" fmla="*/ 285688 h 423901"/>
              <a:gd name="connsiteX26" fmla="*/ 195273 w 561397"/>
              <a:gd name="connsiteY26" fmla="*/ 290264 h 423901"/>
              <a:gd name="connsiteX27" fmla="*/ 212695 w 561397"/>
              <a:gd name="connsiteY27" fmla="*/ 241804 h 423901"/>
              <a:gd name="connsiteX28" fmla="*/ 195273 w 561397"/>
              <a:gd name="connsiteY28" fmla="*/ 290264 h 423901"/>
              <a:gd name="connsiteX29" fmla="*/ 196707 w 561397"/>
              <a:gd name="connsiteY29" fmla="*/ 286349 h 423901"/>
              <a:gd name="connsiteX30" fmla="*/ 224989 w 561397"/>
              <a:gd name="connsiteY30" fmla="*/ 248309 h 423901"/>
              <a:gd name="connsiteX31" fmla="*/ 196762 w 561397"/>
              <a:gd name="connsiteY31" fmla="*/ 286349 h 423901"/>
              <a:gd name="connsiteX32" fmla="*/ 225044 w 561397"/>
              <a:gd name="connsiteY32" fmla="*/ 248309 h 423901"/>
              <a:gd name="connsiteX33" fmla="*/ 206961 w 561397"/>
              <a:gd name="connsiteY33" fmla="*/ 272622 h 423901"/>
              <a:gd name="connsiteX34" fmla="*/ 229895 w 561397"/>
              <a:gd name="connsiteY34" fmla="*/ 252664 h 423901"/>
              <a:gd name="connsiteX35" fmla="*/ 225044 w 561397"/>
              <a:gd name="connsiteY35" fmla="*/ 248309 h 423901"/>
              <a:gd name="connsiteX36" fmla="*/ 206961 w 561397"/>
              <a:gd name="connsiteY36" fmla="*/ 272622 h 423901"/>
              <a:gd name="connsiteX37" fmla="*/ 229895 w 561397"/>
              <a:gd name="connsiteY37" fmla="*/ 252664 h 423901"/>
              <a:gd name="connsiteX38" fmla="*/ 223114 w 561397"/>
              <a:gd name="connsiteY38" fmla="*/ 258563 h 423901"/>
              <a:gd name="connsiteX39" fmla="*/ 230392 w 561397"/>
              <a:gd name="connsiteY39" fmla="*/ 253216 h 423901"/>
              <a:gd name="connsiteX40" fmla="*/ 229951 w 561397"/>
              <a:gd name="connsiteY40" fmla="*/ 252664 h 423901"/>
              <a:gd name="connsiteX41" fmla="*/ 223169 w 561397"/>
              <a:gd name="connsiteY41" fmla="*/ 258563 h 423901"/>
              <a:gd name="connsiteX42" fmla="*/ 230447 w 561397"/>
              <a:gd name="connsiteY42" fmla="*/ 253216 h 423901"/>
              <a:gd name="connsiteX43" fmla="*/ 212970 w 561397"/>
              <a:gd name="connsiteY43" fmla="*/ 201393 h 423901"/>
              <a:gd name="connsiteX44" fmla="*/ 196486 w 561397"/>
              <a:gd name="connsiteY44" fmla="*/ 101992 h 423901"/>
              <a:gd name="connsiteX45" fmla="*/ 189760 w 561397"/>
              <a:gd name="connsiteY45" fmla="*/ 49452 h 423901"/>
              <a:gd name="connsiteX46" fmla="*/ 182593 w 561397"/>
              <a:gd name="connsiteY46" fmla="*/ 0 h 423901"/>
              <a:gd name="connsiteX47" fmla="*/ 0 w 561397"/>
              <a:gd name="connsiteY47" fmla="*/ 30983 h 423901"/>
              <a:gd name="connsiteX48" fmla="*/ 12184 w 561397"/>
              <a:gd name="connsiteY48" fmla="*/ 120957 h 423901"/>
              <a:gd name="connsiteX49" fmla="*/ 24533 w 561397"/>
              <a:gd name="connsiteY49" fmla="*/ 203819 h 423901"/>
              <a:gd name="connsiteX50" fmla="*/ 38426 w 561397"/>
              <a:gd name="connsiteY50" fmla="*/ 266888 h 423901"/>
              <a:gd name="connsiteX51" fmla="*/ 53973 w 561397"/>
              <a:gd name="connsiteY51" fmla="*/ 313198 h 423901"/>
              <a:gd name="connsiteX52" fmla="*/ 71064 w 561397"/>
              <a:gd name="connsiteY52" fmla="*/ 347600 h 423901"/>
              <a:gd name="connsiteX53" fmla="*/ 89532 w 561397"/>
              <a:gd name="connsiteY53" fmla="*/ 373346 h 423901"/>
              <a:gd name="connsiteX54" fmla="*/ 132920 w 561397"/>
              <a:gd name="connsiteY54" fmla="*/ 408409 h 423901"/>
              <a:gd name="connsiteX55" fmla="*/ 162801 w 561397"/>
              <a:gd name="connsiteY55" fmla="*/ 419876 h 423901"/>
              <a:gd name="connsiteX56" fmla="*/ 195384 w 561397"/>
              <a:gd name="connsiteY56" fmla="*/ 423901 h 423901"/>
              <a:gd name="connsiteX57" fmla="*/ 198746 w 561397"/>
              <a:gd name="connsiteY57" fmla="*/ 423845 h 423901"/>
              <a:gd name="connsiteX58" fmla="*/ 198802 w 561397"/>
              <a:gd name="connsiteY58" fmla="*/ 423845 h 423901"/>
              <a:gd name="connsiteX59" fmla="*/ 238220 w 561397"/>
              <a:gd name="connsiteY59" fmla="*/ 416789 h 423901"/>
              <a:gd name="connsiteX60" fmla="*/ 266061 w 561397"/>
              <a:gd name="connsiteY60" fmla="*/ 404605 h 423901"/>
              <a:gd name="connsiteX61" fmla="*/ 306196 w 561397"/>
              <a:gd name="connsiteY61" fmla="*/ 377425 h 423901"/>
              <a:gd name="connsiteX62" fmla="*/ 364856 w 561397"/>
              <a:gd name="connsiteY62" fmla="*/ 324445 h 423901"/>
              <a:gd name="connsiteX63" fmla="*/ 405708 w 561397"/>
              <a:gd name="connsiteY63" fmla="*/ 285412 h 423901"/>
              <a:gd name="connsiteX64" fmla="*/ 457586 w 561397"/>
              <a:gd name="connsiteY64" fmla="*/ 243292 h 423901"/>
              <a:gd name="connsiteX65" fmla="*/ 472250 w 561397"/>
              <a:gd name="connsiteY65" fmla="*/ 235574 h 423901"/>
              <a:gd name="connsiteX66" fmla="*/ 473684 w 561397"/>
              <a:gd name="connsiteY66" fmla="*/ 235078 h 423901"/>
              <a:gd name="connsiteX67" fmla="*/ 474070 w 561397"/>
              <a:gd name="connsiteY67" fmla="*/ 234967 h 423901"/>
              <a:gd name="connsiteX68" fmla="*/ 472691 w 561397"/>
              <a:gd name="connsiteY68" fmla="*/ 228738 h 423901"/>
              <a:gd name="connsiteX69" fmla="*/ 473408 w 561397"/>
              <a:gd name="connsiteY69" fmla="*/ 235078 h 423901"/>
              <a:gd name="connsiteX70" fmla="*/ 474070 w 561397"/>
              <a:gd name="connsiteY70" fmla="*/ 234967 h 423901"/>
              <a:gd name="connsiteX71" fmla="*/ 472691 w 561397"/>
              <a:gd name="connsiteY71" fmla="*/ 228738 h 423901"/>
              <a:gd name="connsiteX72" fmla="*/ 473408 w 561397"/>
              <a:gd name="connsiteY72" fmla="*/ 235078 h 423901"/>
              <a:gd name="connsiteX73" fmla="*/ 471368 w 561397"/>
              <a:gd name="connsiteY73" fmla="*/ 217546 h 423901"/>
              <a:gd name="connsiteX74" fmla="*/ 471368 w 561397"/>
              <a:gd name="connsiteY74" fmla="*/ 235188 h 423901"/>
              <a:gd name="connsiteX75" fmla="*/ 473408 w 561397"/>
              <a:gd name="connsiteY75" fmla="*/ 235078 h 423901"/>
              <a:gd name="connsiteX76" fmla="*/ 471368 w 561397"/>
              <a:gd name="connsiteY76" fmla="*/ 217546 h 423901"/>
              <a:gd name="connsiteX77" fmla="*/ 471368 w 561397"/>
              <a:gd name="connsiteY77" fmla="*/ 235188 h 423901"/>
              <a:gd name="connsiteX78" fmla="*/ 471368 w 561397"/>
              <a:gd name="connsiteY78" fmla="*/ 207898 h 423901"/>
              <a:gd name="connsiteX79" fmla="*/ 463319 w 561397"/>
              <a:gd name="connsiteY79" fmla="*/ 233920 h 423901"/>
              <a:gd name="connsiteX80" fmla="*/ 471368 w 561397"/>
              <a:gd name="connsiteY80" fmla="*/ 235188 h 423901"/>
              <a:gd name="connsiteX81" fmla="*/ 471368 w 561397"/>
              <a:gd name="connsiteY81" fmla="*/ 207898 h 423901"/>
              <a:gd name="connsiteX82" fmla="*/ 463319 w 561397"/>
              <a:gd name="connsiteY82" fmla="*/ 233920 h 423901"/>
              <a:gd name="connsiteX83" fmla="*/ 470652 w 561397"/>
              <a:gd name="connsiteY83" fmla="*/ 210214 h 423901"/>
              <a:gd name="connsiteX84" fmla="*/ 456538 w 561397"/>
              <a:gd name="connsiteY84" fmla="*/ 230722 h 423901"/>
              <a:gd name="connsiteX85" fmla="*/ 463374 w 561397"/>
              <a:gd name="connsiteY85" fmla="*/ 233920 h 423901"/>
              <a:gd name="connsiteX86" fmla="*/ 470707 w 561397"/>
              <a:gd name="connsiteY86" fmla="*/ 210214 h 423901"/>
              <a:gd name="connsiteX87" fmla="*/ 456593 w 561397"/>
              <a:gd name="connsiteY87" fmla="*/ 230722 h 423901"/>
              <a:gd name="connsiteX88" fmla="*/ 561397 w 561397"/>
              <a:gd name="connsiteY88"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95163 w 561397"/>
              <a:gd name="connsiteY19" fmla="*/ 283593 h 423901"/>
              <a:gd name="connsiteX20" fmla="*/ 194060 w 561397"/>
              <a:gd name="connsiteY20" fmla="*/ 238716 h 423901"/>
              <a:gd name="connsiteX21" fmla="*/ 194116 w 561397"/>
              <a:gd name="connsiteY21" fmla="*/ 238716 h 423901"/>
              <a:gd name="connsiteX22" fmla="*/ 195273 w 561397"/>
              <a:gd name="connsiteY22" fmla="*/ 285688 h 423901"/>
              <a:gd name="connsiteX23" fmla="*/ 195273 w 561397"/>
              <a:gd name="connsiteY23" fmla="*/ 238716 h 423901"/>
              <a:gd name="connsiteX24" fmla="*/ 195273 w 561397"/>
              <a:gd name="connsiteY24" fmla="*/ 285688 h 423901"/>
              <a:gd name="connsiteX25" fmla="*/ 195273 w 561397"/>
              <a:gd name="connsiteY25" fmla="*/ 290264 h 423901"/>
              <a:gd name="connsiteX26" fmla="*/ 212695 w 561397"/>
              <a:gd name="connsiteY26" fmla="*/ 241804 h 423901"/>
              <a:gd name="connsiteX27" fmla="*/ 195273 w 561397"/>
              <a:gd name="connsiteY27" fmla="*/ 290264 h 423901"/>
              <a:gd name="connsiteX28" fmla="*/ 196707 w 561397"/>
              <a:gd name="connsiteY28" fmla="*/ 286349 h 423901"/>
              <a:gd name="connsiteX29" fmla="*/ 224989 w 561397"/>
              <a:gd name="connsiteY29" fmla="*/ 248309 h 423901"/>
              <a:gd name="connsiteX30" fmla="*/ 196762 w 561397"/>
              <a:gd name="connsiteY30" fmla="*/ 286349 h 423901"/>
              <a:gd name="connsiteX31" fmla="*/ 225044 w 561397"/>
              <a:gd name="connsiteY31" fmla="*/ 248309 h 423901"/>
              <a:gd name="connsiteX32" fmla="*/ 206961 w 561397"/>
              <a:gd name="connsiteY32" fmla="*/ 272622 h 423901"/>
              <a:gd name="connsiteX33" fmla="*/ 229895 w 561397"/>
              <a:gd name="connsiteY33" fmla="*/ 252664 h 423901"/>
              <a:gd name="connsiteX34" fmla="*/ 225044 w 561397"/>
              <a:gd name="connsiteY34" fmla="*/ 248309 h 423901"/>
              <a:gd name="connsiteX35" fmla="*/ 206961 w 561397"/>
              <a:gd name="connsiteY35" fmla="*/ 272622 h 423901"/>
              <a:gd name="connsiteX36" fmla="*/ 229895 w 561397"/>
              <a:gd name="connsiteY36" fmla="*/ 252664 h 423901"/>
              <a:gd name="connsiteX37" fmla="*/ 223114 w 561397"/>
              <a:gd name="connsiteY37" fmla="*/ 258563 h 423901"/>
              <a:gd name="connsiteX38" fmla="*/ 230392 w 561397"/>
              <a:gd name="connsiteY38" fmla="*/ 253216 h 423901"/>
              <a:gd name="connsiteX39" fmla="*/ 229951 w 561397"/>
              <a:gd name="connsiteY39" fmla="*/ 252664 h 423901"/>
              <a:gd name="connsiteX40" fmla="*/ 223169 w 561397"/>
              <a:gd name="connsiteY40" fmla="*/ 258563 h 423901"/>
              <a:gd name="connsiteX41" fmla="*/ 230447 w 561397"/>
              <a:gd name="connsiteY41" fmla="*/ 253216 h 423901"/>
              <a:gd name="connsiteX42" fmla="*/ 212970 w 561397"/>
              <a:gd name="connsiteY42" fmla="*/ 201393 h 423901"/>
              <a:gd name="connsiteX43" fmla="*/ 196486 w 561397"/>
              <a:gd name="connsiteY43" fmla="*/ 101992 h 423901"/>
              <a:gd name="connsiteX44" fmla="*/ 189760 w 561397"/>
              <a:gd name="connsiteY44" fmla="*/ 49452 h 423901"/>
              <a:gd name="connsiteX45" fmla="*/ 182593 w 561397"/>
              <a:gd name="connsiteY45" fmla="*/ 0 h 423901"/>
              <a:gd name="connsiteX46" fmla="*/ 0 w 561397"/>
              <a:gd name="connsiteY46" fmla="*/ 30983 h 423901"/>
              <a:gd name="connsiteX47" fmla="*/ 12184 w 561397"/>
              <a:gd name="connsiteY47" fmla="*/ 120957 h 423901"/>
              <a:gd name="connsiteX48" fmla="*/ 24533 w 561397"/>
              <a:gd name="connsiteY48" fmla="*/ 203819 h 423901"/>
              <a:gd name="connsiteX49" fmla="*/ 38426 w 561397"/>
              <a:gd name="connsiteY49" fmla="*/ 266888 h 423901"/>
              <a:gd name="connsiteX50" fmla="*/ 53973 w 561397"/>
              <a:gd name="connsiteY50" fmla="*/ 313198 h 423901"/>
              <a:gd name="connsiteX51" fmla="*/ 71064 w 561397"/>
              <a:gd name="connsiteY51" fmla="*/ 347600 h 423901"/>
              <a:gd name="connsiteX52" fmla="*/ 89532 w 561397"/>
              <a:gd name="connsiteY52" fmla="*/ 373346 h 423901"/>
              <a:gd name="connsiteX53" fmla="*/ 132920 w 561397"/>
              <a:gd name="connsiteY53" fmla="*/ 408409 h 423901"/>
              <a:gd name="connsiteX54" fmla="*/ 162801 w 561397"/>
              <a:gd name="connsiteY54" fmla="*/ 419876 h 423901"/>
              <a:gd name="connsiteX55" fmla="*/ 195384 w 561397"/>
              <a:gd name="connsiteY55" fmla="*/ 423901 h 423901"/>
              <a:gd name="connsiteX56" fmla="*/ 198746 w 561397"/>
              <a:gd name="connsiteY56" fmla="*/ 423845 h 423901"/>
              <a:gd name="connsiteX57" fmla="*/ 198802 w 561397"/>
              <a:gd name="connsiteY57" fmla="*/ 423845 h 423901"/>
              <a:gd name="connsiteX58" fmla="*/ 238220 w 561397"/>
              <a:gd name="connsiteY58" fmla="*/ 416789 h 423901"/>
              <a:gd name="connsiteX59" fmla="*/ 266061 w 561397"/>
              <a:gd name="connsiteY59" fmla="*/ 404605 h 423901"/>
              <a:gd name="connsiteX60" fmla="*/ 306196 w 561397"/>
              <a:gd name="connsiteY60" fmla="*/ 377425 h 423901"/>
              <a:gd name="connsiteX61" fmla="*/ 364856 w 561397"/>
              <a:gd name="connsiteY61" fmla="*/ 324445 h 423901"/>
              <a:gd name="connsiteX62" fmla="*/ 405708 w 561397"/>
              <a:gd name="connsiteY62" fmla="*/ 285412 h 423901"/>
              <a:gd name="connsiteX63" fmla="*/ 457586 w 561397"/>
              <a:gd name="connsiteY63" fmla="*/ 243292 h 423901"/>
              <a:gd name="connsiteX64" fmla="*/ 472250 w 561397"/>
              <a:gd name="connsiteY64" fmla="*/ 235574 h 423901"/>
              <a:gd name="connsiteX65" fmla="*/ 473684 w 561397"/>
              <a:gd name="connsiteY65" fmla="*/ 235078 h 423901"/>
              <a:gd name="connsiteX66" fmla="*/ 474070 w 561397"/>
              <a:gd name="connsiteY66" fmla="*/ 234967 h 423901"/>
              <a:gd name="connsiteX67" fmla="*/ 472691 w 561397"/>
              <a:gd name="connsiteY67" fmla="*/ 228738 h 423901"/>
              <a:gd name="connsiteX68" fmla="*/ 473408 w 561397"/>
              <a:gd name="connsiteY68" fmla="*/ 235078 h 423901"/>
              <a:gd name="connsiteX69" fmla="*/ 474070 w 561397"/>
              <a:gd name="connsiteY69" fmla="*/ 234967 h 423901"/>
              <a:gd name="connsiteX70" fmla="*/ 472691 w 561397"/>
              <a:gd name="connsiteY70" fmla="*/ 228738 h 423901"/>
              <a:gd name="connsiteX71" fmla="*/ 473408 w 561397"/>
              <a:gd name="connsiteY71" fmla="*/ 235078 h 423901"/>
              <a:gd name="connsiteX72" fmla="*/ 471368 w 561397"/>
              <a:gd name="connsiteY72" fmla="*/ 217546 h 423901"/>
              <a:gd name="connsiteX73" fmla="*/ 471368 w 561397"/>
              <a:gd name="connsiteY73" fmla="*/ 235188 h 423901"/>
              <a:gd name="connsiteX74" fmla="*/ 473408 w 561397"/>
              <a:gd name="connsiteY74" fmla="*/ 235078 h 423901"/>
              <a:gd name="connsiteX75" fmla="*/ 471368 w 561397"/>
              <a:gd name="connsiteY75" fmla="*/ 217546 h 423901"/>
              <a:gd name="connsiteX76" fmla="*/ 471368 w 561397"/>
              <a:gd name="connsiteY76" fmla="*/ 235188 h 423901"/>
              <a:gd name="connsiteX77" fmla="*/ 471368 w 561397"/>
              <a:gd name="connsiteY77" fmla="*/ 207898 h 423901"/>
              <a:gd name="connsiteX78" fmla="*/ 463319 w 561397"/>
              <a:gd name="connsiteY78" fmla="*/ 233920 h 423901"/>
              <a:gd name="connsiteX79" fmla="*/ 471368 w 561397"/>
              <a:gd name="connsiteY79" fmla="*/ 235188 h 423901"/>
              <a:gd name="connsiteX80" fmla="*/ 471368 w 561397"/>
              <a:gd name="connsiteY80" fmla="*/ 207898 h 423901"/>
              <a:gd name="connsiteX81" fmla="*/ 463319 w 561397"/>
              <a:gd name="connsiteY81" fmla="*/ 233920 h 423901"/>
              <a:gd name="connsiteX82" fmla="*/ 470652 w 561397"/>
              <a:gd name="connsiteY82" fmla="*/ 210214 h 423901"/>
              <a:gd name="connsiteX83" fmla="*/ 456538 w 561397"/>
              <a:gd name="connsiteY83" fmla="*/ 230722 h 423901"/>
              <a:gd name="connsiteX84" fmla="*/ 463374 w 561397"/>
              <a:gd name="connsiteY84" fmla="*/ 233920 h 423901"/>
              <a:gd name="connsiteX85" fmla="*/ 470707 w 561397"/>
              <a:gd name="connsiteY85" fmla="*/ 210214 h 423901"/>
              <a:gd name="connsiteX86" fmla="*/ 456593 w 561397"/>
              <a:gd name="connsiteY86" fmla="*/ 230722 h 423901"/>
              <a:gd name="connsiteX87" fmla="*/ 561397 w 561397"/>
              <a:gd name="connsiteY87"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95163 w 561397"/>
              <a:gd name="connsiteY19" fmla="*/ 283593 h 423901"/>
              <a:gd name="connsiteX20" fmla="*/ 194060 w 561397"/>
              <a:gd name="connsiteY20" fmla="*/ 238716 h 423901"/>
              <a:gd name="connsiteX21" fmla="*/ 194116 w 561397"/>
              <a:gd name="connsiteY21" fmla="*/ 238716 h 423901"/>
              <a:gd name="connsiteX22" fmla="*/ 195273 w 561397"/>
              <a:gd name="connsiteY22" fmla="*/ 285688 h 423901"/>
              <a:gd name="connsiteX23" fmla="*/ 195273 w 561397"/>
              <a:gd name="connsiteY23" fmla="*/ 238716 h 423901"/>
              <a:gd name="connsiteX24" fmla="*/ 195273 w 561397"/>
              <a:gd name="connsiteY24" fmla="*/ 285688 h 423901"/>
              <a:gd name="connsiteX25" fmla="*/ 195273 w 561397"/>
              <a:gd name="connsiteY25" fmla="*/ 290264 h 423901"/>
              <a:gd name="connsiteX26" fmla="*/ 195273 w 561397"/>
              <a:gd name="connsiteY26" fmla="*/ 290264 h 423901"/>
              <a:gd name="connsiteX27" fmla="*/ 196707 w 561397"/>
              <a:gd name="connsiteY27" fmla="*/ 286349 h 423901"/>
              <a:gd name="connsiteX28" fmla="*/ 224989 w 561397"/>
              <a:gd name="connsiteY28" fmla="*/ 248309 h 423901"/>
              <a:gd name="connsiteX29" fmla="*/ 196762 w 561397"/>
              <a:gd name="connsiteY29" fmla="*/ 286349 h 423901"/>
              <a:gd name="connsiteX30" fmla="*/ 225044 w 561397"/>
              <a:gd name="connsiteY30" fmla="*/ 248309 h 423901"/>
              <a:gd name="connsiteX31" fmla="*/ 206961 w 561397"/>
              <a:gd name="connsiteY31" fmla="*/ 272622 h 423901"/>
              <a:gd name="connsiteX32" fmla="*/ 229895 w 561397"/>
              <a:gd name="connsiteY32" fmla="*/ 252664 h 423901"/>
              <a:gd name="connsiteX33" fmla="*/ 225044 w 561397"/>
              <a:gd name="connsiteY33" fmla="*/ 248309 h 423901"/>
              <a:gd name="connsiteX34" fmla="*/ 206961 w 561397"/>
              <a:gd name="connsiteY34" fmla="*/ 272622 h 423901"/>
              <a:gd name="connsiteX35" fmla="*/ 229895 w 561397"/>
              <a:gd name="connsiteY35" fmla="*/ 252664 h 423901"/>
              <a:gd name="connsiteX36" fmla="*/ 223114 w 561397"/>
              <a:gd name="connsiteY36" fmla="*/ 258563 h 423901"/>
              <a:gd name="connsiteX37" fmla="*/ 230392 w 561397"/>
              <a:gd name="connsiteY37" fmla="*/ 253216 h 423901"/>
              <a:gd name="connsiteX38" fmla="*/ 229951 w 561397"/>
              <a:gd name="connsiteY38" fmla="*/ 252664 h 423901"/>
              <a:gd name="connsiteX39" fmla="*/ 223169 w 561397"/>
              <a:gd name="connsiteY39" fmla="*/ 258563 h 423901"/>
              <a:gd name="connsiteX40" fmla="*/ 230447 w 561397"/>
              <a:gd name="connsiteY40" fmla="*/ 253216 h 423901"/>
              <a:gd name="connsiteX41" fmla="*/ 212970 w 561397"/>
              <a:gd name="connsiteY41" fmla="*/ 201393 h 423901"/>
              <a:gd name="connsiteX42" fmla="*/ 196486 w 561397"/>
              <a:gd name="connsiteY42" fmla="*/ 101992 h 423901"/>
              <a:gd name="connsiteX43" fmla="*/ 189760 w 561397"/>
              <a:gd name="connsiteY43" fmla="*/ 49452 h 423901"/>
              <a:gd name="connsiteX44" fmla="*/ 182593 w 561397"/>
              <a:gd name="connsiteY44" fmla="*/ 0 h 423901"/>
              <a:gd name="connsiteX45" fmla="*/ 0 w 561397"/>
              <a:gd name="connsiteY45" fmla="*/ 30983 h 423901"/>
              <a:gd name="connsiteX46" fmla="*/ 12184 w 561397"/>
              <a:gd name="connsiteY46" fmla="*/ 120957 h 423901"/>
              <a:gd name="connsiteX47" fmla="*/ 24533 w 561397"/>
              <a:gd name="connsiteY47" fmla="*/ 203819 h 423901"/>
              <a:gd name="connsiteX48" fmla="*/ 38426 w 561397"/>
              <a:gd name="connsiteY48" fmla="*/ 266888 h 423901"/>
              <a:gd name="connsiteX49" fmla="*/ 53973 w 561397"/>
              <a:gd name="connsiteY49" fmla="*/ 313198 h 423901"/>
              <a:gd name="connsiteX50" fmla="*/ 71064 w 561397"/>
              <a:gd name="connsiteY50" fmla="*/ 347600 h 423901"/>
              <a:gd name="connsiteX51" fmla="*/ 89532 w 561397"/>
              <a:gd name="connsiteY51" fmla="*/ 373346 h 423901"/>
              <a:gd name="connsiteX52" fmla="*/ 132920 w 561397"/>
              <a:gd name="connsiteY52" fmla="*/ 408409 h 423901"/>
              <a:gd name="connsiteX53" fmla="*/ 162801 w 561397"/>
              <a:gd name="connsiteY53" fmla="*/ 419876 h 423901"/>
              <a:gd name="connsiteX54" fmla="*/ 195384 w 561397"/>
              <a:gd name="connsiteY54" fmla="*/ 423901 h 423901"/>
              <a:gd name="connsiteX55" fmla="*/ 198746 w 561397"/>
              <a:gd name="connsiteY55" fmla="*/ 423845 h 423901"/>
              <a:gd name="connsiteX56" fmla="*/ 198802 w 561397"/>
              <a:gd name="connsiteY56" fmla="*/ 423845 h 423901"/>
              <a:gd name="connsiteX57" fmla="*/ 238220 w 561397"/>
              <a:gd name="connsiteY57" fmla="*/ 416789 h 423901"/>
              <a:gd name="connsiteX58" fmla="*/ 266061 w 561397"/>
              <a:gd name="connsiteY58" fmla="*/ 404605 h 423901"/>
              <a:gd name="connsiteX59" fmla="*/ 306196 w 561397"/>
              <a:gd name="connsiteY59" fmla="*/ 377425 h 423901"/>
              <a:gd name="connsiteX60" fmla="*/ 364856 w 561397"/>
              <a:gd name="connsiteY60" fmla="*/ 324445 h 423901"/>
              <a:gd name="connsiteX61" fmla="*/ 405708 w 561397"/>
              <a:gd name="connsiteY61" fmla="*/ 285412 h 423901"/>
              <a:gd name="connsiteX62" fmla="*/ 457586 w 561397"/>
              <a:gd name="connsiteY62" fmla="*/ 243292 h 423901"/>
              <a:gd name="connsiteX63" fmla="*/ 472250 w 561397"/>
              <a:gd name="connsiteY63" fmla="*/ 235574 h 423901"/>
              <a:gd name="connsiteX64" fmla="*/ 473684 w 561397"/>
              <a:gd name="connsiteY64" fmla="*/ 235078 h 423901"/>
              <a:gd name="connsiteX65" fmla="*/ 474070 w 561397"/>
              <a:gd name="connsiteY65" fmla="*/ 234967 h 423901"/>
              <a:gd name="connsiteX66" fmla="*/ 472691 w 561397"/>
              <a:gd name="connsiteY66" fmla="*/ 228738 h 423901"/>
              <a:gd name="connsiteX67" fmla="*/ 473408 w 561397"/>
              <a:gd name="connsiteY67" fmla="*/ 235078 h 423901"/>
              <a:gd name="connsiteX68" fmla="*/ 474070 w 561397"/>
              <a:gd name="connsiteY68" fmla="*/ 234967 h 423901"/>
              <a:gd name="connsiteX69" fmla="*/ 472691 w 561397"/>
              <a:gd name="connsiteY69" fmla="*/ 228738 h 423901"/>
              <a:gd name="connsiteX70" fmla="*/ 473408 w 561397"/>
              <a:gd name="connsiteY70" fmla="*/ 235078 h 423901"/>
              <a:gd name="connsiteX71" fmla="*/ 471368 w 561397"/>
              <a:gd name="connsiteY71" fmla="*/ 217546 h 423901"/>
              <a:gd name="connsiteX72" fmla="*/ 471368 w 561397"/>
              <a:gd name="connsiteY72" fmla="*/ 235188 h 423901"/>
              <a:gd name="connsiteX73" fmla="*/ 473408 w 561397"/>
              <a:gd name="connsiteY73" fmla="*/ 235078 h 423901"/>
              <a:gd name="connsiteX74" fmla="*/ 471368 w 561397"/>
              <a:gd name="connsiteY74" fmla="*/ 217546 h 423901"/>
              <a:gd name="connsiteX75" fmla="*/ 471368 w 561397"/>
              <a:gd name="connsiteY75" fmla="*/ 235188 h 423901"/>
              <a:gd name="connsiteX76" fmla="*/ 471368 w 561397"/>
              <a:gd name="connsiteY76" fmla="*/ 207898 h 423901"/>
              <a:gd name="connsiteX77" fmla="*/ 463319 w 561397"/>
              <a:gd name="connsiteY77" fmla="*/ 233920 h 423901"/>
              <a:gd name="connsiteX78" fmla="*/ 471368 w 561397"/>
              <a:gd name="connsiteY78" fmla="*/ 235188 h 423901"/>
              <a:gd name="connsiteX79" fmla="*/ 471368 w 561397"/>
              <a:gd name="connsiteY79" fmla="*/ 207898 h 423901"/>
              <a:gd name="connsiteX80" fmla="*/ 463319 w 561397"/>
              <a:gd name="connsiteY80" fmla="*/ 233920 h 423901"/>
              <a:gd name="connsiteX81" fmla="*/ 470652 w 561397"/>
              <a:gd name="connsiteY81" fmla="*/ 210214 h 423901"/>
              <a:gd name="connsiteX82" fmla="*/ 456538 w 561397"/>
              <a:gd name="connsiteY82" fmla="*/ 230722 h 423901"/>
              <a:gd name="connsiteX83" fmla="*/ 463374 w 561397"/>
              <a:gd name="connsiteY83" fmla="*/ 233920 h 423901"/>
              <a:gd name="connsiteX84" fmla="*/ 470707 w 561397"/>
              <a:gd name="connsiteY84" fmla="*/ 210214 h 423901"/>
              <a:gd name="connsiteX85" fmla="*/ 456593 w 561397"/>
              <a:gd name="connsiteY85" fmla="*/ 230722 h 423901"/>
              <a:gd name="connsiteX86" fmla="*/ 561397 w 561397"/>
              <a:gd name="connsiteY86"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95163 w 561397"/>
              <a:gd name="connsiteY19" fmla="*/ 283593 h 423901"/>
              <a:gd name="connsiteX20" fmla="*/ 194060 w 561397"/>
              <a:gd name="connsiteY20" fmla="*/ 238716 h 423901"/>
              <a:gd name="connsiteX21" fmla="*/ 194116 w 561397"/>
              <a:gd name="connsiteY21" fmla="*/ 238716 h 423901"/>
              <a:gd name="connsiteX22" fmla="*/ 195273 w 561397"/>
              <a:gd name="connsiteY22" fmla="*/ 285688 h 423901"/>
              <a:gd name="connsiteX23" fmla="*/ 195273 w 561397"/>
              <a:gd name="connsiteY23" fmla="*/ 285688 h 423901"/>
              <a:gd name="connsiteX24" fmla="*/ 195273 w 561397"/>
              <a:gd name="connsiteY24" fmla="*/ 290264 h 423901"/>
              <a:gd name="connsiteX25" fmla="*/ 195273 w 561397"/>
              <a:gd name="connsiteY25" fmla="*/ 290264 h 423901"/>
              <a:gd name="connsiteX26" fmla="*/ 196707 w 561397"/>
              <a:gd name="connsiteY26" fmla="*/ 286349 h 423901"/>
              <a:gd name="connsiteX27" fmla="*/ 224989 w 561397"/>
              <a:gd name="connsiteY27" fmla="*/ 248309 h 423901"/>
              <a:gd name="connsiteX28" fmla="*/ 196762 w 561397"/>
              <a:gd name="connsiteY28" fmla="*/ 286349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25044 w 561397"/>
              <a:gd name="connsiteY32" fmla="*/ 248309 h 423901"/>
              <a:gd name="connsiteX33" fmla="*/ 206961 w 561397"/>
              <a:gd name="connsiteY33" fmla="*/ 272622 h 423901"/>
              <a:gd name="connsiteX34" fmla="*/ 229895 w 561397"/>
              <a:gd name="connsiteY34" fmla="*/ 252664 h 423901"/>
              <a:gd name="connsiteX35" fmla="*/ 223114 w 561397"/>
              <a:gd name="connsiteY35" fmla="*/ 258563 h 423901"/>
              <a:gd name="connsiteX36" fmla="*/ 230392 w 561397"/>
              <a:gd name="connsiteY36" fmla="*/ 253216 h 423901"/>
              <a:gd name="connsiteX37" fmla="*/ 229951 w 561397"/>
              <a:gd name="connsiteY37" fmla="*/ 252664 h 423901"/>
              <a:gd name="connsiteX38" fmla="*/ 223169 w 561397"/>
              <a:gd name="connsiteY38" fmla="*/ 258563 h 423901"/>
              <a:gd name="connsiteX39" fmla="*/ 230447 w 561397"/>
              <a:gd name="connsiteY39" fmla="*/ 253216 h 423901"/>
              <a:gd name="connsiteX40" fmla="*/ 212970 w 561397"/>
              <a:gd name="connsiteY40" fmla="*/ 201393 h 423901"/>
              <a:gd name="connsiteX41" fmla="*/ 196486 w 561397"/>
              <a:gd name="connsiteY41" fmla="*/ 101992 h 423901"/>
              <a:gd name="connsiteX42" fmla="*/ 189760 w 561397"/>
              <a:gd name="connsiteY42" fmla="*/ 49452 h 423901"/>
              <a:gd name="connsiteX43" fmla="*/ 182593 w 561397"/>
              <a:gd name="connsiteY43" fmla="*/ 0 h 423901"/>
              <a:gd name="connsiteX44" fmla="*/ 0 w 561397"/>
              <a:gd name="connsiteY44" fmla="*/ 30983 h 423901"/>
              <a:gd name="connsiteX45" fmla="*/ 12184 w 561397"/>
              <a:gd name="connsiteY45" fmla="*/ 120957 h 423901"/>
              <a:gd name="connsiteX46" fmla="*/ 24533 w 561397"/>
              <a:gd name="connsiteY46" fmla="*/ 203819 h 423901"/>
              <a:gd name="connsiteX47" fmla="*/ 38426 w 561397"/>
              <a:gd name="connsiteY47" fmla="*/ 266888 h 423901"/>
              <a:gd name="connsiteX48" fmla="*/ 53973 w 561397"/>
              <a:gd name="connsiteY48" fmla="*/ 313198 h 423901"/>
              <a:gd name="connsiteX49" fmla="*/ 71064 w 561397"/>
              <a:gd name="connsiteY49" fmla="*/ 347600 h 423901"/>
              <a:gd name="connsiteX50" fmla="*/ 89532 w 561397"/>
              <a:gd name="connsiteY50" fmla="*/ 373346 h 423901"/>
              <a:gd name="connsiteX51" fmla="*/ 132920 w 561397"/>
              <a:gd name="connsiteY51" fmla="*/ 408409 h 423901"/>
              <a:gd name="connsiteX52" fmla="*/ 162801 w 561397"/>
              <a:gd name="connsiteY52" fmla="*/ 419876 h 423901"/>
              <a:gd name="connsiteX53" fmla="*/ 195384 w 561397"/>
              <a:gd name="connsiteY53" fmla="*/ 423901 h 423901"/>
              <a:gd name="connsiteX54" fmla="*/ 198746 w 561397"/>
              <a:gd name="connsiteY54" fmla="*/ 423845 h 423901"/>
              <a:gd name="connsiteX55" fmla="*/ 198802 w 561397"/>
              <a:gd name="connsiteY55" fmla="*/ 423845 h 423901"/>
              <a:gd name="connsiteX56" fmla="*/ 238220 w 561397"/>
              <a:gd name="connsiteY56" fmla="*/ 416789 h 423901"/>
              <a:gd name="connsiteX57" fmla="*/ 266061 w 561397"/>
              <a:gd name="connsiteY57" fmla="*/ 404605 h 423901"/>
              <a:gd name="connsiteX58" fmla="*/ 306196 w 561397"/>
              <a:gd name="connsiteY58" fmla="*/ 377425 h 423901"/>
              <a:gd name="connsiteX59" fmla="*/ 364856 w 561397"/>
              <a:gd name="connsiteY59" fmla="*/ 324445 h 423901"/>
              <a:gd name="connsiteX60" fmla="*/ 405708 w 561397"/>
              <a:gd name="connsiteY60" fmla="*/ 285412 h 423901"/>
              <a:gd name="connsiteX61" fmla="*/ 457586 w 561397"/>
              <a:gd name="connsiteY61" fmla="*/ 243292 h 423901"/>
              <a:gd name="connsiteX62" fmla="*/ 472250 w 561397"/>
              <a:gd name="connsiteY62" fmla="*/ 235574 h 423901"/>
              <a:gd name="connsiteX63" fmla="*/ 473684 w 561397"/>
              <a:gd name="connsiteY63" fmla="*/ 235078 h 423901"/>
              <a:gd name="connsiteX64" fmla="*/ 474070 w 561397"/>
              <a:gd name="connsiteY64" fmla="*/ 234967 h 423901"/>
              <a:gd name="connsiteX65" fmla="*/ 472691 w 561397"/>
              <a:gd name="connsiteY65" fmla="*/ 228738 h 423901"/>
              <a:gd name="connsiteX66" fmla="*/ 473408 w 561397"/>
              <a:gd name="connsiteY66" fmla="*/ 235078 h 423901"/>
              <a:gd name="connsiteX67" fmla="*/ 474070 w 561397"/>
              <a:gd name="connsiteY67" fmla="*/ 234967 h 423901"/>
              <a:gd name="connsiteX68" fmla="*/ 472691 w 561397"/>
              <a:gd name="connsiteY68" fmla="*/ 228738 h 423901"/>
              <a:gd name="connsiteX69" fmla="*/ 473408 w 561397"/>
              <a:gd name="connsiteY69" fmla="*/ 235078 h 423901"/>
              <a:gd name="connsiteX70" fmla="*/ 471368 w 561397"/>
              <a:gd name="connsiteY70" fmla="*/ 217546 h 423901"/>
              <a:gd name="connsiteX71" fmla="*/ 471368 w 561397"/>
              <a:gd name="connsiteY71" fmla="*/ 235188 h 423901"/>
              <a:gd name="connsiteX72" fmla="*/ 473408 w 561397"/>
              <a:gd name="connsiteY72" fmla="*/ 235078 h 423901"/>
              <a:gd name="connsiteX73" fmla="*/ 471368 w 561397"/>
              <a:gd name="connsiteY73" fmla="*/ 217546 h 423901"/>
              <a:gd name="connsiteX74" fmla="*/ 471368 w 561397"/>
              <a:gd name="connsiteY74" fmla="*/ 235188 h 423901"/>
              <a:gd name="connsiteX75" fmla="*/ 471368 w 561397"/>
              <a:gd name="connsiteY75" fmla="*/ 207898 h 423901"/>
              <a:gd name="connsiteX76" fmla="*/ 463319 w 561397"/>
              <a:gd name="connsiteY76" fmla="*/ 233920 h 423901"/>
              <a:gd name="connsiteX77" fmla="*/ 471368 w 561397"/>
              <a:gd name="connsiteY77" fmla="*/ 235188 h 423901"/>
              <a:gd name="connsiteX78" fmla="*/ 471368 w 561397"/>
              <a:gd name="connsiteY78" fmla="*/ 207898 h 423901"/>
              <a:gd name="connsiteX79" fmla="*/ 463319 w 561397"/>
              <a:gd name="connsiteY79" fmla="*/ 233920 h 423901"/>
              <a:gd name="connsiteX80" fmla="*/ 470652 w 561397"/>
              <a:gd name="connsiteY80" fmla="*/ 210214 h 423901"/>
              <a:gd name="connsiteX81" fmla="*/ 456538 w 561397"/>
              <a:gd name="connsiteY81" fmla="*/ 230722 h 423901"/>
              <a:gd name="connsiteX82" fmla="*/ 463374 w 561397"/>
              <a:gd name="connsiteY82" fmla="*/ 233920 h 423901"/>
              <a:gd name="connsiteX83" fmla="*/ 470707 w 561397"/>
              <a:gd name="connsiteY83" fmla="*/ 210214 h 423901"/>
              <a:gd name="connsiteX84" fmla="*/ 456593 w 561397"/>
              <a:gd name="connsiteY84" fmla="*/ 230722 h 423901"/>
              <a:gd name="connsiteX85" fmla="*/ 561397 w 561397"/>
              <a:gd name="connsiteY85"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95163 w 561397"/>
              <a:gd name="connsiteY19" fmla="*/ 283593 h 423901"/>
              <a:gd name="connsiteX20" fmla="*/ 194060 w 561397"/>
              <a:gd name="connsiteY20" fmla="*/ 238716 h 423901"/>
              <a:gd name="connsiteX21" fmla="*/ 195273 w 561397"/>
              <a:gd name="connsiteY21" fmla="*/ 285688 h 423901"/>
              <a:gd name="connsiteX22" fmla="*/ 195273 w 561397"/>
              <a:gd name="connsiteY22" fmla="*/ 285688 h 423901"/>
              <a:gd name="connsiteX23" fmla="*/ 195273 w 561397"/>
              <a:gd name="connsiteY23" fmla="*/ 290264 h 423901"/>
              <a:gd name="connsiteX24" fmla="*/ 195273 w 561397"/>
              <a:gd name="connsiteY24" fmla="*/ 290264 h 423901"/>
              <a:gd name="connsiteX25" fmla="*/ 196707 w 561397"/>
              <a:gd name="connsiteY25" fmla="*/ 286349 h 423901"/>
              <a:gd name="connsiteX26" fmla="*/ 224989 w 561397"/>
              <a:gd name="connsiteY26" fmla="*/ 248309 h 423901"/>
              <a:gd name="connsiteX27" fmla="*/ 196762 w 561397"/>
              <a:gd name="connsiteY27" fmla="*/ 286349 h 423901"/>
              <a:gd name="connsiteX28" fmla="*/ 225044 w 561397"/>
              <a:gd name="connsiteY28" fmla="*/ 248309 h 423901"/>
              <a:gd name="connsiteX29" fmla="*/ 206961 w 561397"/>
              <a:gd name="connsiteY29" fmla="*/ 272622 h 423901"/>
              <a:gd name="connsiteX30" fmla="*/ 229895 w 561397"/>
              <a:gd name="connsiteY30" fmla="*/ 252664 h 423901"/>
              <a:gd name="connsiteX31" fmla="*/ 225044 w 561397"/>
              <a:gd name="connsiteY31" fmla="*/ 248309 h 423901"/>
              <a:gd name="connsiteX32" fmla="*/ 206961 w 561397"/>
              <a:gd name="connsiteY32" fmla="*/ 272622 h 423901"/>
              <a:gd name="connsiteX33" fmla="*/ 229895 w 561397"/>
              <a:gd name="connsiteY33" fmla="*/ 252664 h 423901"/>
              <a:gd name="connsiteX34" fmla="*/ 223114 w 561397"/>
              <a:gd name="connsiteY34" fmla="*/ 258563 h 423901"/>
              <a:gd name="connsiteX35" fmla="*/ 230392 w 561397"/>
              <a:gd name="connsiteY35" fmla="*/ 253216 h 423901"/>
              <a:gd name="connsiteX36" fmla="*/ 229951 w 561397"/>
              <a:gd name="connsiteY36" fmla="*/ 252664 h 423901"/>
              <a:gd name="connsiteX37" fmla="*/ 223169 w 561397"/>
              <a:gd name="connsiteY37" fmla="*/ 258563 h 423901"/>
              <a:gd name="connsiteX38" fmla="*/ 230447 w 561397"/>
              <a:gd name="connsiteY38" fmla="*/ 253216 h 423901"/>
              <a:gd name="connsiteX39" fmla="*/ 212970 w 561397"/>
              <a:gd name="connsiteY39" fmla="*/ 201393 h 423901"/>
              <a:gd name="connsiteX40" fmla="*/ 196486 w 561397"/>
              <a:gd name="connsiteY40" fmla="*/ 101992 h 423901"/>
              <a:gd name="connsiteX41" fmla="*/ 189760 w 561397"/>
              <a:gd name="connsiteY41" fmla="*/ 49452 h 423901"/>
              <a:gd name="connsiteX42" fmla="*/ 182593 w 561397"/>
              <a:gd name="connsiteY42" fmla="*/ 0 h 423901"/>
              <a:gd name="connsiteX43" fmla="*/ 0 w 561397"/>
              <a:gd name="connsiteY43" fmla="*/ 30983 h 423901"/>
              <a:gd name="connsiteX44" fmla="*/ 12184 w 561397"/>
              <a:gd name="connsiteY44" fmla="*/ 120957 h 423901"/>
              <a:gd name="connsiteX45" fmla="*/ 24533 w 561397"/>
              <a:gd name="connsiteY45" fmla="*/ 203819 h 423901"/>
              <a:gd name="connsiteX46" fmla="*/ 38426 w 561397"/>
              <a:gd name="connsiteY46" fmla="*/ 266888 h 423901"/>
              <a:gd name="connsiteX47" fmla="*/ 53973 w 561397"/>
              <a:gd name="connsiteY47" fmla="*/ 313198 h 423901"/>
              <a:gd name="connsiteX48" fmla="*/ 71064 w 561397"/>
              <a:gd name="connsiteY48" fmla="*/ 347600 h 423901"/>
              <a:gd name="connsiteX49" fmla="*/ 89532 w 561397"/>
              <a:gd name="connsiteY49" fmla="*/ 373346 h 423901"/>
              <a:gd name="connsiteX50" fmla="*/ 132920 w 561397"/>
              <a:gd name="connsiteY50" fmla="*/ 408409 h 423901"/>
              <a:gd name="connsiteX51" fmla="*/ 162801 w 561397"/>
              <a:gd name="connsiteY51" fmla="*/ 419876 h 423901"/>
              <a:gd name="connsiteX52" fmla="*/ 195384 w 561397"/>
              <a:gd name="connsiteY52" fmla="*/ 423901 h 423901"/>
              <a:gd name="connsiteX53" fmla="*/ 198746 w 561397"/>
              <a:gd name="connsiteY53" fmla="*/ 423845 h 423901"/>
              <a:gd name="connsiteX54" fmla="*/ 198802 w 561397"/>
              <a:gd name="connsiteY54" fmla="*/ 423845 h 423901"/>
              <a:gd name="connsiteX55" fmla="*/ 238220 w 561397"/>
              <a:gd name="connsiteY55" fmla="*/ 416789 h 423901"/>
              <a:gd name="connsiteX56" fmla="*/ 266061 w 561397"/>
              <a:gd name="connsiteY56" fmla="*/ 404605 h 423901"/>
              <a:gd name="connsiteX57" fmla="*/ 306196 w 561397"/>
              <a:gd name="connsiteY57" fmla="*/ 377425 h 423901"/>
              <a:gd name="connsiteX58" fmla="*/ 364856 w 561397"/>
              <a:gd name="connsiteY58" fmla="*/ 324445 h 423901"/>
              <a:gd name="connsiteX59" fmla="*/ 405708 w 561397"/>
              <a:gd name="connsiteY59" fmla="*/ 285412 h 423901"/>
              <a:gd name="connsiteX60" fmla="*/ 457586 w 561397"/>
              <a:gd name="connsiteY60" fmla="*/ 243292 h 423901"/>
              <a:gd name="connsiteX61" fmla="*/ 472250 w 561397"/>
              <a:gd name="connsiteY61" fmla="*/ 235574 h 423901"/>
              <a:gd name="connsiteX62" fmla="*/ 473684 w 561397"/>
              <a:gd name="connsiteY62" fmla="*/ 235078 h 423901"/>
              <a:gd name="connsiteX63" fmla="*/ 474070 w 561397"/>
              <a:gd name="connsiteY63" fmla="*/ 234967 h 423901"/>
              <a:gd name="connsiteX64" fmla="*/ 472691 w 561397"/>
              <a:gd name="connsiteY64" fmla="*/ 228738 h 423901"/>
              <a:gd name="connsiteX65" fmla="*/ 473408 w 561397"/>
              <a:gd name="connsiteY65" fmla="*/ 235078 h 423901"/>
              <a:gd name="connsiteX66" fmla="*/ 474070 w 561397"/>
              <a:gd name="connsiteY66" fmla="*/ 234967 h 423901"/>
              <a:gd name="connsiteX67" fmla="*/ 472691 w 561397"/>
              <a:gd name="connsiteY67" fmla="*/ 228738 h 423901"/>
              <a:gd name="connsiteX68" fmla="*/ 473408 w 561397"/>
              <a:gd name="connsiteY68" fmla="*/ 235078 h 423901"/>
              <a:gd name="connsiteX69" fmla="*/ 471368 w 561397"/>
              <a:gd name="connsiteY69" fmla="*/ 217546 h 423901"/>
              <a:gd name="connsiteX70" fmla="*/ 471368 w 561397"/>
              <a:gd name="connsiteY70" fmla="*/ 235188 h 423901"/>
              <a:gd name="connsiteX71" fmla="*/ 473408 w 561397"/>
              <a:gd name="connsiteY71" fmla="*/ 235078 h 423901"/>
              <a:gd name="connsiteX72" fmla="*/ 471368 w 561397"/>
              <a:gd name="connsiteY72" fmla="*/ 217546 h 423901"/>
              <a:gd name="connsiteX73" fmla="*/ 471368 w 561397"/>
              <a:gd name="connsiteY73" fmla="*/ 235188 h 423901"/>
              <a:gd name="connsiteX74" fmla="*/ 471368 w 561397"/>
              <a:gd name="connsiteY74" fmla="*/ 207898 h 423901"/>
              <a:gd name="connsiteX75" fmla="*/ 463319 w 561397"/>
              <a:gd name="connsiteY75" fmla="*/ 233920 h 423901"/>
              <a:gd name="connsiteX76" fmla="*/ 471368 w 561397"/>
              <a:gd name="connsiteY76" fmla="*/ 235188 h 423901"/>
              <a:gd name="connsiteX77" fmla="*/ 471368 w 561397"/>
              <a:gd name="connsiteY77" fmla="*/ 207898 h 423901"/>
              <a:gd name="connsiteX78" fmla="*/ 463319 w 561397"/>
              <a:gd name="connsiteY78" fmla="*/ 233920 h 423901"/>
              <a:gd name="connsiteX79" fmla="*/ 470652 w 561397"/>
              <a:gd name="connsiteY79" fmla="*/ 210214 h 423901"/>
              <a:gd name="connsiteX80" fmla="*/ 456538 w 561397"/>
              <a:gd name="connsiteY80" fmla="*/ 230722 h 423901"/>
              <a:gd name="connsiteX81" fmla="*/ 463374 w 561397"/>
              <a:gd name="connsiteY81" fmla="*/ 233920 h 423901"/>
              <a:gd name="connsiteX82" fmla="*/ 470707 w 561397"/>
              <a:gd name="connsiteY82" fmla="*/ 210214 h 423901"/>
              <a:gd name="connsiteX83" fmla="*/ 456593 w 561397"/>
              <a:gd name="connsiteY83" fmla="*/ 230722 h 423901"/>
              <a:gd name="connsiteX84" fmla="*/ 561397 w 561397"/>
              <a:gd name="connsiteY84"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4005 w 561397"/>
              <a:gd name="connsiteY18" fmla="*/ 238661 h 423901"/>
              <a:gd name="connsiteX19" fmla="*/ 195163 w 561397"/>
              <a:gd name="connsiteY19" fmla="*/ 283593 h 423901"/>
              <a:gd name="connsiteX20" fmla="*/ 195273 w 561397"/>
              <a:gd name="connsiteY20" fmla="*/ 285688 h 423901"/>
              <a:gd name="connsiteX21" fmla="*/ 195273 w 561397"/>
              <a:gd name="connsiteY21" fmla="*/ 285688 h 423901"/>
              <a:gd name="connsiteX22" fmla="*/ 195273 w 561397"/>
              <a:gd name="connsiteY22" fmla="*/ 290264 h 423901"/>
              <a:gd name="connsiteX23" fmla="*/ 195273 w 561397"/>
              <a:gd name="connsiteY23" fmla="*/ 290264 h 423901"/>
              <a:gd name="connsiteX24" fmla="*/ 196707 w 561397"/>
              <a:gd name="connsiteY24" fmla="*/ 286349 h 423901"/>
              <a:gd name="connsiteX25" fmla="*/ 224989 w 561397"/>
              <a:gd name="connsiteY25" fmla="*/ 248309 h 423901"/>
              <a:gd name="connsiteX26" fmla="*/ 196762 w 561397"/>
              <a:gd name="connsiteY26" fmla="*/ 286349 h 423901"/>
              <a:gd name="connsiteX27" fmla="*/ 225044 w 561397"/>
              <a:gd name="connsiteY27" fmla="*/ 248309 h 423901"/>
              <a:gd name="connsiteX28" fmla="*/ 206961 w 561397"/>
              <a:gd name="connsiteY28" fmla="*/ 272622 h 423901"/>
              <a:gd name="connsiteX29" fmla="*/ 229895 w 561397"/>
              <a:gd name="connsiteY29" fmla="*/ 252664 h 423901"/>
              <a:gd name="connsiteX30" fmla="*/ 225044 w 561397"/>
              <a:gd name="connsiteY30" fmla="*/ 248309 h 423901"/>
              <a:gd name="connsiteX31" fmla="*/ 206961 w 561397"/>
              <a:gd name="connsiteY31" fmla="*/ 272622 h 423901"/>
              <a:gd name="connsiteX32" fmla="*/ 229895 w 561397"/>
              <a:gd name="connsiteY32" fmla="*/ 252664 h 423901"/>
              <a:gd name="connsiteX33" fmla="*/ 223114 w 561397"/>
              <a:gd name="connsiteY33" fmla="*/ 258563 h 423901"/>
              <a:gd name="connsiteX34" fmla="*/ 230392 w 561397"/>
              <a:gd name="connsiteY34" fmla="*/ 253216 h 423901"/>
              <a:gd name="connsiteX35" fmla="*/ 229951 w 561397"/>
              <a:gd name="connsiteY35" fmla="*/ 252664 h 423901"/>
              <a:gd name="connsiteX36" fmla="*/ 223169 w 561397"/>
              <a:gd name="connsiteY36" fmla="*/ 258563 h 423901"/>
              <a:gd name="connsiteX37" fmla="*/ 230447 w 561397"/>
              <a:gd name="connsiteY37" fmla="*/ 253216 h 423901"/>
              <a:gd name="connsiteX38" fmla="*/ 212970 w 561397"/>
              <a:gd name="connsiteY38" fmla="*/ 201393 h 423901"/>
              <a:gd name="connsiteX39" fmla="*/ 196486 w 561397"/>
              <a:gd name="connsiteY39" fmla="*/ 101992 h 423901"/>
              <a:gd name="connsiteX40" fmla="*/ 189760 w 561397"/>
              <a:gd name="connsiteY40" fmla="*/ 49452 h 423901"/>
              <a:gd name="connsiteX41" fmla="*/ 182593 w 561397"/>
              <a:gd name="connsiteY41" fmla="*/ 0 h 423901"/>
              <a:gd name="connsiteX42" fmla="*/ 0 w 561397"/>
              <a:gd name="connsiteY42" fmla="*/ 30983 h 423901"/>
              <a:gd name="connsiteX43" fmla="*/ 12184 w 561397"/>
              <a:gd name="connsiteY43" fmla="*/ 120957 h 423901"/>
              <a:gd name="connsiteX44" fmla="*/ 24533 w 561397"/>
              <a:gd name="connsiteY44" fmla="*/ 203819 h 423901"/>
              <a:gd name="connsiteX45" fmla="*/ 38426 w 561397"/>
              <a:gd name="connsiteY45" fmla="*/ 266888 h 423901"/>
              <a:gd name="connsiteX46" fmla="*/ 53973 w 561397"/>
              <a:gd name="connsiteY46" fmla="*/ 313198 h 423901"/>
              <a:gd name="connsiteX47" fmla="*/ 71064 w 561397"/>
              <a:gd name="connsiteY47" fmla="*/ 347600 h 423901"/>
              <a:gd name="connsiteX48" fmla="*/ 89532 w 561397"/>
              <a:gd name="connsiteY48" fmla="*/ 373346 h 423901"/>
              <a:gd name="connsiteX49" fmla="*/ 132920 w 561397"/>
              <a:gd name="connsiteY49" fmla="*/ 408409 h 423901"/>
              <a:gd name="connsiteX50" fmla="*/ 162801 w 561397"/>
              <a:gd name="connsiteY50" fmla="*/ 419876 h 423901"/>
              <a:gd name="connsiteX51" fmla="*/ 195384 w 561397"/>
              <a:gd name="connsiteY51" fmla="*/ 423901 h 423901"/>
              <a:gd name="connsiteX52" fmla="*/ 198746 w 561397"/>
              <a:gd name="connsiteY52" fmla="*/ 423845 h 423901"/>
              <a:gd name="connsiteX53" fmla="*/ 198802 w 561397"/>
              <a:gd name="connsiteY53" fmla="*/ 423845 h 423901"/>
              <a:gd name="connsiteX54" fmla="*/ 238220 w 561397"/>
              <a:gd name="connsiteY54" fmla="*/ 416789 h 423901"/>
              <a:gd name="connsiteX55" fmla="*/ 266061 w 561397"/>
              <a:gd name="connsiteY55" fmla="*/ 404605 h 423901"/>
              <a:gd name="connsiteX56" fmla="*/ 306196 w 561397"/>
              <a:gd name="connsiteY56" fmla="*/ 377425 h 423901"/>
              <a:gd name="connsiteX57" fmla="*/ 364856 w 561397"/>
              <a:gd name="connsiteY57" fmla="*/ 324445 h 423901"/>
              <a:gd name="connsiteX58" fmla="*/ 405708 w 561397"/>
              <a:gd name="connsiteY58" fmla="*/ 285412 h 423901"/>
              <a:gd name="connsiteX59" fmla="*/ 457586 w 561397"/>
              <a:gd name="connsiteY59" fmla="*/ 243292 h 423901"/>
              <a:gd name="connsiteX60" fmla="*/ 472250 w 561397"/>
              <a:gd name="connsiteY60" fmla="*/ 235574 h 423901"/>
              <a:gd name="connsiteX61" fmla="*/ 473684 w 561397"/>
              <a:gd name="connsiteY61" fmla="*/ 235078 h 423901"/>
              <a:gd name="connsiteX62" fmla="*/ 474070 w 561397"/>
              <a:gd name="connsiteY62" fmla="*/ 234967 h 423901"/>
              <a:gd name="connsiteX63" fmla="*/ 472691 w 561397"/>
              <a:gd name="connsiteY63" fmla="*/ 228738 h 423901"/>
              <a:gd name="connsiteX64" fmla="*/ 473408 w 561397"/>
              <a:gd name="connsiteY64" fmla="*/ 235078 h 423901"/>
              <a:gd name="connsiteX65" fmla="*/ 474070 w 561397"/>
              <a:gd name="connsiteY65" fmla="*/ 234967 h 423901"/>
              <a:gd name="connsiteX66" fmla="*/ 472691 w 561397"/>
              <a:gd name="connsiteY66" fmla="*/ 228738 h 423901"/>
              <a:gd name="connsiteX67" fmla="*/ 473408 w 561397"/>
              <a:gd name="connsiteY67" fmla="*/ 235078 h 423901"/>
              <a:gd name="connsiteX68" fmla="*/ 471368 w 561397"/>
              <a:gd name="connsiteY68" fmla="*/ 217546 h 423901"/>
              <a:gd name="connsiteX69" fmla="*/ 471368 w 561397"/>
              <a:gd name="connsiteY69" fmla="*/ 235188 h 423901"/>
              <a:gd name="connsiteX70" fmla="*/ 473408 w 561397"/>
              <a:gd name="connsiteY70" fmla="*/ 235078 h 423901"/>
              <a:gd name="connsiteX71" fmla="*/ 471368 w 561397"/>
              <a:gd name="connsiteY71" fmla="*/ 217546 h 423901"/>
              <a:gd name="connsiteX72" fmla="*/ 471368 w 561397"/>
              <a:gd name="connsiteY72" fmla="*/ 235188 h 423901"/>
              <a:gd name="connsiteX73" fmla="*/ 471368 w 561397"/>
              <a:gd name="connsiteY73" fmla="*/ 207898 h 423901"/>
              <a:gd name="connsiteX74" fmla="*/ 463319 w 561397"/>
              <a:gd name="connsiteY74" fmla="*/ 233920 h 423901"/>
              <a:gd name="connsiteX75" fmla="*/ 471368 w 561397"/>
              <a:gd name="connsiteY75" fmla="*/ 235188 h 423901"/>
              <a:gd name="connsiteX76" fmla="*/ 471368 w 561397"/>
              <a:gd name="connsiteY76" fmla="*/ 207898 h 423901"/>
              <a:gd name="connsiteX77" fmla="*/ 463319 w 561397"/>
              <a:gd name="connsiteY77" fmla="*/ 233920 h 423901"/>
              <a:gd name="connsiteX78" fmla="*/ 470652 w 561397"/>
              <a:gd name="connsiteY78" fmla="*/ 210214 h 423901"/>
              <a:gd name="connsiteX79" fmla="*/ 456538 w 561397"/>
              <a:gd name="connsiteY79" fmla="*/ 230722 h 423901"/>
              <a:gd name="connsiteX80" fmla="*/ 463374 w 561397"/>
              <a:gd name="connsiteY80" fmla="*/ 233920 h 423901"/>
              <a:gd name="connsiteX81" fmla="*/ 470707 w 561397"/>
              <a:gd name="connsiteY81" fmla="*/ 210214 h 423901"/>
              <a:gd name="connsiteX82" fmla="*/ 456593 w 561397"/>
              <a:gd name="connsiteY82" fmla="*/ 230722 h 423901"/>
              <a:gd name="connsiteX83" fmla="*/ 561397 w 561397"/>
              <a:gd name="connsiteY83"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23114 w 561397"/>
              <a:gd name="connsiteY32" fmla="*/ 258563 h 423901"/>
              <a:gd name="connsiteX33" fmla="*/ 230392 w 561397"/>
              <a:gd name="connsiteY33" fmla="*/ 253216 h 423901"/>
              <a:gd name="connsiteX34" fmla="*/ 229951 w 561397"/>
              <a:gd name="connsiteY34" fmla="*/ 252664 h 423901"/>
              <a:gd name="connsiteX35" fmla="*/ 223169 w 561397"/>
              <a:gd name="connsiteY35" fmla="*/ 258563 h 423901"/>
              <a:gd name="connsiteX36" fmla="*/ 230447 w 561397"/>
              <a:gd name="connsiteY36" fmla="*/ 253216 h 423901"/>
              <a:gd name="connsiteX37" fmla="*/ 212970 w 561397"/>
              <a:gd name="connsiteY37" fmla="*/ 201393 h 423901"/>
              <a:gd name="connsiteX38" fmla="*/ 196486 w 561397"/>
              <a:gd name="connsiteY38" fmla="*/ 101992 h 423901"/>
              <a:gd name="connsiteX39" fmla="*/ 189760 w 561397"/>
              <a:gd name="connsiteY39" fmla="*/ 49452 h 423901"/>
              <a:gd name="connsiteX40" fmla="*/ 182593 w 561397"/>
              <a:gd name="connsiteY40" fmla="*/ 0 h 423901"/>
              <a:gd name="connsiteX41" fmla="*/ 0 w 561397"/>
              <a:gd name="connsiteY41" fmla="*/ 30983 h 423901"/>
              <a:gd name="connsiteX42" fmla="*/ 12184 w 561397"/>
              <a:gd name="connsiteY42" fmla="*/ 120957 h 423901"/>
              <a:gd name="connsiteX43" fmla="*/ 24533 w 561397"/>
              <a:gd name="connsiteY43" fmla="*/ 203819 h 423901"/>
              <a:gd name="connsiteX44" fmla="*/ 38426 w 561397"/>
              <a:gd name="connsiteY44" fmla="*/ 266888 h 423901"/>
              <a:gd name="connsiteX45" fmla="*/ 53973 w 561397"/>
              <a:gd name="connsiteY45" fmla="*/ 313198 h 423901"/>
              <a:gd name="connsiteX46" fmla="*/ 71064 w 561397"/>
              <a:gd name="connsiteY46" fmla="*/ 347600 h 423901"/>
              <a:gd name="connsiteX47" fmla="*/ 89532 w 561397"/>
              <a:gd name="connsiteY47" fmla="*/ 373346 h 423901"/>
              <a:gd name="connsiteX48" fmla="*/ 132920 w 561397"/>
              <a:gd name="connsiteY48" fmla="*/ 408409 h 423901"/>
              <a:gd name="connsiteX49" fmla="*/ 162801 w 561397"/>
              <a:gd name="connsiteY49" fmla="*/ 419876 h 423901"/>
              <a:gd name="connsiteX50" fmla="*/ 195384 w 561397"/>
              <a:gd name="connsiteY50" fmla="*/ 423901 h 423901"/>
              <a:gd name="connsiteX51" fmla="*/ 198746 w 561397"/>
              <a:gd name="connsiteY51" fmla="*/ 423845 h 423901"/>
              <a:gd name="connsiteX52" fmla="*/ 198802 w 561397"/>
              <a:gd name="connsiteY52" fmla="*/ 423845 h 423901"/>
              <a:gd name="connsiteX53" fmla="*/ 238220 w 561397"/>
              <a:gd name="connsiteY53" fmla="*/ 416789 h 423901"/>
              <a:gd name="connsiteX54" fmla="*/ 266061 w 561397"/>
              <a:gd name="connsiteY54" fmla="*/ 404605 h 423901"/>
              <a:gd name="connsiteX55" fmla="*/ 306196 w 561397"/>
              <a:gd name="connsiteY55" fmla="*/ 377425 h 423901"/>
              <a:gd name="connsiteX56" fmla="*/ 364856 w 561397"/>
              <a:gd name="connsiteY56" fmla="*/ 324445 h 423901"/>
              <a:gd name="connsiteX57" fmla="*/ 405708 w 561397"/>
              <a:gd name="connsiteY57" fmla="*/ 285412 h 423901"/>
              <a:gd name="connsiteX58" fmla="*/ 457586 w 561397"/>
              <a:gd name="connsiteY58" fmla="*/ 243292 h 423901"/>
              <a:gd name="connsiteX59" fmla="*/ 472250 w 561397"/>
              <a:gd name="connsiteY59" fmla="*/ 235574 h 423901"/>
              <a:gd name="connsiteX60" fmla="*/ 473684 w 561397"/>
              <a:gd name="connsiteY60" fmla="*/ 235078 h 423901"/>
              <a:gd name="connsiteX61" fmla="*/ 474070 w 561397"/>
              <a:gd name="connsiteY61" fmla="*/ 234967 h 423901"/>
              <a:gd name="connsiteX62" fmla="*/ 472691 w 561397"/>
              <a:gd name="connsiteY62" fmla="*/ 228738 h 423901"/>
              <a:gd name="connsiteX63" fmla="*/ 473408 w 561397"/>
              <a:gd name="connsiteY63" fmla="*/ 235078 h 423901"/>
              <a:gd name="connsiteX64" fmla="*/ 474070 w 561397"/>
              <a:gd name="connsiteY64" fmla="*/ 234967 h 423901"/>
              <a:gd name="connsiteX65" fmla="*/ 472691 w 561397"/>
              <a:gd name="connsiteY65" fmla="*/ 228738 h 423901"/>
              <a:gd name="connsiteX66" fmla="*/ 473408 w 561397"/>
              <a:gd name="connsiteY66" fmla="*/ 235078 h 423901"/>
              <a:gd name="connsiteX67" fmla="*/ 471368 w 561397"/>
              <a:gd name="connsiteY67" fmla="*/ 217546 h 423901"/>
              <a:gd name="connsiteX68" fmla="*/ 471368 w 561397"/>
              <a:gd name="connsiteY68" fmla="*/ 235188 h 423901"/>
              <a:gd name="connsiteX69" fmla="*/ 473408 w 561397"/>
              <a:gd name="connsiteY69" fmla="*/ 235078 h 423901"/>
              <a:gd name="connsiteX70" fmla="*/ 471368 w 561397"/>
              <a:gd name="connsiteY70" fmla="*/ 217546 h 423901"/>
              <a:gd name="connsiteX71" fmla="*/ 471368 w 561397"/>
              <a:gd name="connsiteY71" fmla="*/ 235188 h 423901"/>
              <a:gd name="connsiteX72" fmla="*/ 471368 w 561397"/>
              <a:gd name="connsiteY72" fmla="*/ 207898 h 423901"/>
              <a:gd name="connsiteX73" fmla="*/ 463319 w 561397"/>
              <a:gd name="connsiteY73" fmla="*/ 233920 h 423901"/>
              <a:gd name="connsiteX74" fmla="*/ 471368 w 561397"/>
              <a:gd name="connsiteY74" fmla="*/ 235188 h 423901"/>
              <a:gd name="connsiteX75" fmla="*/ 471368 w 561397"/>
              <a:gd name="connsiteY75" fmla="*/ 207898 h 423901"/>
              <a:gd name="connsiteX76" fmla="*/ 463319 w 561397"/>
              <a:gd name="connsiteY76" fmla="*/ 233920 h 423901"/>
              <a:gd name="connsiteX77" fmla="*/ 470652 w 561397"/>
              <a:gd name="connsiteY77" fmla="*/ 210214 h 423901"/>
              <a:gd name="connsiteX78" fmla="*/ 456538 w 561397"/>
              <a:gd name="connsiteY78" fmla="*/ 230722 h 423901"/>
              <a:gd name="connsiteX79" fmla="*/ 463374 w 561397"/>
              <a:gd name="connsiteY79" fmla="*/ 233920 h 423901"/>
              <a:gd name="connsiteX80" fmla="*/ 470707 w 561397"/>
              <a:gd name="connsiteY80" fmla="*/ 210214 h 423901"/>
              <a:gd name="connsiteX81" fmla="*/ 456593 w 561397"/>
              <a:gd name="connsiteY81" fmla="*/ 230722 h 423901"/>
              <a:gd name="connsiteX82" fmla="*/ 561397 w 561397"/>
              <a:gd name="connsiteY82"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23114 w 561397"/>
              <a:gd name="connsiteY32" fmla="*/ 258563 h 423901"/>
              <a:gd name="connsiteX33" fmla="*/ 230392 w 561397"/>
              <a:gd name="connsiteY33" fmla="*/ 253216 h 423901"/>
              <a:gd name="connsiteX34" fmla="*/ 229951 w 561397"/>
              <a:gd name="connsiteY34" fmla="*/ 252664 h 423901"/>
              <a:gd name="connsiteX35" fmla="*/ 223169 w 561397"/>
              <a:gd name="connsiteY35" fmla="*/ 258563 h 423901"/>
              <a:gd name="connsiteX36" fmla="*/ 212970 w 561397"/>
              <a:gd name="connsiteY36" fmla="*/ 201393 h 423901"/>
              <a:gd name="connsiteX37" fmla="*/ 196486 w 561397"/>
              <a:gd name="connsiteY37" fmla="*/ 101992 h 423901"/>
              <a:gd name="connsiteX38" fmla="*/ 189760 w 561397"/>
              <a:gd name="connsiteY38" fmla="*/ 49452 h 423901"/>
              <a:gd name="connsiteX39" fmla="*/ 182593 w 561397"/>
              <a:gd name="connsiteY39" fmla="*/ 0 h 423901"/>
              <a:gd name="connsiteX40" fmla="*/ 0 w 561397"/>
              <a:gd name="connsiteY40" fmla="*/ 30983 h 423901"/>
              <a:gd name="connsiteX41" fmla="*/ 12184 w 561397"/>
              <a:gd name="connsiteY41" fmla="*/ 120957 h 423901"/>
              <a:gd name="connsiteX42" fmla="*/ 24533 w 561397"/>
              <a:gd name="connsiteY42" fmla="*/ 203819 h 423901"/>
              <a:gd name="connsiteX43" fmla="*/ 38426 w 561397"/>
              <a:gd name="connsiteY43" fmla="*/ 266888 h 423901"/>
              <a:gd name="connsiteX44" fmla="*/ 53973 w 561397"/>
              <a:gd name="connsiteY44" fmla="*/ 313198 h 423901"/>
              <a:gd name="connsiteX45" fmla="*/ 71064 w 561397"/>
              <a:gd name="connsiteY45" fmla="*/ 347600 h 423901"/>
              <a:gd name="connsiteX46" fmla="*/ 89532 w 561397"/>
              <a:gd name="connsiteY46" fmla="*/ 373346 h 423901"/>
              <a:gd name="connsiteX47" fmla="*/ 132920 w 561397"/>
              <a:gd name="connsiteY47" fmla="*/ 408409 h 423901"/>
              <a:gd name="connsiteX48" fmla="*/ 162801 w 561397"/>
              <a:gd name="connsiteY48" fmla="*/ 419876 h 423901"/>
              <a:gd name="connsiteX49" fmla="*/ 195384 w 561397"/>
              <a:gd name="connsiteY49" fmla="*/ 423901 h 423901"/>
              <a:gd name="connsiteX50" fmla="*/ 198746 w 561397"/>
              <a:gd name="connsiteY50" fmla="*/ 423845 h 423901"/>
              <a:gd name="connsiteX51" fmla="*/ 198802 w 561397"/>
              <a:gd name="connsiteY51" fmla="*/ 423845 h 423901"/>
              <a:gd name="connsiteX52" fmla="*/ 238220 w 561397"/>
              <a:gd name="connsiteY52" fmla="*/ 416789 h 423901"/>
              <a:gd name="connsiteX53" fmla="*/ 266061 w 561397"/>
              <a:gd name="connsiteY53" fmla="*/ 404605 h 423901"/>
              <a:gd name="connsiteX54" fmla="*/ 306196 w 561397"/>
              <a:gd name="connsiteY54" fmla="*/ 377425 h 423901"/>
              <a:gd name="connsiteX55" fmla="*/ 364856 w 561397"/>
              <a:gd name="connsiteY55" fmla="*/ 324445 h 423901"/>
              <a:gd name="connsiteX56" fmla="*/ 405708 w 561397"/>
              <a:gd name="connsiteY56" fmla="*/ 285412 h 423901"/>
              <a:gd name="connsiteX57" fmla="*/ 457586 w 561397"/>
              <a:gd name="connsiteY57" fmla="*/ 243292 h 423901"/>
              <a:gd name="connsiteX58" fmla="*/ 472250 w 561397"/>
              <a:gd name="connsiteY58" fmla="*/ 235574 h 423901"/>
              <a:gd name="connsiteX59" fmla="*/ 473684 w 561397"/>
              <a:gd name="connsiteY59" fmla="*/ 235078 h 423901"/>
              <a:gd name="connsiteX60" fmla="*/ 474070 w 561397"/>
              <a:gd name="connsiteY60" fmla="*/ 234967 h 423901"/>
              <a:gd name="connsiteX61" fmla="*/ 472691 w 561397"/>
              <a:gd name="connsiteY61" fmla="*/ 228738 h 423901"/>
              <a:gd name="connsiteX62" fmla="*/ 473408 w 561397"/>
              <a:gd name="connsiteY62" fmla="*/ 235078 h 423901"/>
              <a:gd name="connsiteX63" fmla="*/ 474070 w 561397"/>
              <a:gd name="connsiteY63" fmla="*/ 234967 h 423901"/>
              <a:gd name="connsiteX64" fmla="*/ 472691 w 561397"/>
              <a:gd name="connsiteY64" fmla="*/ 228738 h 423901"/>
              <a:gd name="connsiteX65" fmla="*/ 473408 w 561397"/>
              <a:gd name="connsiteY65" fmla="*/ 235078 h 423901"/>
              <a:gd name="connsiteX66" fmla="*/ 471368 w 561397"/>
              <a:gd name="connsiteY66" fmla="*/ 217546 h 423901"/>
              <a:gd name="connsiteX67" fmla="*/ 471368 w 561397"/>
              <a:gd name="connsiteY67" fmla="*/ 235188 h 423901"/>
              <a:gd name="connsiteX68" fmla="*/ 473408 w 561397"/>
              <a:gd name="connsiteY68" fmla="*/ 235078 h 423901"/>
              <a:gd name="connsiteX69" fmla="*/ 471368 w 561397"/>
              <a:gd name="connsiteY69" fmla="*/ 217546 h 423901"/>
              <a:gd name="connsiteX70" fmla="*/ 471368 w 561397"/>
              <a:gd name="connsiteY70" fmla="*/ 235188 h 423901"/>
              <a:gd name="connsiteX71" fmla="*/ 471368 w 561397"/>
              <a:gd name="connsiteY71" fmla="*/ 207898 h 423901"/>
              <a:gd name="connsiteX72" fmla="*/ 463319 w 561397"/>
              <a:gd name="connsiteY72" fmla="*/ 233920 h 423901"/>
              <a:gd name="connsiteX73" fmla="*/ 471368 w 561397"/>
              <a:gd name="connsiteY73" fmla="*/ 235188 h 423901"/>
              <a:gd name="connsiteX74" fmla="*/ 471368 w 561397"/>
              <a:gd name="connsiteY74" fmla="*/ 207898 h 423901"/>
              <a:gd name="connsiteX75" fmla="*/ 463319 w 561397"/>
              <a:gd name="connsiteY75" fmla="*/ 233920 h 423901"/>
              <a:gd name="connsiteX76" fmla="*/ 470652 w 561397"/>
              <a:gd name="connsiteY76" fmla="*/ 210214 h 423901"/>
              <a:gd name="connsiteX77" fmla="*/ 456538 w 561397"/>
              <a:gd name="connsiteY77" fmla="*/ 230722 h 423901"/>
              <a:gd name="connsiteX78" fmla="*/ 463374 w 561397"/>
              <a:gd name="connsiteY78" fmla="*/ 233920 h 423901"/>
              <a:gd name="connsiteX79" fmla="*/ 470707 w 561397"/>
              <a:gd name="connsiteY79" fmla="*/ 210214 h 423901"/>
              <a:gd name="connsiteX80" fmla="*/ 456593 w 561397"/>
              <a:gd name="connsiteY80" fmla="*/ 230722 h 423901"/>
              <a:gd name="connsiteX81" fmla="*/ 561397 w 561397"/>
              <a:gd name="connsiteY81"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23114 w 561397"/>
              <a:gd name="connsiteY32" fmla="*/ 258563 h 423901"/>
              <a:gd name="connsiteX33" fmla="*/ 230392 w 561397"/>
              <a:gd name="connsiteY33" fmla="*/ 253216 h 423901"/>
              <a:gd name="connsiteX34" fmla="*/ 229951 w 561397"/>
              <a:gd name="connsiteY34" fmla="*/ 252664 h 423901"/>
              <a:gd name="connsiteX35" fmla="*/ 212970 w 561397"/>
              <a:gd name="connsiteY35" fmla="*/ 201393 h 423901"/>
              <a:gd name="connsiteX36" fmla="*/ 196486 w 561397"/>
              <a:gd name="connsiteY36" fmla="*/ 101992 h 423901"/>
              <a:gd name="connsiteX37" fmla="*/ 189760 w 561397"/>
              <a:gd name="connsiteY37" fmla="*/ 49452 h 423901"/>
              <a:gd name="connsiteX38" fmla="*/ 182593 w 561397"/>
              <a:gd name="connsiteY38" fmla="*/ 0 h 423901"/>
              <a:gd name="connsiteX39" fmla="*/ 0 w 561397"/>
              <a:gd name="connsiteY39" fmla="*/ 30983 h 423901"/>
              <a:gd name="connsiteX40" fmla="*/ 12184 w 561397"/>
              <a:gd name="connsiteY40" fmla="*/ 120957 h 423901"/>
              <a:gd name="connsiteX41" fmla="*/ 24533 w 561397"/>
              <a:gd name="connsiteY41" fmla="*/ 203819 h 423901"/>
              <a:gd name="connsiteX42" fmla="*/ 38426 w 561397"/>
              <a:gd name="connsiteY42" fmla="*/ 266888 h 423901"/>
              <a:gd name="connsiteX43" fmla="*/ 53973 w 561397"/>
              <a:gd name="connsiteY43" fmla="*/ 313198 h 423901"/>
              <a:gd name="connsiteX44" fmla="*/ 71064 w 561397"/>
              <a:gd name="connsiteY44" fmla="*/ 347600 h 423901"/>
              <a:gd name="connsiteX45" fmla="*/ 89532 w 561397"/>
              <a:gd name="connsiteY45" fmla="*/ 373346 h 423901"/>
              <a:gd name="connsiteX46" fmla="*/ 132920 w 561397"/>
              <a:gd name="connsiteY46" fmla="*/ 408409 h 423901"/>
              <a:gd name="connsiteX47" fmla="*/ 162801 w 561397"/>
              <a:gd name="connsiteY47" fmla="*/ 419876 h 423901"/>
              <a:gd name="connsiteX48" fmla="*/ 195384 w 561397"/>
              <a:gd name="connsiteY48" fmla="*/ 423901 h 423901"/>
              <a:gd name="connsiteX49" fmla="*/ 198746 w 561397"/>
              <a:gd name="connsiteY49" fmla="*/ 423845 h 423901"/>
              <a:gd name="connsiteX50" fmla="*/ 198802 w 561397"/>
              <a:gd name="connsiteY50" fmla="*/ 423845 h 423901"/>
              <a:gd name="connsiteX51" fmla="*/ 238220 w 561397"/>
              <a:gd name="connsiteY51" fmla="*/ 416789 h 423901"/>
              <a:gd name="connsiteX52" fmla="*/ 266061 w 561397"/>
              <a:gd name="connsiteY52" fmla="*/ 404605 h 423901"/>
              <a:gd name="connsiteX53" fmla="*/ 306196 w 561397"/>
              <a:gd name="connsiteY53" fmla="*/ 377425 h 423901"/>
              <a:gd name="connsiteX54" fmla="*/ 364856 w 561397"/>
              <a:gd name="connsiteY54" fmla="*/ 324445 h 423901"/>
              <a:gd name="connsiteX55" fmla="*/ 405708 w 561397"/>
              <a:gd name="connsiteY55" fmla="*/ 285412 h 423901"/>
              <a:gd name="connsiteX56" fmla="*/ 457586 w 561397"/>
              <a:gd name="connsiteY56" fmla="*/ 243292 h 423901"/>
              <a:gd name="connsiteX57" fmla="*/ 472250 w 561397"/>
              <a:gd name="connsiteY57" fmla="*/ 235574 h 423901"/>
              <a:gd name="connsiteX58" fmla="*/ 473684 w 561397"/>
              <a:gd name="connsiteY58" fmla="*/ 235078 h 423901"/>
              <a:gd name="connsiteX59" fmla="*/ 474070 w 561397"/>
              <a:gd name="connsiteY59" fmla="*/ 234967 h 423901"/>
              <a:gd name="connsiteX60" fmla="*/ 472691 w 561397"/>
              <a:gd name="connsiteY60" fmla="*/ 228738 h 423901"/>
              <a:gd name="connsiteX61" fmla="*/ 473408 w 561397"/>
              <a:gd name="connsiteY61" fmla="*/ 235078 h 423901"/>
              <a:gd name="connsiteX62" fmla="*/ 474070 w 561397"/>
              <a:gd name="connsiteY62" fmla="*/ 234967 h 423901"/>
              <a:gd name="connsiteX63" fmla="*/ 472691 w 561397"/>
              <a:gd name="connsiteY63" fmla="*/ 228738 h 423901"/>
              <a:gd name="connsiteX64" fmla="*/ 473408 w 561397"/>
              <a:gd name="connsiteY64" fmla="*/ 235078 h 423901"/>
              <a:gd name="connsiteX65" fmla="*/ 471368 w 561397"/>
              <a:gd name="connsiteY65" fmla="*/ 217546 h 423901"/>
              <a:gd name="connsiteX66" fmla="*/ 471368 w 561397"/>
              <a:gd name="connsiteY66" fmla="*/ 235188 h 423901"/>
              <a:gd name="connsiteX67" fmla="*/ 473408 w 561397"/>
              <a:gd name="connsiteY67" fmla="*/ 235078 h 423901"/>
              <a:gd name="connsiteX68" fmla="*/ 471368 w 561397"/>
              <a:gd name="connsiteY68" fmla="*/ 217546 h 423901"/>
              <a:gd name="connsiteX69" fmla="*/ 471368 w 561397"/>
              <a:gd name="connsiteY69" fmla="*/ 235188 h 423901"/>
              <a:gd name="connsiteX70" fmla="*/ 471368 w 561397"/>
              <a:gd name="connsiteY70" fmla="*/ 207898 h 423901"/>
              <a:gd name="connsiteX71" fmla="*/ 463319 w 561397"/>
              <a:gd name="connsiteY71" fmla="*/ 233920 h 423901"/>
              <a:gd name="connsiteX72" fmla="*/ 471368 w 561397"/>
              <a:gd name="connsiteY72" fmla="*/ 235188 h 423901"/>
              <a:gd name="connsiteX73" fmla="*/ 471368 w 561397"/>
              <a:gd name="connsiteY73" fmla="*/ 207898 h 423901"/>
              <a:gd name="connsiteX74" fmla="*/ 463319 w 561397"/>
              <a:gd name="connsiteY74" fmla="*/ 233920 h 423901"/>
              <a:gd name="connsiteX75" fmla="*/ 470652 w 561397"/>
              <a:gd name="connsiteY75" fmla="*/ 210214 h 423901"/>
              <a:gd name="connsiteX76" fmla="*/ 456538 w 561397"/>
              <a:gd name="connsiteY76" fmla="*/ 230722 h 423901"/>
              <a:gd name="connsiteX77" fmla="*/ 463374 w 561397"/>
              <a:gd name="connsiteY77" fmla="*/ 233920 h 423901"/>
              <a:gd name="connsiteX78" fmla="*/ 470707 w 561397"/>
              <a:gd name="connsiteY78" fmla="*/ 210214 h 423901"/>
              <a:gd name="connsiteX79" fmla="*/ 456593 w 561397"/>
              <a:gd name="connsiteY79" fmla="*/ 230722 h 423901"/>
              <a:gd name="connsiteX80" fmla="*/ 561397 w 561397"/>
              <a:gd name="connsiteY80"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23114 w 561397"/>
              <a:gd name="connsiteY32" fmla="*/ 258563 h 423901"/>
              <a:gd name="connsiteX33" fmla="*/ 230392 w 561397"/>
              <a:gd name="connsiteY33" fmla="*/ 253216 h 423901"/>
              <a:gd name="connsiteX34" fmla="*/ 212970 w 561397"/>
              <a:gd name="connsiteY34" fmla="*/ 201393 h 423901"/>
              <a:gd name="connsiteX35" fmla="*/ 196486 w 561397"/>
              <a:gd name="connsiteY35" fmla="*/ 101992 h 423901"/>
              <a:gd name="connsiteX36" fmla="*/ 189760 w 561397"/>
              <a:gd name="connsiteY36" fmla="*/ 49452 h 423901"/>
              <a:gd name="connsiteX37" fmla="*/ 182593 w 561397"/>
              <a:gd name="connsiteY37" fmla="*/ 0 h 423901"/>
              <a:gd name="connsiteX38" fmla="*/ 0 w 561397"/>
              <a:gd name="connsiteY38" fmla="*/ 30983 h 423901"/>
              <a:gd name="connsiteX39" fmla="*/ 12184 w 561397"/>
              <a:gd name="connsiteY39" fmla="*/ 120957 h 423901"/>
              <a:gd name="connsiteX40" fmla="*/ 24533 w 561397"/>
              <a:gd name="connsiteY40" fmla="*/ 203819 h 423901"/>
              <a:gd name="connsiteX41" fmla="*/ 38426 w 561397"/>
              <a:gd name="connsiteY41" fmla="*/ 266888 h 423901"/>
              <a:gd name="connsiteX42" fmla="*/ 53973 w 561397"/>
              <a:gd name="connsiteY42" fmla="*/ 313198 h 423901"/>
              <a:gd name="connsiteX43" fmla="*/ 71064 w 561397"/>
              <a:gd name="connsiteY43" fmla="*/ 347600 h 423901"/>
              <a:gd name="connsiteX44" fmla="*/ 89532 w 561397"/>
              <a:gd name="connsiteY44" fmla="*/ 373346 h 423901"/>
              <a:gd name="connsiteX45" fmla="*/ 132920 w 561397"/>
              <a:gd name="connsiteY45" fmla="*/ 408409 h 423901"/>
              <a:gd name="connsiteX46" fmla="*/ 162801 w 561397"/>
              <a:gd name="connsiteY46" fmla="*/ 419876 h 423901"/>
              <a:gd name="connsiteX47" fmla="*/ 195384 w 561397"/>
              <a:gd name="connsiteY47" fmla="*/ 423901 h 423901"/>
              <a:gd name="connsiteX48" fmla="*/ 198746 w 561397"/>
              <a:gd name="connsiteY48" fmla="*/ 423845 h 423901"/>
              <a:gd name="connsiteX49" fmla="*/ 198802 w 561397"/>
              <a:gd name="connsiteY49" fmla="*/ 423845 h 423901"/>
              <a:gd name="connsiteX50" fmla="*/ 238220 w 561397"/>
              <a:gd name="connsiteY50" fmla="*/ 416789 h 423901"/>
              <a:gd name="connsiteX51" fmla="*/ 266061 w 561397"/>
              <a:gd name="connsiteY51" fmla="*/ 404605 h 423901"/>
              <a:gd name="connsiteX52" fmla="*/ 306196 w 561397"/>
              <a:gd name="connsiteY52" fmla="*/ 377425 h 423901"/>
              <a:gd name="connsiteX53" fmla="*/ 364856 w 561397"/>
              <a:gd name="connsiteY53" fmla="*/ 324445 h 423901"/>
              <a:gd name="connsiteX54" fmla="*/ 405708 w 561397"/>
              <a:gd name="connsiteY54" fmla="*/ 285412 h 423901"/>
              <a:gd name="connsiteX55" fmla="*/ 457586 w 561397"/>
              <a:gd name="connsiteY55" fmla="*/ 243292 h 423901"/>
              <a:gd name="connsiteX56" fmla="*/ 472250 w 561397"/>
              <a:gd name="connsiteY56" fmla="*/ 235574 h 423901"/>
              <a:gd name="connsiteX57" fmla="*/ 473684 w 561397"/>
              <a:gd name="connsiteY57" fmla="*/ 235078 h 423901"/>
              <a:gd name="connsiteX58" fmla="*/ 474070 w 561397"/>
              <a:gd name="connsiteY58" fmla="*/ 234967 h 423901"/>
              <a:gd name="connsiteX59" fmla="*/ 472691 w 561397"/>
              <a:gd name="connsiteY59" fmla="*/ 228738 h 423901"/>
              <a:gd name="connsiteX60" fmla="*/ 473408 w 561397"/>
              <a:gd name="connsiteY60" fmla="*/ 235078 h 423901"/>
              <a:gd name="connsiteX61" fmla="*/ 474070 w 561397"/>
              <a:gd name="connsiteY61" fmla="*/ 234967 h 423901"/>
              <a:gd name="connsiteX62" fmla="*/ 472691 w 561397"/>
              <a:gd name="connsiteY62" fmla="*/ 228738 h 423901"/>
              <a:gd name="connsiteX63" fmla="*/ 473408 w 561397"/>
              <a:gd name="connsiteY63" fmla="*/ 235078 h 423901"/>
              <a:gd name="connsiteX64" fmla="*/ 471368 w 561397"/>
              <a:gd name="connsiteY64" fmla="*/ 217546 h 423901"/>
              <a:gd name="connsiteX65" fmla="*/ 471368 w 561397"/>
              <a:gd name="connsiteY65" fmla="*/ 235188 h 423901"/>
              <a:gd name="connsiteX66" fmla="*/ 473408 w 561397"/>
              <a:gd name="connsiteY66" fmla="*/ 235078 h 423901"/>
              <a:gd name="connsiteX67" fmla="*/ 471368 w 561397"/>
              <a:gd name="connsiteY67" fmla="*/ 217546 h 423901"/>
              <a:gd name="connsiteX68" fmla="*/ 471368 w 561397"/>
              <a:gd name="connsiteY68" fmla="*/ 235188 h 423901"/>
              <a:gd name="connsiteX69" fmla="*/ 471368 w 561397"/>
              <a:gd name="connsiteY69" fmla="*/ 207898 h 423901"/>
              <a:gd name="connsiteX70" fmla="*/ 463319 w 561397"/>
              <a:gd name="connsiteY70" fmla="*/ 233920 h 423901"/>
              <a:gd name="connsiteX71" fmla="*/ 471368 w 561397"/>
              <a:gd name="connsiteY71" fmla="*/ 235188 h 423901"/>
              <a:gd name="connsiteX72" fmla="*/ 471368 w 561397"/>
              <a:gd name="connsiteY72" fmla="*/ 207898 h 423901"/>
              <a:gd name="connsiteX73" fmla="*/ 463319 w 561397"/>
              <a:gd name="connsiteY73" fmla="*/ 233920 h 423901"/>
              <a:gd name="connsiteX74" fmla="*/ 470652 w 561397"/>
              <a:gd name="connsiteY74" fmla="*/ 210214 h 423901"/>
              <a:gd name="connsiteX75" fmla="*/ 456538 w 561397"/>
              <a:gd name="connsiteY75" fmla="*/ 230722 h 423901"/>
              <a:gd name="connsiteX76" fmla="*/ 463374 w 561397"/>
              <a:gd name="connsiteY76" fmla="*/ 233920 h 423901"/>
              <a:gd name="connsiteX77" fmla="*/ 470707 w 561397"/>
              <a:gd name="connsiteY77" fmla="*/ 210214 h 423901"/>
              <a:gd name="connsiteX78" fmla="*/ 456593 w 561397"/>
              <a:gd name="connsiteY78" fmla="*/ 230722 h 423901"/>
              <a:gd name="connsiteX79" fmla="*/ 561397 w 561397"/>
              <a:gd name="connsiteY79"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23114 w 561397"/>
              <a:gd name="connsiteY32" fmla="*/ 258563 h 423901"/>
              <a:gd name="connsiteX33" fmla="*/ 212970 w 561397"/>
              <a:gd name="connsiteY33" fmla="*/ 201393 h 423901"/>
              <a:gd name="connsiteX34" fmla="*/ 196486 w 561397"/>
              <a:gd name="connsiteY34" fmla="*/ 101992 h 423901"/>
              <a:gd name="connsiteX35" fmla="*/ 189760 w 561397"/>
              <a:gd name="connsiteY35" fmla="*/ 49452 h 423901"/>
              <a:gd name="connsiteX36" fmla="*/ 182593 w 561397"/>
              <a:gd name="connsiteY36" fmla="*/ 0 h 423901"/>
              <a:gd name="connsiteX37" fmla="*/ 0 w 561397"/>
              <a:gd name="connsiteY37" fmla="*/ 30983 h 423901"/>
              <a:gd name="connsiteX38" fmla="*/ 12184 w 561397"/>
              <a:gd name="connsiteY38" fmla="*/ 120957 h 423901"/>
              <a:gd name="connsiteX39" fmla="*/ 24533 w 561397"/>
              <a:gd name="connsiteY39" fmla="*/ 203819 h 423901"/>
              <a:gd name="connsiteX40" fmla="*/ 38426 w 561397"/>
              <a:gd name="connsiteY40" fmla="*/ 266888 h 423901"/>
              <a:gd name="connsiteX41" fmla="*/ 53973 w 561397"/>
              <a:gd name="connsiteY41" fmla="*/ 313198 h 423901"/>
              <a:gd name="connsiteX42" fmla="*/ 71064 w 561397"/>
              <a:gd name="connsiteY42" fmla="*/ 347600 h 423901"/>
              <a:gd name="connsiteX43" fmla="*/ 89532 w 561397"/>
              <a:gd name="connsiteY43" fmla="*/ 373346 h 423901"/>
              <a:gd name="connsiteX44" fmla="*/ 132920 w 561397"/>
              <a:gd name="connsiteY44" fmla="*/ 408409 h 423901"/>
              <a:gd name="connsiteX45" fmla="*/ 162801 w 561397"/>
              <a:gd name="connsiteY45" fmla="*/ 419876 h 423901"/>
              <a:gd name="connsiteX46" fmla="*/ 195384 w 561397"/>
              <a:gd name="connsiteY46" fmla="*/ 423901 h 423901"/>
              <a:gd name="connsiteX47" fmla="*/ 198746 w 561397"/>
              <a:gd name="connsiteY47" fmla="*/ 423845 h 423901"/>
              <a:gd name="connsiteX48" fmla="*/ 198802 w 561397"/>
              <a:gd name="connsiteY48" fmla="*/ 423845 h 423901"/>
              <a:gd name="connsiteX49" fmla="*/ 238220 w 561397"/>
              <a:gd name="connsiteY49" fmla="*/ 416789 h 423901"/>
              <a:gd name="connsiteX50" fmla="*/ 266061 w 561397"/>
              <a:gd name="connsiteY50" fmla="*/ 404605 h 423901"/>
              <a:gd name="connsiteX51" fmla="*/ 306196 w 561397"/>
              <a:gd name="connsiteY51" fmla="*/ 377425 h 423901"/>
              <a:gd name="connsiteX52" fmla="*/ 364856 w 561397"/>
              <a:gd name="connsiteY52" fmla="*/ 324445 h 423901"/>
              <a:gd name="connsiteX53" fmla="*/ 405708 w 561397"/>
              <a:gd name="connsiteY53" fmla="*/ 285412 h 423901"/>
              <a:gd name="connsiteX54" fmla="*/ 457586 w 561397"/>
              <a:gd name="connsiteY54" fmla="*/ 243292 h 423901"/>
              <a:gd name="connsiteX55" fmla="*/ 472250 w 561397"/>
              <a:gd name="connsiteY55" fmla="*/ 235574 h 423901"/>
              <a:gd name="connsiteX56" fmla="*/ 473684 w 561397"/>
              <a:gd name="connsiteY56" fmla="*/ 235078 h 423901"/>
              <a:gd name="connsiteX57" fmla="*/ 474070 w 561397"/>
              <a:gd name="connsiteY57" fmla="*/ 234967 h 423901"/>
              <a:gd name="connsiteX58" fmla="*/ 472691 w 561397"/>
              <a:gd name="connsiteY58" fmla="*/ 228738 h 423901"/>
              <a:gd name="connsiteX59" fmla="*/ 473408 w 561397"/>
              <a:gd name="connsiteY59" fmla="*/ 235078 h 423901"/>
              <a:gd name="connsiteX60" fmla="*/ 474070 w 561397"/>
              <a:gd name="connsiteY60" fmla="*/ 234967 h 423901"/>
              <a:gd name="connsiteX61" fmla="*/ 472691 w 561397"/>
              <a:gd name="connsiteY61" fmla="*/ 228738 h 423901"/>
              <a:gd name="connsiteX62" fmla="*/ 473408 w 561397"/>
              <a:gd name="connsiteY62" fmla="*/ 235078 h 423901"/>
              <a:gd name="connsiteX63" fmla="*/ 471368 w 561397"/>
              <a:gd name="connsiteY63" fmla="*/ 217546 h 423901"/>
              <a:gd name="connsiteX64" fmla="*/ 471368 w 561397"/>
              <a:gd name="connsiteY64" fmla="*/ 235188 h 423901"/>
              <a:gd name="connsiteX65" fmla="*/ 473408 w 561397"/>
              <a:gd name="connsiteY65" fmla="*/ 235078 h 423901"/>
              <a:gd name="connsiteX66" fmla="*/ 471368 w 561397"/>
              <a:gd name="connsiteY66" fmla="*/ 217546 h 423901"/>
              <a:gd name="connsiteX67" fmla="*/ 471368 w 561397"/>
              <a:gd name="connsiteY67" fmla="*/ 235188 h 423901"/>
              <a:gd name="connsiteX68" fmla="*/ 471368 w 561397"/>
              <a:gd name="connsiteY68" fmla="*/ 207898 h 423901"/>
              <a:gd name="connsiteX69" fmla="*/ 463319 w 561397"/>
              <a:gd name="connsiteY69" fmla="*/ 233920 h 423901"/>
              <a:gd name="connsiteX70" fmla="*/ 471368 w 561397"/>
              <a:gd name="connsiteY70" fmla="*/ 235188 h 423901"/>
              <a:gd name="connsiteX71" fmla="*/ 471368 w 561397"/>
              <a:gd name="connsiteY71" fmla="*/ 207898 h 423901"/>
              <a:gd name="connsiteX72" fmla="*/ 463319 w 561397"/>
              <a:gd name="connsiteY72" fmla="*/ 233920 h 423901"/>
              <a:gd name="connsiteX73" fmla="*/ 470652 w 561397"/>
              <a:gd name="connsiteY73" fmla="*/ 210214 h 423901"/>
              <a:gd name="connsiteX74" fmla="*/ 456538 w 561397"/>
              <a:gd name="connsiteY74" fmla="*/ 230722 h 423901"/>
              <a:gd name="connsiteX75" fmla="*/ 463374 w 561397"/>
              <a:gd name="connsiteY75" fmla="*/ 233920 h 423901"/>
              <a:gd name="connsiteX76" fmla="*/ 470707 w 561397"/>
              <a:gd name="connsiteY76" fmla="*/ 210214 h 423901"/>
              <a:gd name="connsiteX77" fmla="*/ 456593 w 561397"/>
              <a:gd name="connsiteY77" fmla="*/ 230722 h 423901"/>
              <a:gd name="connsiteX78" fmla="*/ 561397 w 561397"/>
              <a:gd name="connsiteY78"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29895 w 561397"/>
              <a:gd name="connsiteY31" fmla="*/ 252664 h 423901"/>
              <a:gd name="connsiteX32" fmla="*/ 212970 w 561397"/>
              <a:gd name="connsiteY32" fmla="*/ 201393 h 423901"/>
              <a:gd name="connsiteX33" fmla="*/ 196486 w 561397"/>
              <a:gd name="connsiteY33" fmla="*/ 101992 h 423901"/>
              <a:gd name="connsiteX34" fmla="*/ 189760 w 561397"/>
              <a:gd name="connsiteY34" fmla="*/ 49452 h 423901"/>
              <a:gd name="connsiteX35" fmla="*/ 182593 w 561397"/>
              <a:gd name="connsiteY35" fmla="*/ 0 h 423901"/>
              <a:gd name="connsiteX36" fmla="*/ 0 w 561397"/>
              <a:gd name="connsiteY36" fmla="*/ 30983 h 423901"/>
              <a:gd name="connsiteX37" fmla="*/ 12184 w 561397"/>
              <a:gd name="connsiteY37" fmla="*/ 120957 h 423901"/>
              <a:gd name="connsiteX38" fmla="*/ 24533 w 561397"/>
              <a:gd name="connsiteY38" fmla="*/ 203819 h 423901"/>
              <a:gd name="connsiteX39" fmla="*/ 38426 w 561397"/>
              <a:gd name="connsiteY39" fmla="*/ 266888 h 423901"/>
              <a:gd name="connsiteX40" fmla="*/ 53973 w 561397"/>
              <a:gd name="connsiteY40" fmla="*/ 313198 h 423901"/>
              <a:gd name="connsiteX41" fmla="*/ 71064 w 561397"/>
              <a:gd name="connsiteY41" fmla="*/ 347600 h 423901"/>
              <a:gd name="connsiteX42" fmla="*/ 89532 w 561397"/>
              <a:gd name="connsiteY42" fmla="*/ 373346 h 423901"/>
              <a:gd name="connsiteX43" fmla="*/ 132920 w 561397"/>
              <a:gd name="connsiteY43" fmla="*/ 408409 h 423901"/>
              <a:gd name="connsiteX44" fmla="*/ 162801 w 561397"/>
              <a:gd name="connsiteY44" fmla="*/ 419876 h 423901"/>
              <a:gd name="connsiteX45" fmla="*/ 195384 w 561397"/>
              <a:gd name="connsiteY45" fmla="*/ 423901 h 423901"/>
              <a:gd name="connsiteX46" fmla="*/ 198746 w 561397"/>
              <a:gd name="connsiteY46" fmla="*/ 423845 h 423901"/>
              <a:gd name="connsiteX47" fmla="*/ 198802 w 561397"/>
              <a:gd name="connsiteY47" fmla="*/ 423845 h 423901"/>
              <a:gd name="connsiteX48" fmla="*/ 238220 w 561397"/>
              <a:gd name="connsiteY48" fmla="*/ 416789 h 423901"/>
              <a:gd name="connsiteX49" fmla="*/ 266061 w 561397"/>
              <a:gd name="connsiteY49" fmla="*/ 404605 h 423901"/>
              <a:gd name="connsiteX50" fmla="*/ 306196 w 561397"/>
              <a:gd name="connsiteY50" fmla="*/ 377425 h 423901"/>
              <a:gd name="connsiteX51" fmla="*/ 364856 w 561397"/>
              <a:gd name="connsiteY51" fmla="*/ 324445 h 423901"/>
              <a:gd name="connsiteX52" fmla="*/ 405708 w 561397"/>
              <a:gd name="connsiteY52" fmla="*/ 285412 h 423901"/>
              <a:gd name="connsiteX53" fmla="*/ 457586 w 561397"/>
              <a:gd name="connsiteY53" fmla="*/ 243292 h 423901"/>
              <a:gd name="connsiteX54" fmla="*/ 472250 w 561397"/>
              <a:gd name="connsiteY54" fmla="*/ 235574 h 423901"/>
              <a:gd name="connsiteX55" fmla="*/ 473684 w 561397"/>
              <a:gd name="connsiteY55" fmla="*/ 235078 h 423901"/>
              <a:gd name="connsiteX56" fmla="*/ 474070 w 561397"/>
              <a:gd name="connsiteY56" fmla="*/ 234967 h 423901"/>
              <a:gd name="connsiteX57" fmla="*/ 472691 w 561397"/>
              <a:gd name="connsiteY57" fmla="*/ 228738 h 423901"/>
              <a:gd name="connsiteX58" fmla="*/ 473408 w 561397"/>
              <a:gd name="connsiteY58" fmla="*/ 235078 h 423901"/>
              <a:gd name="connsiteX59" fmla="*/ 474070 w 561397"/>
              <a:gd name="connsiteY59" fmla="*/ 234967 h 423901"/>
              <a:gd name="connsiteX60" fmla="*/ 472691 w 561397"/>
              <a:gd name="connsiteY60" fmla="*/ 228738 h 423901"/>
              <a:gd name="connsiteX61" fmla="*/ 473408 w 561397"/>
              <a:gd name="connsiteY61" fmla="*/ 235078 h 423901"/>
              <a:gd name="connsiteX62" fmla="*/ 471368 w 561397"/>
              <a:gd name="connsiteY62" fmla="*/ 217546 h 423901"/>
              <a:gd name="connsiteX63" fmla="*/ 471368 w 561397"/>
              <a:gd name="connsiteY63" fmla="*/ 235188 h 423901"/>
              <a:gd name="connsiteX64" fmla="*/ 473408 w 561397"/>
              <a:gd name="connsiteY64" fmla="*/ 235078 h 423901"/>
              <a:gd name="connsiteX65" fmla="*/ 471368 w 561397"/>
              <a:gd name="connsiteY65" fmla="*/ 217546 h 423901"/>
              <a:gd name="connsiteX66" fmla="*/ 471368 w 561397"/>
              <a:gd name="connsiteY66" fmla="*/ 235188 h 423901"/>
              <a:gd name="connsiteX67" fmla="*/ 471368 w 561397"/>
              <a:gd name="connsiteY67" fmla="*/ 207898 h 423901"/>
              <a:gd name="connsiteX68" fmla="*/ 463319 w 561397"/>
              <a:gd name="connsiteY68" fmla="*/ 233920 h 423901"/>
              <a:gd name="connsiteX69" fmla="*/ 471368 w 561397"/>
              <a:gd name="connsiteY69" fmla="*/ 235188 h 423901"/>
              <a:gd name="connsiteX70" fmla="*/ 471368 w 561397"/>
              <a:gd name="connsiteY70" fmla="*/ 207898 h 423901"/>
              <a:gd name="connsiteX71" fmla="*/ 463319 w 561397"/>
              <a:gd name="connsiteY71" fmla="*/ 233920 h 423901"/>
              <a:gd name="connsiteX72" fmla="*/ 470652 w 561397"/>
              <a:gd name="connsiteY72" fmla="*/ 210214 h 423901"/>
              <a:gd name="connsiteX73" fmla="*/ 456538 w 561397"/>
              <a:gd name="connsiteY73" fmla="*/ 230722 h 423901"/>
              <a:gd name="connsiteX74" fmla="*/ 463374 w 561397"/>
              <a:gd name="connsiteY74" fmla="*/ 233920 h 423901"/>
              <a:gd name="connsiteX75" fmla="*/ 470707 w 561397"/>
              <a:gd name="connsiteY75" fmla="*/ 210214 h 423901"/>
              <a:gd name="connsiteX76" fmla="*/ 456593 w 561397"/>
              <a:gd name="connsiteY76" fmla="*/ 230722 h 423901"/>
              <a:gd name="connsiteX77" fmla="*/ 561397 w 561397"/>
              <a:gd name="connsiteY77"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25044 w 561397"/>
              <a:gd name="connsiteY29" fmla="*/ 248309 h 423901"/>
              <a:gd name="connsiteX30" fmla="*/ 206961 w 561397"/>
              <a:gd name="connsiteY30" fmla="*/ 272622 h 423901"/>
              <a:gd name="connsiteX31" fmla="*/ 212970 w 561397"/>
              <a:gd name="connsiteY31" fmla="*/ 201393 h 423901"/>
              <a:gd name="connsiteX32" fmla="*/ 196486 w 561397"/>
              <a:gd name="connsiteY32" fmla="*/ 101992 h 423901"/>
              <a:gd name="connsiteX33" fmla="*/ 189760 w 561397"/>
              <a:gd name="connsiteY33" fmla="*/ 49452 h 423901"/>
              <a:gd name="connsiteX34" fmla="*/ 182593 w 561397"/>
              <a:gd name="connsiteY34" fmla="*/ 0 h 423901"/>
              <a:gd name="connsiteX35" fmla="*/ 0 w 561397"/>
              <a:gd name="connsiteY35" fmla="*/ 30983 h 423901"/>
              <a:gd name="connsiteX36" fmla="*/ 12184 w 561397"/>
              <a:gd name="connsiteY36" fmla="*/ 120957 h 423901"/>
              <a:gd name="connsiteX37" fmla="*/ 24533 w 561397"/>
              <a:gd name="connsiteY37" fmla="*/ 203819 h 423901"/>
              <a:gd name="connsiteX38" fmla="*/ 38426 w 561397"/>
              <a:gd name="connsiteY38" fmla="*/ 266888 h 423901"/>
              <a:gd name="connsiteX39" fmla="*/ 53973 w 561397"/>
              <a:gd name="connsiteY39" fmla="*/ 313198 h 423901"/>
              <a:gd name="connsiteX40" fmla="*/ 71064 w 561397"/>
              <a:gd name="connsiteY40" fmla="*/ 347600 h 423901"/>
              <a:gd name="connsiteX41" fmla="*/ 89532 w 561397"/>
              <a:gd name="connsiteY41" fmla="*/ 373346 h 423901"/>
              <a:gd name="connsiteX42" fmla="*/ 132920 w 561397"/>
              <a:gd name="connsiteY42" fmla="*/ 408409 h 423901"/>
              <a:gd name="connsiteX43" fmla="*/ 162801 w 561397"/>
              <a:gd name="connsiteY43" fmla="*/ 419876 h 423901"/>
              <a:gd name="connsiteX44" fmla="*/ 195384 w 561397"/>
              <a:gd name="connsiteY44" fmla="*/ 423901 h 423901"/>
              <a:gd name="connsiteX45" fmla="*/ 198746 w 561397"/>
              <a:gd name="connsiteY45" fmla="*/ 423845 h 423901"/>
              <a:gd name="connsiteX46" fmla="*/ 198802 w 561397"/>
              <a:gd name="connsiteY46" fmla="*/ 423845 h 423901"/>
              <a:gd name="connsiteX47" fmla="*/ 238220 w 561397"/>
              <a:gd name="connsiteY47" fmla="*/ 416789 h 423901"/>
              <a:gd name="connsiteX48" fmla="*/ 266061 w 561397"/>
              <a:gd name="connsiteY48" fmla="*/ 404605 h 423901"/>
              <a:gd name="connsiteX49" fmla="*/ 306196 w 561397"/>
              <a:gd name="connsiteY49" fmla="*/ 377425 h 423901"/>
              <a:gd name="connsiteX50" fmla="*/ 364856 w 561397"/>
              <a:gd name="connsiteY50" fmla="*/ 324445 h 423901"/>
              <a:gd name="connsiteX51" fmla="*/ 405708 w 561397"/>
              <a:gd name="connsiteY51" fmla="*/ 285412 h 423901"/>
              <a:gd name="connsiteX52" fmla="*/ 457586 w 561397"/>
              <a:gd name="connsiteY52" fmla="*/ 243292 h 423901"/>
              <a:gd name="connsiteX53" fmla="*/ 472250 w 561397"/>
              <a:gd name="connsiteY53" fmla="*/ 235574 h 423901"/>
              <a:gd name="connsiteX54" fmla="*/ 473684 w 561397"/>
              <a:gd name="connsiteY54" fmla="*/ 235078 h 423901"/>
              <a:gd name="connsiteX55" fmla="*/ 474070 w 561397"/>
              <a:gd name="connsiteY55" fmla="*/ 234967 h 423901"/>
              <a:gd name="connsiteX56" fmla="*/ 472691 w 561397"/>
              <a:gd name="connsiteY56" fmla="*/ 228738 h 423901"/>
              <a:gd name="connsiteX57" fmla="*/ 473408 w 561397"/>
              <a:gd name="connsiteY57" fmla="*/ 235078 h 423901"/>
              <a:gd name="connsiteX58" fmla="*/ 474070 w 561397"/>
              <a:gd name="connsiteY58" fmla="*/ 234967 h 423901"/>
              <a:gd name="connsiteX59" fmla="*/ 472691 w 561397"/>
              <a:gd name="connsiteY59" fmla="*/ 228738 h 423901"/>
              <a:gd name="connsiteX60" fmla="*/ 473408 w 561397"/>
              <a:gd name="connsiteY60" fmla="*/ 235078 h 423901"/>
              <a:gd name="connsiteX61" fmla="*/ 471368 w 561397"/>
              <a:gd name="connsiteY61" fmla="*/ 217546 h 423901"/>
              <a:gd name="connsiteX62" fmla="*/ 471368 w 561397"/>
              <a:gd name="connsiteY62" fmla="*/ 235188 h 423901"/>
              <a:gd name="connsiteX63" fmla="*/ 473408 w 561397"/>
              <a:gd name="connsiteY63" fmla="*/ 235078 h 423901"/>
              <a:gd name="connsiteX64" fmla="*/ 471368 w 561397"/>
              <a:gd name="connsiteY64" fmla="*/ 217546 h 423901"/>
              <a:gd name="connsiteX65" fmla="*/ 471368 w 561397"/>
              <a:gd name="connsiteY65" fmla="*/ 235188 h 423901"/>
              <a:gd name="connsiteX66" fmla="*/ 471368 w 561397"/>
              <a:gd name="connsiteY66" fmla="*/ 207898 h 423901"/>
              <a:gd name="connsiteX67" fmla="*/ 463319 w 561397"/>
              <a:gd name="connsiteY67" fmla="*/ 233920 h 423901"/>
              <a:gd name="connsiteX68" fmla="*/ 471368 w 561397"/>
              <a:gd name="connsiteY68" fmla="*/ 235188 h 423901"/>
              <a:gd name="connsiteX69" fmla="*/ 471368 w 561397"/>
              <a:gd name="connsiteY69" fmla="*/ 207898 h 423901"/>
              <a:gd name="connsiteX70" fmla="*/ 463319 w 561397"/>
              <a:gd name="connsiteY70" fmla="*/ 233920 h 423901"/>
              <a:gd name="connsiteX71" fmla="*/ 470652 w 561397"/>
              <a:gd name="connsiteY71" fmla="*/ 210214 h 423901"/>
              <a:gd name="connsiteX72" fmla="*/ 456538 w 561397"/>
              <a:gd name="connsiteY72" fmla="*/ 230722 h 423901"/>
              <a:gd name="connsiteX73" fmla="*/ 463374 w 561397"/>
              <a:gd name="connsiteY73" fmla="*/ 233920 h 423901"/>
              <a:gd name="connsiteX74" fmla="*/ 470707 w 561397"/>
              <a:gd name="connsiteY74" fmla="*/ 210214 h 423901"/>
              <a:gd name="connsiteX75" fmla="*/ 456593 w 561397"/>
              <a:gd name="connsiteY75" fmla="*/ 230722 h 423901"/>
              <a:gd name="connsiteX76" fmla="*/ 561397 w 561397"/>
              <a:gd name="connsiteY76"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29895 w 561397"/>
              <a:gd name="connsiteY28" fmla="*/ 252664 h 423901"/>
              <a:gd name="connsiteX29" fmla="*/ 206961 w 561397"/>
              <a:gd name="connsiteY29" fmla="*/ 272622 h 423901"/>
              <a:gd name="connsiteX30" fmla="*/ 212970 w 561397"/>
              <a:gd name="connsiteY30" fmla="*/ 201393 h 423901"/>
              <a:gd name="connsiteX31" fmla="*/ 196486 w 561397"/>
              <a:gd name="connsiteY31" fmla="*/ 101992 h 423901"/>
              <a:gd name="connsiteX32" fmla="*/ 189760 w 561397"/>
              <a:gd name="connsiteY32" fmla="*/ 49452 h 423901"/>
              <a:gd name="connsiteX33" fmla="*/ 182593 w 561397"/>
              <a:gd name="connsiteY33" fmla="*/ 0 h 423901"/>
              <a:gd name="connsiteX34" fmla="*/ 0 w 561397"/>
              <a:gd name="connsiteY34" fmla="*/ 30983 h 423901"/>
              <a:gd name="connsiteX35" fmla="*/ 12184 w 561397"/>
              <a:gd name="connsiteY35" fmla="*/ 120957 h 423901"/>
              <a:gd name="connsiteX36" fmla="*/ 24533 w 561397"/>
              <a:gd name="connsiteY36" fmla="*/ 203819 h 423901"/>
              <a:gd name="connsiteX37" fmla="*/ 38426 w 561397"/>
              <a:gd name="connsiteY37" fmla="*/ 266888 h 423901"/>
              <a:gd name="connsiteX38" fmla="*/ 53973 w 561397"/>
              <a:gd name="connsiteY38" fmla="*/ 313198 h 423901"/>
              <a:gd name="connsiteX39" fmla="*/ 71064 w 561397"/>
              <a:gd name="connsiteY39" fmla="*/ 347600 h 423901"/>
              <a:gd name="connsiteX40" fmla="*/ 89532 w 561397"/>
              <a:gd name="connsiteY40" fmla="*/ 373346 h 423901"/>
              <a:gd name="connsiteX41" fmla="*/ 132920 w 561397"/>
              <a:gd name="connsiteY41" fmla="*/ 408409 h 423901"/>
              <a:gd name="connsiteX42" fmla="*/ 162801 w 561397"/>
              <a:gd name="connsiteY42" fmla="*/ 419876 h 423901"/>
              <a:gd name="connsiteX43" fmla="*/ 195384 w 561397"/>
              <a:gd name="connsiteY43" fmla="*/ 423901 h 423901"/>
              <a:gd name="connsiteX44" fmla="*/ 198746 w 561397"/>
              <a:gd name="connsiteY44" fmla="*/ 423845 h 423901"/>
              <a:gd name="connsiteX45" fmla="*/ 198802 w 561397"/>
              <a:gd name="connsiteY45" fmla="*/ 423845 h 423901"/>
              <a:gd name="connsiteX46" fmla="*/ 238220 w 561397"/>
              <a:gd name="connsiteY46" fmla="*/ 416789 h 423901"/>
              <a:gd name="connsiteX47" fmla="*/ 266061 w 561397"/>
              <a:gd name="connsiteY47" fmla="*/ 404605 h 423901"/>
              <a:gd name="connsiteX48" fmla="*/ 306196 w 561397"/>
              <a:gd name="connsiteY48" fmla="*/ 377425 h 423901"/>
              <a:gd name="connsiteX49" fmla="*/ 364856 w 561397"/>
              <a:gd name="connsiteY49" fmla="*/ 324445 h 423901"/>
              <a:gd name="connsiteX50" fmla="*/ 405708 w 561397"/>
              <a:gd name="connsiteY50" fmla="*/ 285412 h 423901"/>
              <a:gd name="connsiteX51" fmla="*/ 457586 w 561397"/>
              <a:gd name="connsiteY51" fmla="*/ 243292 h 423901"/>
              <a:gd name="connsiteX52" fmla="*/ 472250 w 561397"/>
              <a:gd name="connsiteY52" fmla="*/ 235574 h 423901"/>
              <a:gd name="connsiteX53" fmla="*/ 473684 w 561397"/>
              <a:gd name="connsiteY53" fmla="*/ 235078 h 423901"/>
              <a:gd name="connsiteX54" fmla="*/ 474070 w 561397"/>
              <a:gd name="connsiteY54" fmla="*/ 234967 h 423901"/>
              <a:gd name="connsiteX55" fmla="*/ 472691 w 561397"/>
              <a:gd name="connsiteY55" fmla="*/ 228738 h 423901"/>
              <a:gd name="connsiteX56" fmla="*/ 473408 w 561397"/>
              <a:gd name="connsiteY56" fmla="*/ 235078 h 423901"/>
              <a:gd name="connsiteX57" fmla="*/ 474070 w 561397"/>
              <a:gd name="connsiteY57" fmla="*/ 234967 h 423901"/>
              <a:gd name="connsiteX58" fmla="*/ 472691 w 561397"/>
              <a:gd name="connsiteY58" fmla="*/ 228738 h 423901"/>
              <a:gd name="connsiteX59" fmla="*/ 473408 w 561397"/>
              <a:gd name="connsiteY59" fmla="*/ 235078 h 423901"/>
              <a:gd name="connsiteX60" fmla="*/ 471368 w 561397"/>
              <a:gd name="connsiteY60" fmla="*/ 217546 h 423901"/>
              <a:gd name="connsiteX61" fmla="*/ 471368 w 561397"/>
              <a:gd name="connsiteY61" fmla="*/ 235188 h 423901"/>
              <a:gd name="connsiteX62" fmla="*/ 473408 w 561397"/>
              <a:gd name="connsiteY62" fmla="*/ 235078 h 423901"/>
              <a:gd name="connsiteX63" fmla="*/ 471368 w 561397"/>
              <a:gd name="connsiteY63" fmla="*/ 217546 h 423901"/>
              <a:gd name="connsiteX64" fmla="*/ 471368 w 561397"/>
              <a:gd name="connsiteY64" fmla="*/ 235188 h 423901"/>
              <a:gd name="connsiteX65" fmla="*/ 471368 w 561397"/>
              <a:gd name="connsiteY65" fmla="*/ 207898 h 423901"/>
              <a:gd name="connsiteX66" fmla="*/ 463319 w 561397"/>
              <a:gd name="connsiteY66" fmla="*/ 233920 h 423901"/>
              <a:gd name="connsiteX67" fmla="*/ 471368 w 561397"/>
              <a:gd name="connsiteY67" fmla="*/ 235188 h 423901"/>
              <a:gd name="connsiteX68" fmla="*/ 471368 w 561397"/>
              <a:gd name="connsiteY68" fmla="*/ 207898 h 423901"/>
              <a:gd name="connsiteX69" fmla="*/ 463319 w 561397"/>
              <a:gd name="connsiteY69" fmla="*/ 233920 h 423901"/>
              <a:gd name="connsiteX70" fmla="*/ 470652 w 561397"/>
              <a:gd name="connsiteY70" fmla="*/ 210214 h 423901"/>
              <a:gd name="connsiteX71" fmla="*/ 456538 w 561397"/>
              <a:gd name="connsiteY71" fmla="*/ 230722 h 423901"/>
              <a:gd name="connsiteX72" fmla="*/ 463374 w 561397"/>
              <a:gd name="connsiteY72" fmla="*/ 233920 h 423901"/>
              <a:gd name="connsiteX73" fmla="*/ 470707 w 561397"/>
              <a:gd name="connsiteY73" fmla="*/ 210214 h 423901"/>
              <a:gd name="connsiteX74" fmla="*/ 456593 w 561397"/>
              <a:gd name="connsiteY74" fmla="*/ 230722 h 423901"/>
              <a:gd name="connsiteX75" fmla="*/ 561397 w 561397"/>
              <a:gd name="connsiteY75"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06961 w 561397"/>
              <a:gd name="connsiteY28" fmla="*/ 272622 h 423901"/>
              <a:gd name="connsiteX29" fmla="*/ 212970 w 561397"/>
              <a:gd name="connsiteY29" fmla="*/ 201393 h 423901"/>
              <a:gd name="connsiteX30" fmla="*/ 196486 w 561397"/>
              <a:gd name="connsiteY30" fmla="*/ 101992 h 423901"/>
              <a:gd name="connsiteX31" fmla="*/ 189760 w 561397"/>
              <a:gd name="connsiteY31" fmla="*/ 49452 h 423901"/>
              <a:gd name="connsiteX32" fmla="*/ 182593 w 561397"/>
              <a:gd name="connsiteY32" fmla="*/ 0 h 423901"/>
              <a:gd name="connsiteX33" fmla="*/ 0 w 561397"/>
              <a:gd name="connsiteY33" fmla="*/ 30983 h 423901"/>
              <a:gd name="connsiteX34" fmla="*/ 12184 w 561397"/>
              <a:gd name="connsiteY34" fmla="*/ 120957 h 423901"/>
              <a:gd name="connsiteX35" fmla="*/ 24533 w 561397"/>
              <a:gd name="connsiteY35" fmla="*/ 203819 h 423901"/>
              <a:gd name="connsiteX36" fmla="*/ 38426 w 561397"/>
              <a:gd name="connsiteY36" fmla="*/ 266888 h 423901"/>
              <a:gd name="connsiteX37" fmla="*/ 53973 w 561397"/>
              <a:gd name="connsiteY37" fmla="*/ 313198 h 423901"/>
              <a:gd name="connsiteX38" fmla="*/ 71064 w 561397"/>
              <a:gd name="connsiteY38" fmla="*/ 347600 h 423901"/>
              <a:gd name="connsiteX39" fmla="*/ 89532 w 561397"/>
              <a:gd name="connsiteY39" fmla="*/ 373346 h 423901"/>
              <a:gd name="connsiteX40" fmla="*/ 132920 w 561397"/>
              <a:gd name="connsiteY40" fmla="*/ 408409 h 423901"/>
              <a:gd name="connsiteX41" fmla="*/ 162801 w 561397"/>
              <a:gd name="connsiteY41" fmla="*/ 419876 h 423901"/>
              <a:gd name="connsiteX42" fmla="*/ 195384 w 561397"/>
              <a:gd name="connsiteY42" fmla="*/ 423901 h 423901"/>
              <a:gd name="connsiteX43" fmla="*/ 198746 w 561397"/>
              <a:gd name="connsiteY43" fmla="*/ 423845 h 423901"/>
              <a:gd name="connsiteX44" fmla="*/ 198802 w 561397"/>
              <a:gd name="connsiteY44" fmla="*/ 423845 h 423901"/>
              <a:gd name="connsiteX45" fmla="*/ 238220 w 561397"/>
              <a:gd name="connsiteY45" fmla="*/ 416789 h 423901"/>
              <a:gd name="connsiteX46" fmla="*/ 266061 w 561397"/>
              <a:gd name="connsiteY46" fmla="*/ 404605 h 423901"/>
              <a:gd name="connsiteX47" fmla="*/ 306196 w 561397"/>
              <a:gd name="connsiteY47" fmla="*/ 377425 h 423901"/>
              <a:gd name="connsiteX48" fmla="*/ 364856 w 561397"/>
              <a:gd name="connsiteY48" fmla="*/ 324445 h 423901"/>
              <a:gd name="connsiteX49" fmla="*/ 405708 w 561397"/>
              <a:gd name="connsiteY49" fmla="*/ 285412 h 423901"/>
              <a:gd name="connsiteX50" fmla="*/ 457586 w 561397"/>
              <a:gd name="connsiteY50" fmla="*/ 243292 h 423901"/>
              <a:gd name="connsiteX51" fmla="*/ 472250 w 561397"/>
              <a:gd name="connsiteY51" fmla="*/ 235574 h 423901"/>
              <a:gd name="connsiteX52" fmla="*/ 473684 w 561397"/>
              <a:gd name="connsiteY52" fmla="*/ 235078 h 423901"/>
              <a:gd name="connsiteX53" fmla="*/ 474070 w 561397"/>
              <a:gd name="connsiteY53" fmla="*/ 234967 h 423901"/>
              <a:gd name="connsiteX54" fmla="*/ 472691 w 561397"/>
              <a:gd name="connsiteY54" fmla="*/ 228738 h 423901"/>
              <a:gd name="connsiteX55" fmla="*/ 473408 w 561397"/>
              <a:gd name="connsiteY55" fmla="*/ 235078 h 423901"/>
              <a:gd name="connsiteX56" fmla="*/ 474070 w 561397"/>
              <a:gd name="connsiteY56" fmla="*/ 234967 h 423901"/>
              <a:gd name="connsiteX57" fmla="*/ 472691 w 561397"/>
              <a:gd name="connsiteY57" fmla="*/ 228738 h 423901"/>
              <a:gd name="connsiteX58" fmla="*/ 473408 w 561397"/>
              <a:gd name="connsiteY58" fmla="*/ 235078 h 423901"/>
              <a:gd name="connsiteX59" fmla="*/ 471368 w 561397"/>
              <a:gd name="connsiteY59" fmla="*/ 217546 h 423901"/>
              <a:gd name="connsiteX60" fmla="*/ 471368 w 561397"/>
              <a:gd name="connsiteY60" fmla="*/ 235188 h 423901"/>
              <a:gd name="connsiteX61" fmla="*/ 473408 w 561397"/>
              <a:gd name="connsiteY61" fmla="*/ 235078 h 423901"/>
              <a:gd name="connsiteX62" fmla="*/ 471368 w 561397"/>
              <a:gd name="connsiteY62" fmla="*/ 217546 h 423901"/>
              <a:gd name="connsiteX63" fmla="*/ 471368 w 561397"/>
              <a:gd name="connsiteY63" fmla="*/ 235188 h 423901"/>
              <a:gd name="connsiteX64" fmla="*/ 471368 w 561397"/>
              <a:gd name="connsiteY64" fmla="*/ 207898 h 423901"/>
              <a:gd name="connsiteX65" fmla="*/ 463319 w 561397"/>
              <a:gd name="connsiteY65" fmla="*/ 233920 h 423901"/>
              <a:gd name="connsiteX66" fmla="*/ 471368 w 561397"/>
              <a:gd name="connsiteY66" fmla="*/ 235188 h 423901"/>
              <a:gd name="connsiteX67" fmla="*/ 471368 w 561397"/>
              <a:gd name="connsiteY67" fmla="*/ 207898 h 423901"/>
              <a:gd name="connsiteX68" fmla="*/ 463319 w 561397"/>
              <a:gd name="connsiteY68" fmla="*/ 233920 h 423901"/>
              <a:gd name="connsiteX69" fmla="*/ 470652 w 561397"/>
              <a:gd name="connsiteY69" fmla="*/ 210214 h 423901"/>
              <a:gd name="connsiteX70" fmla="*/ 456538 w 561397"/>
              <a:gd name="connsiteY70" fmla="*/ 230722 h 423901"/>
              <a:gd name="connsiteX71" fmla="*/ 463374 w 561397"/>
              <a:gd name="connsiteY71" fmla="*/ 233920 h 423901"/>
              <a:gd name="connsiteX72" fmla="*/ 470707 w 561397"/>
              <a:gd name="connsiteY72" fmla="*/ 210214 h 423901"/>
              <a:gd name="connsiteX73" fmla="*/ 456593 w 561397"/>
              <a:gd name="connsiteY73" fmla="*/ 230722 h 423901"/>
              <a:gd name="connsiteX74" fmla="*/ 561397 w 561397"/>
              <a:gd name="connsiteY74"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06961 w 561397"/>
              <a:gd name="connsiteY27" fmla="*/ 272622 h 423901"/>
              <a:gd name="connsiteX28" fmla="*/ 212970 w 561397"/>
              <a:gd name="connsiteY28" fmla="*/ 201393 h 423901"/>
              <a:gd name="connsiteX29" fmla="*/ 196486 w 561397"/>
              <a:gd name="connsiteY29" fmla="*/ 101992 h 423901"/>
              <a:gd name="connsiteX30" fmla="*/ 189760 w 561397"/>
              <a:gd name="connsiteY30" fmla="*/ 49452 h 423901"/>
              <a:gd name="connsiteX31" fmla="*/ 182593 w 561397"/>
              <a:gd name="connsiteY31" fmla="*/ 0 h 423901"/>
              <a:gd name="connsiteX32" fmla="*/ 0 w 561397"/>
              <a:gd name="connsiteY32" fmla="*/ 30983 h 423901"/>
              <a:gd name="connsiteX33" fmla="*/ 12184 w 561397"/>
              <a:gd name="connsiteY33" fmla="*/ 120957 h 423901"/>
              <a:gd name="connsiteX34" fmla="*/ 24533 w 561397"/>
              <a:gd name="connsiteY34" fmla="*/ 203819 h 423901"/>
              <a:gd name="connsiteX35" fmla="*/ 38426 w 561397"/>
              <a:gd name="connsiteY35" fmla="*/ 266888 h 423901"/>
              <a:gd name="connsiteX36" fmla="*/ 53973 w 561397"/>
              <a:gd name="connsiteY36" fmla="*/ 313198 h 423901"/>
              <a:gd name="connsiteX37" fmla="*/ 71064 w 561397"/>
              <a:gd name="connsiteY37" fmla="*/ 347600 h 423901"/>
              <a:gd name="connsiteX38" fmla="*/ 89532 w 561397"/>
              <a:gd name="connsiteY38" fmla="*/ 373346 h 423901"/>
              <a:gd name="connsiteX39" fmla="*/ 132920 w 561397"/>
              <a:gd name="connsiteY39" fmla="*/ 408409 h 423901"/>
              <a:gd name="connsiteX40" fmla="*/ 162801 w 561397"/>
              <a:gd name="connsiteY40" fmla="*/ 419876 h 423901"/>
              <a:gd name="connsiteX41" fmla="*/ 195384 w 561397"/>
              <a:gd name="connsiteY41" fmla="*/ 423901 h 423901"/>
              <a:gd name="connsiteX42" fmla="*/ 198746 w 561397"/>
              <a:gd name="connsiteY42" fmla="*/ 423845 h 423901"/>
              <a:gd name="connsiteX43" fmla="*/ 198802 w 561397"/>
              <a:gd name="connsiteY43" fmla="*/ 423845 h 423901"/>
              <a:gd name="connsiteX44" fmla="*/ 238220 w 561397"/>
              <a:gd name="connsiteY44" fmla="*/ 416789 h 423901"/>
              <a:gd name="connsiteX45" fmla="*/ 266061 w 561397"/>
              <a:gd name="connsiteY45" fmla="*/ 404605 h 423901"/>
              <a:gd name="connsiteX46" fmla="*/ 306196 w 561397"/>
              <a:gd name="connsiteY46" fmla="*/ 377425 h 423901"/>
              <a:gd name="connsiteX47" fmla="*/ 364856 w 561397"/>
              <a:gd name="connsiteY47" fmla="*/ 324445 h 423901"/>
              <a:gd name="connsiteX48" fmla="*/ 405708 w 561397"/>
              <a:gd name="connsiteY48" fmla="*/ 285412 h 423901"/>
              <a:gd name="connsiteX49" fmla="*/ 457586 w 561397"/>
              <a:gd name="connsiteY49" fmla="*/ 243292 h 423901"/>
              <a:gd name="connsiteX50" fmla="*/ 472250 w 561397"/>
              <a:gd name="connsiteY50" fmla="*/ 235574 h 423901"/>
              <a:gd name="connsiteX51" fmla="*/ 473684 w 561397"/>
              <a:gd name="connsiteY51" fmla="*/ 235078 h 423901"/>
              <a:gd name="connsiteX52" fmla="*/ 474070 w 561397"/>
              <a:gd name="connsiteY52" fmla="*/ 234967 h 423901"/>
              <a:gd name="connsiteX53" fmla="*/ 472691 w 561397"/>
              <a:gd name="connsiteY53" fmla="*/ 228738 h 423901"/>
              <a:gd name="connsiteX54" fmla="*/ 473408 w 561397"/>
              <a:gd name="connsiteY54" fmla="*/ 235078 h 423901"/>
              <a:gd name="connsiteX55" fmla="*/ 474070 w 561397"/>
              <a:gd name="connsiteY55" fmla="*/ 234967 h 423901"/>
              <a:gd name="connsiteX56" fmla="*/ 472691 w 561397"/>
              <a:gd name="connsiteY56" fmla="*/ 228738 h 423901"/>
              <a:gd name="connsiteX57" fmla="*/ 473408 w 561397"/>
              <a:gd name="connsiteY57" fmla="*/ 235078 h 423901"/>
              <a:gd name="connsiteX58" fmla="*/ 471368 w 561397"/>
              <a:gd name="connsiteY58" fmla="*/ 217546 h 423901"/>
              <a:gd name="connsiteX59" fmla="*/ 471368 w 561397"/>
              <a:gd name="connsiteY59" fmla="*/ 235188 h 423901"/>
              <a:gd name="connsiteX60" fmla="*/ 473408 w 561397"/>
              <a:gd name="connsiteY60" fmla="*/ 235078 h 423901"/>
              <a:gd name="connsiteX61" fmla="*/ 471368 w 561397"/>
              <a:gd name="connsiteY61" fmla="*/ 217546 h 423901"/>
              <a:gd name="connsiteX62" fmla="*/ 471368 w 561397"/>
              <a:gd name="connsiteY62" fmla="*/ 235188 h 423901"/>
              <a:gd name="connsiteX63" fmla="*/ 471368 w 561397"/>
              <a:gd name="connsiteY63" fmla="*/ 207898 h 423901"/>
              <a:gd name="connsiteX64" fmla="*/ 463319 w 561397"/>
              <a:gd name="connsiteY64" fmla="*/ 233920 h 423901"/>
              <a:gd name="connsiteX65" fmla="*/ 471368 w 561397"/>
              <a:gd name="connsiteY65" fmla="*/ 235188 h 423901"/>
              <a:gd name="connsiteX66" fmla="*/ 471368 w 561397"/>
              <a:gd name="connsiteY66" fmla="*/ 207898 h 423901"/>
              <a:gd name="connsiteX67" fmla="*/ 463319 w 561397"/>
              <a:gd name="connsiteY67" fmla="*/ 233920 h 423901"/>
              <a:gd name="connsiteX68" fmla="*/ 470652 w 561397"/>
              <a:gd name="connsiteY68" fmla="*/ 210214 h 423901"/>
              <a:gd name="connsiteX69" fmla="*/ 456538 w 561397"/>
              <a:gd name="connsiteY69" fmla="*/ 230722 h 423901"/>
              <a:gd name="connsiteX70" fmla="*/ 463374 w 561397"/>
              <a:gd name="connsiteY70" fmla="*/ 233920 h 423901"/>
              <a:gd name="connsiteX71" fmla="*/ 470707 w 561397"/>
              <a:gd name="connsiteY71" fmla="*/ 210214 h 423901"/>
              <a:gd name="connsiteX72" fmla="*/ 456593 w 561397"/>
              <a:gd name="connsiteY72" fmla="*/ 230722 h 423901"/>
              <a:gd name="connsiteX73" fmla="*/ 561397 w 561397"/>
              <a:gd name="connsiteY73"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196762 w 561397"/>
              <a:gd name="connsiteY25" fmla="*/ 286349 h 423901"/>
              <a:gd name="connsiteX26" fmla="*/ 225044 w 561397"/>
              <a:gd name="connsiteY26" fmla="*/ 248309 h 423901"/>
              <a:gd name="connsiteX27" fmla="*/ 212970 w 561397"/>
              <a:gd name="connsiteY27" fmla="*/ 201393 h 423901"/>
              <a:gd name="connsiteX28" fmla="*/ 196486 w 561397"/>
              <a:gd name="connsiteY28" fmla="*/ 101992 h 423901"/>
              <a:gd name="connsiteX29" fmla="*/ 189760 w 561397"/>
              <a:gd name="connsiteY29" fmla="*/ 49452 h 423901"/>
              <a:gd name="connsiteX30" fmla="*/ 182593 w 561397"/>
              <a:gd name="connsiteY30" fmla="*/ 0 h 423901"/>
              <a:gd name="connsiteX31" fmla="*/ 0 w 561397"/>
              <a:gd name="connsiteY31" fmla="*/ 30983 h 423901"/>
              <a:gd name="connsiteX32" fmla="*/ 12184 w 561397"/>
              <a:gd name="connsiteY32" fmla="*/ 120957 h 423901"/>
              <a:gd name="connsiteX33" fmla="*/ 24533 w 561397"/>
              <a:gd name="connsiteY33" fmla="*/ 203819 h 423901"/>
              <a:gd name="connsiteX34" fmla="*/ 38426 w 561397"/>
              <a:gd name="connsiteY34" fmla="*/ 266888 h 423901"/>
              <a:gd name="connsiteX35" fmla="*/ 53973 w 561397"/>
              <a:gd name="connsiteY35" fmla="*/ 313198 h 423901"/>
              <a:gd name="connsiteX36" fmla="*/ 71064 w 561397"/>
              <a:gd name="connsiteY36" fmla="*/ 347600 h 423901"/>
              <a:gd name="connsiteX37" fmla="*/ 89532 w 561397"/>
              <a:gd name="connsiteY37" fmla="*/ 373346 h 423901"/>
              <a:gd name="connsiteX38" fmla="*/ 132920 w 561397"/>
              <a:gd name="connsiteY38" fmla="*/ 408409 h 423901"/>
              <a:gd name="connsiteX39" fmla="*/ 162801 w 561397"/>
              <a:gd name="connsiteY39" fmla="*/ 419876 h 423901"/>
              <a:gd name="connsiteX40" fmla="*/ 195384 w 561397"/>
              <a:gd name="connsiteY40" fmla="*/ 423901 h 423901"/>
              <a:gd name="connsiteX41" fmla="*/ 198746 w 561397"/>
              <a:gd name="connsiteY41" fmla="*/ 423845 h 423901"/>
              <a:gd name="connsiteX42" fmla="*/ 198802 w 561397"/>
              <a:gd name="connsiteY42" fmla="*/ 423845 h 423901"/>
              <a:gd name="connsiteX43" fmla="*/ 238220 w 561397"/>
              <a:gd name="connsiteY43" fmla="*/ 416789 h 423901"/>
              <a:gd name="connsiteX44" fmla="*/ 266061 w 561397"/>
              <a:gd name="connsiteY44" fmla="*/ 404605 h 423901"/>
              <a:gd name="connsiteX45" fmla="*/ 306196 w 561397"/>
              <a:gd name="connsiteY45" fmla="*/ 377425 h 423901"/>
              <a:gd name="connsiteX46" fmla="*/ 364856 w 561397"/>
              <a:gd name="connsiteY46" fmla="*/ 324445 h 423901"/>
              <a:gd name="connsiteX47" fmla="*/ 405708 w 561397"/>
              <a:gd name="connsiteY47" fmla="*/ 285412 h 423901"/>
              <a:gd name="connsiteX48" fmla="*/ 457586 w 561397"/>
              <a:gd name="connsiteY48" fmla="*/ 243292 h 423901"/>
              <a:gd name="connsiteX49" fmla="*/ 472250 w 561397"/>
              <a:gd name="connsiteY49" fmla="*/ 235574 h 423901"/>
              <a:gd name="connsiteX50" fmla="*/ 473684 w 561397"/>
              <a:gd name="connsiteY50" fmla="*/ 235078 h 423901"/>
              <a:gd name="connsiteX51" fmla="*/ 474070 w 561397"/>
              <a:gd name="connsiteY51" fmla="*/ 234967 h 423901"/>
              <a:gd name="connsiteX52" fmla="*/ 472691 w 561397"/>
              <a:gd name="connsiteY52" fmla="*/ 228738 h 423901"/>
              <a:gd name="connsiteX53" fmla="*/ 473408 w 561397"/>
              <a:gd name="connsiteY53" fmla="*/ 235078 h 423901"/>
              <a:gd name="connsiteX54" fmla="*/ 474070 w 561397"/>
              <a:gd name="connsiteY54" fmla="*/ 234967 h 423901"/>
              <a:gd name="connsiteX55" fmla="*/ 472691 w 561397"/>
              <a:gd name="connsiteY55" fmla="*/ 228738 h 423901"/>
              <a:gd name="connsiteX56" fmla="*/ 473408 w 561397"/>
              <a:gd name="connsiteY56" fmla="*/ 235078 h 423901"/>
              <a:gd name="connsiteX57" fmla="*/ 471368 w 561397"/>
              <a:gd name="connsiteY57" fmla="*/ 217546 h 423901"/>
              <a:gd name="connsiteX58" fmla="*/ 471368 w 561397"/>
              <a:gd name="connsiteY58" fmla="*/ 235188 h 423901"/>
              <a:gd name="connsiteX59" fmla="*/ 473408 w 561397"/>
              <a:gd name="connsiteY59" fmla="*/ 235078 h 423901"/>
              <a:gd name="connsiteX60" fmla="*/ 471368 w 561397"/>
              <a:gd name="connsiteY60" fmla="*/ 217546 h 423901"/>
              <a:gd name="connsiteX61" fmla="*/ 471368 w 561397"/>
              <a:gd name="connsiteY61" fmla="*/ 235188 h 423901"/>
              <a:gd name="connsiteX62" fmla="*/ 471368 w 561397"/>
              <a:gd name="connsiteY62" fmla="*/ 207898 h 423901"/>
              <a:gd name="connsiteX63" fmla="*/ 463319 w 561397"/>
              <a:gd name="connsiteY63" fmla="*/ 233920 h 423901"/>
              <a:gd name="connsiteX64" fmla="*/ 471368 w 561397"/>
              <a:gd name="connsiteY64" fmla="*/ 235188 h 423901"/>
              <a:gd name="connsiteX65" fmla="*/ 471368 w 561397"/>
              <a:gd name="connsiteY65" fmla="*/ 207898 h 423901"/>
              <a:gd name="connsiteX66" fmla="*/ 463319 w 561397"/>
              <a:gd name="connsiteY66" fmla="*/ 233920 h 423901"/>
              <a:gd name="connsiteX67" fmla="*/ 470652 w 561397"/>
              <a:gd name="connsiteY67" fmla="*/ 210214 h 423901"/>
              <a:gd name="connsiteX68" fmla="*/ 456538 w 561397"/>
              <a:gd name="connsiteY68" fmla="*/ 230722 h 423901"/>
              <a:gd name="connsiteX69" fmla="*/ 463374 w 561397"/>
              <a:gd name="connsiteY69" fmla="*/ 233920 h 423901"/>
              <a:gd name="connsiteX70" fmla="*/ 470707 w 561397"/>
              <a:gd name="connsiteY70" fmla="*/ 210214 h 423901"/>
              <a:gd name="connsiteX71" fmla="*/ 456593 w 561397"/>
              <a:gd name="connsiteY71" fmla="*/ 230722 h 423901"/>
              <a:gd name="connsiteX72" fmla="*/ 561397 w 561397"/>
              <a:gd name="connsiteY72"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196707 w 561397"/>
              <a:gd name="connsiteY23" fmla="*/ 286349 h 423901"/>
              <a:gd name="connsiteX24" fmla="*/ 224989 w 561397"/>
              <a:gd name="connsiteY24" fmla="*/ 248309 h 423901"/>
              <a:gd name="connsiteX25" fmla="*/ 225044 w 561397"/>
              <a:gd name="connsiteY25" fmla="*/ 248309 h 423901"/>
              <a:gd name="connsiteX26" fmla="*/ 212970 w 561397"/>
              <a:gd name="connsiteY26" fmla="*/ 201393 h 423901"/>
              <a:gd name="connsiteX27" fmla="*/ 196486 w 561397"/>
              <a:gd name="connsiteY27" fmla="*/ 101992 h 423901"/>
              <a:gd name="connsiteX28" fmla="*/ 189760 w 561397"/>
              <a:gd name="connsiteY28" fmla="*/ 49452 h 423901"/>
              <a:gd name="connsiteX29" fmla="*/ 182593 w 561397"/>
              <a:gd name="connsiteY29" fmla="*/ 0 h 423901"/>
              <a:gd name="connsiteX30" fmla="*/ 0 w 561397"/>
              <a:gd name="connsiteY30" fmla="*/ 30983 h 423901"/>
              <a:gd name="connsiteX31" fmla="*/ 12184 w 561397"/>
              <a:gd name="connsiteY31" fmla="*/ 120957 h 423901"/>
              <a:gd name="connsiteX32" fmla="*/ 24533 w 561397"/>
              <a:gd name="connsiteY32" fmla="*/ 203819 h 423901"/>
              <a:gd name="connsiteX33" fmla="*/ 38426 w 561397"/>
              <a:gd name="connsiteY33" fmla="*/ 266888 h 423901"/>
              <a:gd name="connsiteX34" fmla="*/ 53973 w 561397"/>
              <a:gd name="connsiteY34" fmla="*/ 313198 h 423901"/>
              <a:gd name="connsiteX35" fmla="*/ 71064 w 561397"/>
              <a:gd name="connsiteY35" fmla="*/ 347600 h 423901"/>
              <a:gd name="connsiteX36" fmla="*/ 89532 w 561397"/>
              <a:gd name="connsiteY36" fmla="*/ 373346 h 423901"/>
              <a:gd name="connsiteX37" fmla="*/ 132920 w 561397"/>
              <a:gd name="connsiteY37" fmla="*/ 408409 h 423901"/>
              <a:gd name="connsiteX38" fmla="*/ 162801 w 561397"/>
              <a:gd name="connsiteY38" fmla="*/ 419876 h 423901"/>
              <a:gd name="connsiteX39" fmla="*/ 195384 w 561397"/>
              <a:gd name="connsiteY39" fmla="*/ 423901 h 423901"/>
              <a:gd name="connsiteX40" fmla="*/ 198746 w 561397"/>
              <a:gd name="connsiteY40" fmla="*/ 423845 h 423901"/>
              <a:gd name="connsiteX41" fmla="*/ 198802 w 561397"/>
              <a:gd name="connsiteY41" fmla="*/ 423845 h 423901"/>
              <a:gd name="connsiteX42" fmla="*/ 238220 w 561397"/>
              <a:gd name="connsiteY42" fmla="*/ 416789 h 423901"/>
              <a:gd name="connsiteX43" fmla="*/ 266061 w 561397"/>
              <a:gd name="connsiteY43" fmla="*/ 404605 h 423901"/>
              <a:gd name="connsiteX44" fmla="*/ 306196 w 561397"/>
              <a:gd name="connsiteY44" fmla="*/ 377425 h 423901"/>
              <a:gd name="connsiteX45" fmla="*/ 364856 w 561397"/>
              <a:gd name="connsiteY45" fmla="*/ 324445 h 423901"/>
              <a:gd name="connsiteX46" fmla="*/ 405708 w 561397"/>
              <a:gd name="connsiteY46" fmla="*/ 285412 h 423901"/>
              <a:gd name="connsiteX47" fmla="*/ 457586 w 561397"/>
              <a:gd name="connsiteY47" fmla="*/ 243292 h 423901"/>
              <a:gd name="connsiteX48" fmla="*/ 472250 w 561397"/>
              <a:gd name="connsiteY48" fmla="*/ 235574 h 423901"/>
              <a:gd name="connsiteX49" fmla="*/ 473684 w 561397"/>
              <a:gd name="connsiteY49" fmla="*/ 235078 h 423901"/>
              <a:gd name="connsiteX50" fmla="*/ 474070 w 561397"/>
              <a:gd name="connsiteY50" fmla="*/ 234967 h 423901"/>
              <a:gd name="connsiteX51" fmla="*/ 472691 w 561397"/>
              <a:gd name="connsiteY51" fmla="*/ 228738 h 423901"/>
              <a:gd name="connsiteX52" fmla="*/ 473408 w 561397"/>
              <a:gd name="connsiteY52" fmla="*/ 235078 h 423901"/>
              <a:gd name="connsiteX53" fmla="*/ 474070 w 561397"/>
              <a:gd name="connsiteY53" fmla="*/ 234967 h 423901"/>
              <a:gd name="connsiteX54" fmla="*/ 472691 w 561397"/>
              <a:gd name="connsiteY54" fmla="*/ 228738 h 423901"/>
              <a:gd name="connsiteX55" fmla="*/ 473408 w 561397"/>
              <a:gd name="connsiteY55" fmla="*/ 235078 h 423901"/>
              <a:gd name="connsiteX56" fmla="*/ 471368 w 561397"/>
              <a:gd name="connsiteY56" fmla="*/ 217546 h 423901"/>
              <a:gd name="connsiteX57" fmla="*/ 471368 w 561397"/>
              <a:gd name="connsiteY57" fmla="*/ 235188 h 423901"/>
              <a:gd name="connsiteX58" fmla="*/ 473408 w 561397"/>
              <a:gd name="connsiteY58" fmla="*/ 235078 h 423901"/>
              <a:gd name="connsiteX59" fmla="*/ 471368 w 561397"/>
              <a:gd name="connsiteY59" fmla="*/ 217546 h 423901"/>
              <a:gd name="connsiteX60" fmla="*/ 471368 w 561397"/>
              <a:gd name="connsiteY60" fmla="*/ 235188 h 423901"/>
              <a:gd name="connsiteX61" fmla="*/ 471368 w 561397"/>
              <a:gd name="connsiteY61" fmla="*/ 207898 h 423901"/>
              <a:gd name="connsiteX62" fmla="*/ 463319 w 561397"/>
              <a:gd name="connsiteY62" fmla="*/ 233920 h 423901"/>
              <a:gd name="connsiteX63" fmla="*/ 471368 w 561397"/>
              <a:gd name="connsiteY63" fmla="*/ 235188 h 423901"/>
              <a:gd name="connsiteX64" fmla="*/ 471368 w 561397"/>
              <a:gd name="connsiteY64" fmla="*/ 207898 h 423901"/>
              <a:gd name="connsiteX65" fmla="*/ 463319 w 561397"/>
              <a:gd name="connsiteY65" fmla="*/ 233920 h 423901"/>
              <a:gd name="connsiteX66" fmla="*/ 470652 w 561397"/>
              <a:gd name="connsiteY66" fmla="*/ 210214 h 423901"/>
              <a:gd name="connsiteX67" fmla="*/ 456538 w 561397"/>
              <a:gd name="connsiteY67" fmla="*/ 230722 h 423901"/>
              <a:gd name="connsiteX68" fmla="*/ 463374 w 561397"/>
              <a:gd name="connsiteY68" fmla="*/ 233920 h 423901"/>
              <a:gd name="connsiteX69" fmla="*/ 470707 w 561397"/>
              <a:gd name="connsiteY69" fmla="*/ 210214 h 423901"/>
              <a:gd name="connsiteX70" fmla="*/ 456593 w 561397"/>
              <a:gd name="connsiteY70" fmla="*/ 230722 h 423901"/>
              <a:gd name="connsiteX71" fmla="*/ 561397 w 561397"/>
              <a:gd name="connsiteY71"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195273 w 561397"/>
              <a:gd name="connsiteY22" fmla="*/ 290264 h 423901"/>
              <a:gd name="connsiteX23" fmla="*/ 224989 w 561397"/>
              <a:gd name="connsiteY23" fmla="*/ 248309 h 423901"/>
              <a:gd name="connsiteX24" fmla="*/ 225044 w 561397"/>
              <a:gd name="connsiteY24" fmla="*/ 248309 h 423901"/>
              <a:gd name="connsiteX25" fmla="*/ 212970 w 561397"/>
              <a:gd name="connsiteY25" fmla="*/ 201393 h 423901"/>
              <a:gd name="connsiteX26" fmla="*/ 196486 w 561397"/>
              <a:gd name="connsiteY26" fmla="*/ 101992 h 423901"/>
              <a:gd name="connsiteX27" fmla="*/ 189760 w 561397"/>
              <a:gd name="connsiteY27" fmla="*/ 49452 h 423901"/>
              <a:gd name="connsiteX28" fmla="*/ 182593 w 561397"/>
              <a:gd name="connsiteY28" fmla="*/ 0 h 423901"/>
              <a:gd name="connsiteX29" fmla="*/ 0 w 561397"/>
              <a:gd name="connsiteY29" fmla="*/ 30983 h 423901"/>
              <a:gd name="connsiteX30" fmla="*/ 12184 w 561397"/>
              <a:gd name="connsiteY30" fmla="*/ 120957 h 423901"/>
              <a:gd name="connsiteX31" fmla="*/ 24533 w 561397"/>
              <a:gd name="connsiteY31" fmla="*/ 203819 h 423901"/>
              <a:gd name="connsiteX32" fmla="*/ 38426 w 561397"/>
              <a:gd name="connsiteY32" fmla="*/ 266888 h 423901"/>
              <a:gd name="connsiteX33" fmla="*/ 53973 w 561397"/>
              <a:gd name="connsiteY33" fmla="*/ 313198 h 423901"/>
              <a:gd name="connsiteX34" fmla="*/ 71064 w 561397"/>
              <a:gd name="connsiteY34" fmla="*/ 347600 h 423901"/>
              <a:gd name="connsiteX35" fmla="*/ 89532 w 561397"/>
              <a:gd name="connsiteY35" fmla="*/ 373346 h 423901"/>
              <a:gd name="connsiteX36" fmla="*/ 132920 w 561397"/>
              <a:gd name="connsiteY36" fmla="*/ 408409 h 423901"/>
              <a:gd name="connsiteX37" fmla="*/ 162801 w 561397"/>
              <a:gd name="connsiteY37" fmla="*/ 419876 h 423901"/>
              <a:gd name="connsiteX38" fmla="*/ 195384 w 561397"/>
              <a:gd name="connsiteY38" fmla="*/ 423901 h 423901"/>
              <a:gd name="connsiteX39" fmla="*/ 198746 w 561397"/>
              <a:gd name="connsiteY39" fmla="*/ 423845 h 423901"/>
              <a:gd name="connsiteX40" fmla="*/ 198802 w 561397"/>
              <a:gd name="connsiteY40" fmla="*/ 423845 h 423901"/>
              <a:gd name="connsiteX41" fmla="*/ 238220 w 561397"/>
              <a:gd name="connsiteY41" fmla="*/ 416789 h 423901"/>
              <a:gd name="connsiteX42" fmla="*/ 266061 w 561397"/>
              <a:gd name="connsiteY42" fmla="*/ 404605 h 423901"/>
              <a:gd name="connsiteX43" fmla="*/ 306196 w 561397"/>
              <a:gd name="connsiteY43" fmla="*/ 377425 h 423901"/>
              <a:gd name="connsiteX44" fmla="*/ 364856 w 561397"/>
              <a:gd name="connsiteY44" fmla="*/ 324445 h 423901"/>
              <a:gd name="connsiteX45" fmla="*/ 405708 w 561397"/>
              <a:gd name="connsiteY45" fmla="*/ 285412 h 423901"/>
              <a:gd name="connsiteX46" fmla="*/ 457586 w 561397"/>
              <a:gd name="connsiteY46" fmla="*/ 243292 h 423901"/>
              <a:gd name="connsiteX47" fmla="*/ 472250 w 561397"/>
              <a:gd name="connsiteY47" fmla="*/ 235574 h 423901"/>
              <a:gd name="connsiteX48" fmla="*/ 473684 w 561397"/>
              <a:gd name="connsiteY48" fmla="*/ 235078 h 423901"/>
              <a:gd name="connsiteX49" fmla="*/ 474070 w 561397"/>
              <a:gd name="connsiteY49" fmla="*/ 234967 h 423901"/>
              <a:gd name="connsiteX50" fmla="*/ 472691 w 561397"/>
              <a:gd name="connsiteY50" fmla="*/ 228738 h 423901"/>
              <a:gd name="connsiteX51" fmla="*/ 473408 w 561397"/>
              <a:gd name="connsiteY51" fmla="*/ 235078 h 423901"/>
              <a:gd name="connsiteX52" fmla="*/ 474070 w 561397"/>
              <a:gd name="connsiteY52" fmla="*/ 234967 h 423901"/>
              <a:gd name="connsiteX53" fmla="*/ 472691 w 561397"/>
              <a:gd name="connsiteY53" fmla="*/ 228738 h 423901"/>
              <a:gd name="connsiteX54" fmla="*/ 473408 w 561397"/>
              <a:gd name="connsiteY54" fmla="*/ 235078 h 423901"/>
              <a:gd name="connsiteX55" fmla="*/ 471368 w 561397"/>
              <a:gd name="connsiteY55" fmla="*/ 217546 h 423901"/>
              <a:gd name="connsiteX56" fmla="*/ 471368 w 561397"/>
              <a:gd name="connsiteY56" fmla="*/ 235188 h 423901"/>
              <a:gd name="connsiteX57" fmla="*/ 473408 w 561397"/>
              <a:gd name="connsiteY57" fmla="*/ 235078 h 423901"/>
              <a:gd name="connsiteX58" fmla="*/ 471368 w 561397"/>
              <a:gd name="connsiteY58" fmla="*/ 217546 h 423901"/>
              <a:gd name="connsiteX59" fmla="*/ 471368 w 561397"/>
              <a:gd name="connsiteY59" fmla="*/ 235188 h 423901"/>
              <a:gd name="connsiteX60" fmla="*/ 471368 w 561397"/>
              <a:gd name="connsiteY60" fmla="*/ 207898 h 423901"/>
              <a:gd name="connsiteX61" fmla="*/ 463319 w 561397"/>
              <a:gd name="connsiteY61" fmla="*/ 233920 h 423901"/>
              <a:gd name="connsiteX62" fmla="*/ 471368 w 561397"/>
              <a:gd name="connsiteY62" fmla="*/ 235188 h 423901"/>
              <a:gd name="connsiteX63" fmla="*/ 471368 w 561397"/>
              <a:gd name="connsiteY63" fmla="*/ 207898 h 423901"/>
              <a:gd name="connsiteX64" fmla="*/ 463319 w 561397"/>
              <a:gd name="connsiteY64" fmla="*/ 233920 h 423901"/>
              <a:gd name="connsiteX65" fmla="*/ 470652 w 561397"/>
              <a:gd name="connsiteY65" fmla="*/ 210214 h 423901"/>
              <a:gd name="connsiteX66" fmla="*/ 456538 w 561397"/>
              <a:gd name="connsiteY66" fmla="*/ 230722 h 423901"/>
              <a:gd name="connsiteX67" fmla="*/ 463374 w 561397"/>
              <a:gd name="connsiteY67" fmla="*/ 233920 h 423901"/>
              <a:gd name="connsiteX68" fmla="*/ 470707 w 561397"/>
              <a:gd name="connsiteY68" fmla="*/ 210214 h 423901"/>
              <a:gd name="connsiteX69" fmla="*/ 456593 w 561397"/>
              <a:gd name="connsiteY69" fmla="*/ 230722 h 423901"/>
              <a:gd name="connsiteX70" fmla="*/ 561397 w 561397"/>
              <a:gd name="connsiteY70"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195273 w 561397"/>
              <a:gd name="connsiteY21" fmla="*/ 290264 h 423901"/>
              <a:gd name="connsiteX22" fmla="*/ 224989 w 561397"/>
              <a:gd name="connsiteY22" fmla="*/ 248309 h 423901"/>
              <a:gd name="connsiteX23" fmla="*/ 225044 w 561397"/>
              <a:gd name="connsiteY23" fmla="*/ 248309 h 423901"/>
              <a:gd name="connsiteX24" fmla="*/ 212970 w 561397"/>
              <a:gd name="connsiteY24" fmla="*/ 201393 h 423901"/>
              <a:gd name="connsiteX25" fmla="*/ 196486 w 561397"/>
              <a:gd name="connsiteY25" fmla="*/ 101992 h 423901"/>
              <a:gd name="connsiteX26" fmla="*/ 189760 w 561397"/>
              <a:gd name="connsiteY26" fmla="*/ 49452 h 423901"/>
              <a:gd name="connsiteX27" fmla="*/ 182593 w 561397"/>
              <a:gd name="connsiteY27" fmla="*/ 0 h 423901"/>
              <a:gd name="connsiteX28" fmla="*/ 0 w 561397"/>
              <a:gd name="connsiteY28" fmla="*/ 30983 h 423901"/>
              <a:gd name="connsiteX29" fmla="*/ 12184 w 561397"/>
              <a:gd name="connsiteY29" fmla="*/ 120957 h 423901"/>
              <a:gd name="connsiteX30" fmla="*/ 24533 w 561397"/>
              <a:gd name="connsiteY30" fmla="*/ 203819 h 423901"/>
              <a:gd name="connsiteX31" fmla="*/ 38426 w 561397"/>
              <a:gd name="connsiteY31" fmla="*/ 266888 h 423901"/>
              <a:gd name="connsiteX32" fmla="*/ 53973 w 561397"/>
              <a:gd name="connsiteY32" fmla="*/ 313198 h 423901"/>
              <a:gd name="connsiteX33" fmla="*/ 71064 w 561397"/>
              <a:gd name="connsiteY33" fmla="*/ 347600 h 423901"/>
              <a:gd name="connsiteX34" fmla="*/ 89532 w 561397"/>
              <a:gd name="connsiteY34" fmla="*/ 373346 h 423901"/>
              <a:gd name="connsiteX35" fmla="*/ 132920 w 561397"/>
              <a:gd name="connsiteY35" fmla="*/ 408409 h 423901"/>
              <a:gd name="connsiteX36" fmla="*/ 162801 w 561397"/>
              <a:gd name="connsiteY36" fmla="*/ 419876 h 423901"/>
              <a:gd name="connsiteX37" fmla="*/ 195384 w 561397"/>
              <a:gd name="connsiteY37" fmla="*/ 423901 h 423901"/>
              <a:gd name="connsiteX38" fmla="*/ 198746 w 561397"/>
              <a:gd name="connsiteY38" fmla="*/ 423845 h 423901"/>
              <a:gd name="connsiteX39" fmla="*/ 198802 w 561397"/>
              <a:gd name="connsiteY39" fmla="*/ 423845 h 423901"/>
              <a:gd name="connsiteX40" fmla="*/ 238220 w 561397"/>
              <a:gd name="connsiteY40" fmla="*/ 416789 h 423901"/>
              <a:gd name="connsiteX41" fmla="*/ 266061 w 561397"/>
              <a:gd name="connsiteY41" fmla="*/ 404605 h 423901"/>
              <a:gd name="connsiteX42" fmla="*/ 306196 w 561397"/>
              <a:gd name="connsiteY42" fmla="*/ 377425 h 423901"/>
              <a:gd name="connsiteX43" fmla="*/ 364856 w 561397"/>
              <a:gd name="connsiteY43" fmla="*/ 324445 h 423901"/>
              <a:gd name="connsiteX44" fmla="*/ 405708 w 561397"/>
              <a:gd name="connsiteY44" fmla="*/ 285412 h 423901"/>
              <a:gd name="connsiteX45" fmla="*/ 457586 w 561397"/>
              <a:gd name="connsiteY45" fmla="*/ 243292 h 423901"/>
              <a:gd name="connsiteX46" fmla="*/ 472250 w 561397"/>
              <a:gd name="connsiteY46" fmla="*/ 235574 h 423901"/>
              <a:gd name="connsiteX47" fmla="*/ 473684 w 561397"/>
              <a:gd name="connsiteY47" fmla="*/ 235078 h 423901"/>
              <a:gd name="connsiteX48" fmla="*/ 474070 w 561397"/>
              <a:gd name="connsiteY48" fmla="*/ 234967 h 423901"/>
              <a:gd name="connsiteX49" fmla="*/ 472691 w 561397"/>
              <a:gd name="connsiteY49" fmla="*/ 228738 h 423901"/>
              <a:gd name="connsiteX50" fmla="*/ 473408 w 561397"/>
              <a:gd name="connsiteY50" fmla="*/ 235078 h 423901"/>
              <a:gd name="connsiteX51" fmla="*/ 474070 w 561397"/>
              <a:gd name="connsiteY51" fmla="*/ 234967 h 423901"/>
              <a:gd name="connsiteX52" fmla="*/ 472691 w 561397"/>
              <a:gd name="connsiteY52" fmla="*/ 228738 h 423901"/>
              <a:gd name="connsiteX53" fmla="*/ 473408 w 561397"/>
              <a:gd name="connsiteY53" fmla="*/ 235078 h 423901"/>
              <a:gd name="connsiteX54" fmla="*/ 471368 w 561397"/>
              <a:gd name="connsiteY54" fmla="*/ 217546 h 423901"/>
              <a:gd name="connsiteX55" fmla="*/ 471368 w 561397"/>
              <a:gd name="connsiteY55" fmla="*/ 235188 h 423901"/>
              <a:gd name="connsiteX56" fmla="*/ 473408 w 561397"/>
              <a:gd name="connsiteY56" fmla="*/ 235078 h 423901"/>
              <a:gd name="connsiteX57" fmla="*/ 471368 w 561397"/>
              <a:gd name="connsiteY57" fmla="*/ 217546 h 423901"/>
              <a:gd name="connsiteX58" fmla="*/ 471368 w 561397"/>
              <a:gd name="connsiteY58" fmla="*/ 235188 h 423901"/>
              <a:gd name="connsiteX59" fmla="*/ 471368 w 561397"/>
              <a:gd name="connsiteY59" fmla="*/ 207898 h 423901"/>
              <a:gd name="connsiteX60" fmla="*/ 463319 w 561397"/>
              <a:gd name="connsiteY60" fmla="*/ 233920 h 423901"/>
              <a:gd name="connsiteX61" fmla="*/ 471368 w 561397"/>
              <a:gd name="connsiteY61" fmla="*/ 235188 h 423901"/>
              <a:gd name="connsiteX62" fmla="*/ 471368 w 561397"/>
              <a:gd name="connsiteY62" fmla="*/ 207898 h 423901"/>
              <a:gd name="connsiteX63" fmla="*/ 463319 w 561397"/>
              <a:gd name="connsiteY63" fmla="*/ 233920 h 423901"/>
              <a:gd name="connsiteX64" fmla="*/ 470652 w 561397"/>
              <a:gd name="connsiteY64" fmla="*/ 210214 h 423901"/>
              <a:gd name="connsiteX65" fmla="*/ 456538 w 561397"/>
              <a:gd name="connsiteY65" fmla="*/ 230722 h 423901"/>
              <a:gd name="connsiteX66" fmla="*/ 463374 w 561397"/>
              <a:gd name="connsiteY66" fmla="*/ 233920 h 423901"/>
              <a:gd name="connsiteX67" fmla="*/ 470707 w 561397"/>
              <a:gd name="connsiteY67" fmla="*/ 210214 h 423901"/>
              <a:gd name="connsiteX68" fmla="*/ 456593 w 561397"/>
              <a:gd name="connsiteY68" fmla="*/ 230722 h 423901"/>
              <a:gd name="connsiteX69" fmla="*/ 561397 w 561397"/>
              <a:gd name="connsiteY69"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195273 w 561397"/>
              <a:gd name="connsiteY20" fmla="*/ 285688 h 423901"/>
              <a:gd name="connsiteX21" fmla="*/ 224989 w 561397"/>
              <a:gd name="connsiteY21" fmla="*/ 248309 h 423901"/>
              <a:gd name="connsiteX22" fmla="*/ 225044 w 561397"/>
              <a:gd name="connsiteY22" fmla="*/ 248309 h 423901"/>
              <a:gd name="connsiteX23" fmla="*/ 212970 w 561397"/>
              <a:gd name="connsiteY23" fmla="*/ 201393 h 423901"/>
              <a:gd name="connsiteX24" fmla="*/ 196486 w 561397"/>
              <a:gd name="connsiteY24" fmla="*/ 101992 h 423901"/>
              <a:gd name="connsiteX25" fmla="*/ 189760 w 561397"/>
              <a:gd name="connsiteY25" fmla="*/ 49452 h 423901"/>
              <a:gd name="connsiteX26" fmla="*/ 182593 w 561397"/>
              <a:gd name="connsiteY26" fmla="*/ 0 h 423901"/>
              <a:gd name="connsiteX27" fmla="*/ 0 w 561397"/>
              <a:gd name="connsiteY27" fmla="*/ 30983 h 423901"/>
              <a:gd name="connsiteX28" fmla="*/ 12184 w 561397"/>
              <a:gd name="connsiteY28" fmla="*/ 120957 h 423901"/>
              <a:gd name="connsiteX29" fmla="*/ 24533 w 561397"/>
              <a:gd name="connsiteY29" fmla="*/ 203819 h 423901"/>
              <a:gd name="connsiteX30" fmla="*/ 38426 w 561397"/>
              <a:gd name="connsiteY30" fmla="*/ 266888 h 423901"/>
              <a:gd name="connsiteX31" fmla="*/ 53973 w 561397"/>
              <a:gd name="connsiteY31" fmla="*/ 313198 h 423901"/>
              <a:gd name="connsiteX32" fmla="*/ 71064 w 561397"/>
              <a:gd name="connsiteY32" fmla="*/ 347600 h 423901"/>
              <a:gd name="connsiteX33" fmla="*/ 89532 w 561397"/>
              <a:gd name="connsiteY33" fmla="*/ 373346 h 423901"/>
              <a:gd name="connsiteX34" fmla="*/ 132920 w 561397"/>
              <a:gd name="connsiteY34" fmla="*/ 408409 h 423901"/>
              <a:gd name="connsiteX35" fmla="*/ 162801 w 561397"/>
              <a:gd name="connsiteY35" fmla="*/ 419876 h 423901"/>
              <a:gd name="connsiteX36" fmla="*/ 195384 w 561397"/>
              <a:gd name="connsiteY36" fmla="*/ 423901 h 423901"/>
              <a:gd name="connsiteX37" fmla="*/ 198746 w 561397"/>
              <a:gd name="connsiteY37" fmla="*/ 423845 h 423901"/>
              <a:gd name="connsiteX38" fmla="*/ 198802 w 561397"/>
              <a:gd name="connsiteY38" fmla="*/ 423845 h 423901"/>
              <a:gd name="connsiteX39" fmla="*/ 238220 w 561397"/>
              <a:gd name="connsiteY39" fmla="*/ 416789 h 423901"/>
              <a:gd name="connsiteX40" fmla="*/ 266061 w 561397"/>
              <a:gd name="connsiteY40" fmla="*/ 404605 h 423901"/>
              <a:gd name="connsiteX41" fmla="*/ 306196 w 561397"/>
              <a:gd name="connsiteY41" fmla="*/ 377425 h 423901"/>
              <a:gd name="connsiteX42" fmla="*/ 364856 w 561397"/>
              <a:gd name="connsiteY42" fmla="*/ 324445 h 423901"/>
              <a:gd name="connsiteX43" fmla="*/ 405708 w 561397"/>
              <a:gd name="connsiteY43" fmla="*/ 285412 h 423901"/>
              <a:gd name="connsiteX44" fmla="*/ 457586 w 561397"/>
              <a:gd name="connsiteY44" fmla="*/ 243292 h 423901"/>
              <a:gd name="connsiteX45" fmla="*/ 472250 w 561397"/>
              <a:gd name="connsiteY45" fmla="*/ 235574 h 423901"/>
              <a:gd name="connsiteX46" fmla="*/ 473684 w 561397"/>
              <a:gd name="connsiteY46" fmla="*/ 235078 h 423901"/>
              <a:gd name="connsiteX47" fmla="*/ 474070 w 561397"/>
              <a:gd name="connsiteY47" fmla="*/ 234967 h 423901"/>
              <a:gd name="connsiteX48" fmla="*/ 472691 w 561397"/>
              <a:gd name="connsiteY48" fmla="*/ 228738 h 423901"/>
              <a:gd name="connsiteX49" fmla="*/ 473408 w 561397"/>
              <a:gd name="connsiteY49" fmla="*/ 235078 h 423901"/>
              <a:gd name="connsiteX50" fmla="*/ 474070 w 561397"/>
              <a:gd name="connsiteY50" fmla="*/ 234967 h 423901"/>
              <a:gd name="connsiteX51" fmla="*/ 472691 w 561397"/>
              <a:gd name="connsiteY51" fmla="*/ 228738 h 423901"/>
              <a:gd name="connsiteX52" fmla="*/ 473408 w 561397"/>
              <a:gd name="connsiteY52" fmla="*/ 235078 h 423901"/>
              <a:gd name="connsiteX53" fmla="*/ 471368 w 561397"/>
              <a:gd name="connsiteY53" fmla="*/ 217546 h 423901"/>
              <a:gd name="connsiteX54" fmla="*/ 471368 w 561397"/>
              <a:gd name="connsiteY54" fmla="*/ 235188 h 423901"/>
              <a:gd name="connsiteX55" fmla="*/ 473408 w 561397"/>
              <a:gd name="connsiteY55" fmla="*/ 235078 h 423901"/>
              <a:gd name="connsiteX56" fmla="*/ 471368 w 561397"/>
              <a:gd name="connsiteY56" fmla="*/ 217546 h 423901"/>
              <a:gd name="connsiteX57" fmla="*/ 471368 w 561397"/>
              <a:gd name="connsiteY57" fmla="*/ 235188 h 423901"/>
              <a:gd name="connsiteX58" fmla="*/ 471368 w 561397"/>
              <a:gd name="connsiteY58" fmla="*/ 207898 h 423901"/>
              <a:gd name="connsiteX59" fmla="*/ 463319 w 561397"/>
              <a:gd name="connsiteY59" fmla="*/ 233920 h 423901"/>
              <a:gd name="connsiteX60" fmla="*/ 471368 w 561397"/>
              <a:gd name="connsiteY60" fmla="*/ 235188 h 423901"/>
              <a:gd name="connsiteX61" fmla="*/ 471368 w 561397"/>
              <a:gd name="connsiteY61" fmla="*/ 207898 h 423901"/>
              <a:gd name="connsiteX62" fmla="*/ 463319 w 561397"/>
              <a:gd name="connsiteY62" fmla="*/ 233920 h 423901"/>
              <a:gd name="connsiteX63" fmla="*/ 470652 w 561397"/>
              <a:gd name="connsiteY63" fmla="*/ 210214 h 423901"/>
              <a:gd name="connsiteX64" fmla="*/ 456538 w 561397"/>
              <a:gd name="connsiteY64" fmla="*/ 230722 h 423901"/>
              <a:gd name="connsiteX65" fmla="*/ 463374 w 561397"/>
              <a:gd name="connsiteY65" fmla="*/ 233920 h 423901"/>
              <a:gd name="connsiteX66" fmla="*/ 470707 w 561397"/>
              <a:gd name="connsiteY66" fmla="*/ 210214 h 423901"/>
              <a:gd name="connsiteX67" fmla="*/ 456593 w 561397"/>
              <a:gd name="connsiteY67" fmla="*/ 230722 h 423901"/>
              <a:gd name="connsiteX68" fmla="*/ 561397 w 561397"/>
              <a:gd name="connsiteY68"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195273 w 561397"/>
              <a:gd name="connsiteY19" fmla="*/ 285688 h 423901"/>
              <a:gd name="connsiteX20" fmla="*/ 224989 w 561397"/>
              <a:gd name="connsiteY20" fmla="*/ 248309 h 423901"/>
              <a:gd name="connsiteX21" fmla="*/ 225044 w 561397"/>
              <a:gd name="connsiteY21" fmla="*/ 248309 h 423901"/>
              <a:gd name="connsiteX22" fmla="*/ 212970 w 561397"/>
              <a:gd name="connsiteY22" fmla="*/ 201393 h 423901"/>
              <a:gd name="connsiteX23" fmla="*/ 196486 w 561397"/>
              <a:gd name="connsiteY23" fmla="*/ 101992 h 423901"/>
              <a:gd name="connsiteX24" fmla="*/ 189760 w 561397"/>
              <a:gd name="connsiteY24" fmla="*/ 49452 h 423901"/>
              <a:gd name="connsiteX25" fmla="*/ 182593 w 561397"/>
              <a:gd name="connsiteY25" fmla="*/ 0 h 423901"/>
              <a:gd name="connsiteX26" fmla="*/ 0 w 561397"/>
              <a:gd name="connsiteY26" fmla="*/ 30983 h 423901"/>
              <a:gd name="connsiteX27" fmla="*/ 12184 w 561397"/>
              <a:gd name="connsiteY27" fmla="*/ 120957 h 423901"/>
              <a:gd name="connsiteX28" fmla="*/ 24533 w 561397"/>
              <a:gd name="connsiteY28" fmla="*/ 203819 h 423901"/>
              <a:gd name="connsiteX29" fmla="*/ 38426 w 561397"/>
              <a:gd name="connsiteY29" fmla="*/ 266888 h 423901"/>
              <a:gd name="connsiteX30" fmla="*/ 53973 w 561397"/>
              <a:gd name="connsiteY30" fmla="*/ 313198 h 423901"/>
              <a:gd name="connsiteX31" fmla="*/ 71064 w 561397"/>
              <a:gd name="connsiteY31" fmla="*/ 347600 h 423901"/>
              <a:gd name="connsiteX32" fmla="*/ 89532 w 561397"/>
              <a:gd name="connsiteY32" fmla="*/ 373346 h 423901"/>
              <a:gd name="connsiteX33" fmla="*/ 132920 w 561397"/>
              <a:gd name="connsiteY33" fmla="*/ 408409 h 423901"/>
              <a:gd name="connsiteX34" fmla="*/ 162801 w 561397"/>
              <a:gd name="connsiteY34" fmla="*/ 419876 h 423901"/>
              <a:gd name="connsiteX35" fmla="*/ 195384 w 561397"/>
              <a:gd name="connsiteY35" fmla="*/ 423901 h 423901"/>
              <a:gd name="connsiteX36" fmla="*/ 198746 w 561397"/>
              <a:gd name="connsiteY36" fmla="*/ 423845 h 423901"/>
              <a:gd name="connsiteX37" fmla="*/ 198802 w 561397"/>
              <a:gd name="connsiteY37" fmla="*/ 423845 h 423901"/>
              <a:gd name="connsiteX38" fmla="*/ 238220 w 561397"/>
              <a:gd name="connsiteY38" fmla="*/ 416789 h 423901"/>
              <a:gd name="connsiteX39" fmla="*/ 266061 w 561397"/>
              <a:gd name="connsiteY39" fmla="*/ 404605 h 423901"/>
              <a:gd name="connsiteX40" fmla="*/ 306196 w 561397"/>
              <a:gd name="connsiteY40" fmla="*/ 377425 h 423901"/>
              <a:gd name="connsiteX41" fmla="*/ 364856 w 561397"/>
              <a:gd name="connsiteY41" fmla="*/ 324445 h 423901"/>
              <a:gd name="connsiteX42" fmla="*/ 405708 w 561397"/>
              <a:gd name="connsiteY42" fmla="*/ 285412 h 423901"/>
              <a:gd name="connsiteX43" fmla="*/ 457586 w 561397"/>
              <a:gd name="connsiteY43" fmla="*/ 243292 h 423901"/>
              <a:gd name="connsiteX44" fmla="*/ 472250 w 561397"/>
              <a:gd name="connsiteY44" fmla="*/ 235574 h 423901"/>
              <a:gd name="connsiteX45" fmla="*/ 473684 w 561397"/>
              <a:gd name="connsiteY45" fmla="*/ 235078 h 423901"/>
              <a:gd name="connsiteX46" fmla="*/ 474070 w 561397"/>
              <a:gd name="connsiteY46" fmla="*/ 234967 h 423901"/>
              <a:gd name="connsiteX47" fmla="*/ 472691 w 561397"/>
              <a:gd name="connsiteY47" fmla="*/ 228738 h 423901"/>
              <a:gd name="connsiteX48" fmla="*/ 473408 w 561397"/>
              <a:gd name="connsiteY48" fmla="*/ 235078 h 423901"/>
              <a:gd name="connsiteX49" fmla="*/ 474070 w 561397"/>
              <a:gd name="connsiteY49" fmla="*/ 234967 h 423901"/>
              <a:gd name="connsiteX50" fmla="*/ 472691 w 561397"/>
              <a:gd name="connsiteY50" fmla="*/ 228738 h 423901"/>
              <a:gd name="connsiteX51" fmla="*/ 473408 w 561397"/>
              <a:gd name="connsiteY51" fmla="*/ 235078 h 423901"/>
              <a:gd name="connsiteX52" fmla="*/ 471368 w 561397"/>
              <a:gd name="connsiteY52" fmla="*/ 217546 h 423901"/>
              <a:gd name="connsiteX53" fmla="*/ 471368 w 561397"/>
              <a:gd name="connsiteY53" fmla="*/ 235188 h 423901"/>
              <a:gd name="connsiteX54" fmla="*/ 473408 w 561397"/>
              <a:gd name="connsiteY54" fmla="*/ 235078 h 423901"/>
              <a:gd name="connsiteX55" fmla="*/ 471368 w 561397"/>
              <a:gd name="connsiteY55" fmla="*/ 217546 h 423901"/>
              <a:gd name="connsiteX56" fmla="*/ 471368 w 561397"/>
              <a:gd name="connsiteY56" fmla="*/ 235188 h 423901"/>
              <a:gd name="connsiteX57" fmla="*/ 471368 w 561397"/>
              <a:gd name="connsiteY57" fmla="*/ 207898 h 423901"/>
              <a:gd name="connsiteX58" fmla="*/ 463319 w 561397"/>
              <a:gd name="connsiteY58" fmla="*/ 233920 h 423901"/>
              <a:gd name="connsiteX59" fmla="*/ 471368 w 561397"/>
              <a:gd name="connsiteY59" fmla="*/ 235188 h 423901"/>
              <a:gd name="connsiteX60" fmla="*/ 471368 w 561397"/>
              <a:gd name="connsiteY60" fmla="*/ 207898 h 423901"/>
              <a:gd name="connsiteX61" fmla="*/ 463319 w 561397"/>
              <a:gd name="connsiteY61" fmla="*/ 233920 h 423901"/>
              <a:gd name="connsiteX62" fmla="*/ 470652 w 561397"/>
              <a:gd name="connsiteY62" fmla="*/ 210214 h 423901"/>
              <a:gd name="connsiteX63" fmla="*/ 456538 w 561397"/>
              <a:gd name="connsiteY63" fmla="*/ 230722 h 423901"/>
              <a:gd name="connsiteX64" fmla="*/ 463374 w 561397"/>
              <a:gd name="connsiteY64" fmla="*/ 233920 h 423901"/>
              <a:gd name="connsiteX65" fmla="*/ 470707 w 561397"/>
              <a:gd name="connsiteY65" fmla="*/ 210214 h 423901"/>
              <a:gd name="connsiteX66" fmla="*/ 456593 w 561397"/>
              <a:gd name="connsiteY66" fmla="*/ 230722 h 423901"/>
              <a:gd name="connsiteX67" fmla="*/ 561397 w 561397"/>
              <a:gd name="connsiteY67"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195163 w 561397"/>
              <a:gd name="connsiteY18" fmla="*/ 283593 h 423901"/>
              <a:gd name="connsiteX19" fmla="*/ 224989 w 561397"/>
              <a:gd name="connsiteY19" fmla="*/ 248309 h 423901"/>
              <a:gd name="connsiteX20" fmla="*/ 225044 w 561397"/>
              <a:gd name="connsiteY20" fmla="*/ 248309 h 423901"/>
              <a:gd name="connsiteX21" fmla="*/ 212970 w 561397"/>
              <a:gd name="connsiteY21" fmla="*/ 201393 h 423901"/>
              <a:gd name="connsiteX22" fmla="*/ 196486 w 561397"/>
              <a:gd name="connsiteY22" fmla="*/ 101992 h 423901"/>
              <a:gd name="connsiteX23" fmla="*/ 189760 w 561397"/>
              <a:gd name="connsiteY23" fmla="*/ 49452 h 423901"/>
              <a:gd name="connsiteX24" fmla="*/ 182593 w 561397"/>
              <a:gd name="connsiteY24" fmla="*/ 0 h 423901"/>
              <a:gd name="connsiteX25" fmla="*/ 0 w 561397"/>
              <a:gd name="connsiteY25" fmla="*/ 30983 h 423901"/>
              <a:gd name="connsiteX26" fmla="*/ 12184 w 561397"/>
              <a:gd name="connsiteY26" fmla="*/ 120957 h 423901"/>
              <a:gd name="connsiteX27" fmla="*/ 24533 w 561397"/>
              <a:gd name="connsiteY27" fmla="*/ 203819 h 423901"/>
              <a:gd name="connsiteX28" fmla="*/ 38426 w 561397"/>
              <a:gd name="connsiteY28" fmla="*/ 266888 h 423901"/>
              <a:gd name="connsiteX29" fmla="*/ 53973 w 561397"/>
              <a:gd name="connsiteY29" fmla="*/ 313198 h 423901"/>
              <a:gd name="connsiteX30" fmla="*/ 71064 w 561397"/>
              <a:gd name="connsiteY30" fmla="*/ 347600 h 423901"/>
              <a:gd name="connsiteX31" fmla="*/ 89532 w 561397"/>
              <a:gd name="connsiteY31" fmla="*/ 373346 h 423901"/>
              <a:gd name="connsiteX32" fmla="*/ 132920 w 561397"/>
              <a:gd name="connsiteY32" fmla="*/ 408409 h 423901"/>
              <a:gd name="connsiteX33" fmla="*/ 162801 w 561397"/>
              <a:gd name="connsiteY33" fmla="*/ 419876 h 423901"/>
              <a:gd name="connsiteX34" fmla="*/ 195384 w 561397"/>
              <a:gd name="connsiteY34" fmla="*/ 423901 h 423901"/>
              <a:gd name="connsiteX35" fmla="*/ 198746 w 561397"/>
              <a:gd name="connsiteY35" fmla="*/ 423845 h 423901"/>
              <a:gd name="connsiteX36" fmla="*/ 198802 w 561397"/>
              <a:gd name="connsiteY36" fmla="*/ 423845 h 423901"/>
              <a:gd name="connsiteX37" fmla="*/ 238220 w 561397"/>
              <a:gd name="connsiteY37" fmla="*/ 416789 h 423901"/>
              <a:gd name="connsiteX38" fmla="*/ 266061 w 561397"/>
              <a:gd name="connsiteY38" fmla="*/ 404605 h 423901"/>
              <a:gd name="connsiteX39" fmla="*/ 306196 w 561397"/>
              <a:gd name="connsiteY39" fmla="*/ 377425 h 423901"/>
              <a:gd name="connsiteX40" fmla="*/ 364856 w 561397"/>
              <a:gd name="connsiteY40" fmla="*/ 324445 h 423901"/>
              <a:gd name="connsiteX41" fmla="*/ 405708 w 561397"/>
              <a:gd name="connsiteY41" fmla="*/ 285412 h 423901"/>
              <a:gd name="connsiteX42" fmla="*/ 457586 w 561397"/>
              <a:gd name="connsiteY42" fmla="*/ 243292 h 423901"/>
              <a:gd name="connsiteX43" fmla="*/ 472250 w 561397"/>
              <a:gd name="connsiteY43" fmla="*/ 235574 h 423901"/>
              <a:gd name="connsiteX44" fmla="*/ 473684 w 561397"/>
              <a:gd name="connsiteY44" fmla="*/ 235078 h 423901"/>
              <a:gd name="connsiteX45" fmla="*/ 474070 w 561397"/>
              <a:gd name="connsiteY45" fmla="*/ 234967 h 423901"/>
              <a:gd name="connsiteX46" fmla="*/ 472691 w 561397"/>
              <a:gd name="connsiteY46" fmla="*/ 228738 h 423901"/>
              <a:gd name="connsiteX47" fmla="*/ 473408 w 561397"/>
              <a:gd name="connsiteY47" fmla="*/ 235078 h 423901"/>
              <a:gd name="connsiteX48" fmla="*/ 474070 w 561397"/>
              <a:gd name="connsiteY48" fmla="*/ 234967 h 423901"/>
              <a:gd name="connsiteX49" fmla="*/ 472691 w 561397"/>
              <a:gd name="connsiteY49" fmla="*/ 228738 h 423901"/>
              <a:gd name="connsiteX50" fmla="*/ 473408 w 561397"/>
              <a:gd name="connsiteY50" fmla="*/ 235078 h 423901"/>
              <a:gd name="connsiteX51" fmla="*/ 471368 w 561397"/>
              <a:gd name="connsiteY51" fmla="*/ 217546 h 423901"/>
              <a:gd name="connsiteX52" fmla="*/ 471368 w 561397"/>
              <a:gd name="connsiteY52" fmla="*/ 235188 h 423901"/>
              <a:gd name="connsiteX53" fmla="*/ 473408 w 561397"/>
              <a:gd name="connsiteY53" fmla="*/ 235078 h 423901"/>
              <a:gd name="connsiteX54" fmla="*/ 471368 w 561397"/>
              <a:gd name="connsiteY54" fmla="*/ 217546 h 423901"/>
              <a:gd name="connsiteX55" fmla="*/ 471368 w 561397"/>
              <a:gd name="connsiteY55" fmla="*/ 235188 h 423901"/>
              <a:gd name="connsiteX56" fmla="*/ 471368 w 561397"/>
              <a:gd name="connsiteY56" fmla="*/ 207898 h 423901"/>
              <a:gd name="connsiteX57" fmla="*/ 463319 w 561397"/>
              <a:gd name="connsiteY57" fmla="*/ 233920 h 423901"/>
              <a:gd name="connsiteX58" fmla="*/ 471368 w 561397"/>
              <a:gd name="connsiteY58" fmla="*/ 235188 h 423901"/>
              <a:gd name="connsiteX59" fmla="*/ 471368 w 561397"/>
              <a:gd name="connsiteY59" fmla="*/ 207898 h 423901"/>
              <a:gd name="connsiteX60" fmla="*/ 463319 w 561397"/>
              <a:gd name="connsiteY60" fmla="*/ 233920 h 423901"/>
              <a:gd name="connsiteX61" fmla="*/ 470652 w 561397"/>
              <a:gd name="connsiteY61" fmla="*/ 210214 h 423901"/>
              <a:gd name="connsiteX62" fmla="*/ 456538 w 561397"/>
              <a:gd name="connsiteY62" fmla="*/ 230722 h 423901"/>
              <a:gd name="connsiteX63" fmla="*/ 463374 w 561397"/>
              <a:gd name="connsiteY63" fmla="*/ 233920 h 423901"/>
              <a:gd name="connsiteX64" fmla="*/ 470707 w 561397"/>
              <a:gd name="connsiteY64" fmla="*/ 210214 h 423901"/>
              <a:gd name="connsiteX65" fmla="*/ 456593 w 561397"/>
              <a:gd name="connsiteY65" fmla="*/ 230722 h 423901"/>
              <a:gd name="connsiteX66" fmla="*/ 561397 w 561397"/>
              <a:gd name="connsiteY66"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195108 w 561397"/>
              <a:gd name="connsiteY17" fmla="*/ 283538 h 423901"/>
              <a:gd name="connsiteX18" fmla="*/ 224989 w 561397"/>
              <a:gd name="connsiteY18" fmla="*/ 248309 h 423901"/>
              <a:gd name="connsiteX19" fmla="*/ 225044 w 561397"/>
              <a:gd name="connsiteY19" fmla="*/ 248309 h 423901"/>
              <a:gd name="connsiteX20" fmla="*/ 212970 w 561397"/>
              <a:gd name="connsiteY20" fmla="*/ 201393 h 423901"/>
              <a:gd name="connsiteX21" fmla="*/ 196486 w 561397"/>
              <a:gd name="connsiteY21" fmla="*/ 101992 h 423901"/>
              <a:gd name="connsiteX22" fmla="*/ 189760 w 561397"/>
              <a:gd name="connsiteY22" fmla="*/ 49452 h 423901"/>
              <a:gd name="connsiteX23" fmla="*/ 182593 w 561397"/>
              <a:gd name="connsiteY23" fmla="*/ 0 h 423901"/>
              <a:gd name="connsiteX24" fmla="*/ 0 w 561397"/>
              <a:gd name="connsiteY24" fmla="*/ 30983 h 423901"/>
              <a:gd name="connsiteX25" fmla="*/ 12184 w 561397"/>
              <a:gd name="connsiteY25" fmla="*/ 120957 h 423901"/>
              <a:gd name="connsiteX26" fmla="*/ 24533 w 561397"/>
              <a:gd name="connsiteY26" fmla="*/ 203819 h 423901"/>
              <a:gd name="connsiteX27" fmla="*/ 38426 w 561397"/>
              <a:gd name="connsiteY27" fmla="*/ 266888 h 423901"/>
              <a:gd name="connsiteX28" fmla="*/ 53973 w 561397"/>
              <a:gd name="connsiteY28" fmla="*/ 313198 h 423901"/>
              <a:gd name="connsiteX29" fmla="*/ 71064 w 561397"/>
              <a:gd name="connsiteY29" fmla="*/ 347600 h 423901"/>
              <a:gd name="connsiteX30" fmla="*/ 89532 w 561397"/>
              <a:gd name="connsiteY30" fmla="*/ 373346 h 423901"/>
              <a:gd name="connsiteX31" fmla="*/ 132920 w 561397"/>
              <a:gd name="connsiteY31" fmla="*/ 408409 h 423901"/>
              <a:gd name="connsiteX32" fmla="*/ 162801 w 561397"/>
              <a:gd name="connsiteY32" fmla="*/ 419876 h 423901"/>
              <a:gd name="connsiteX33" fmla="*/ 195384 w 561397"/>
              <a:gd name="connsiteY33" fmla="*/ 423901 h 423901"/>
              <a:gd name="connsiteX34" fmla="*/ 198746 w 561397"/>
              <a:gd name="connsiteY34" fmla="*/ 423845 h 423901"/>
              <a:gd name="connsiteX35" fmla="*/ 198802 w 561397"/>
              <a:gd name="connsiteY35" fmla="*/ 423845 h 423901"/>
              <a:gd name="connsiteX36" fmla="*/ 238220 w 561397"/>
              <a:gd name="connsiteY36" fmla="*/ 416789 h 423901"/>
              <a:gd name="connsiteX37" fmla="*/ 266061 w 561397"/>
              <a:gd name="connsiteY37" fmla="*/ 404605 h 423901"/>
              <a:gd name="connsiteX38" fmla="*/ 306196 w 561397"/>
              <a:gd name="connsiteY38" fmla="*/ 377425 h 423901"/>
              <a:gd name="connsiteX39" fmla="*/ 364856 w 561397"/>
              <a:gd name="connsiteY39" fmla="*/ 324445 h 423901"/>
              <a:gd name="connsiteX40" fmla="*/ 405708 w 561397"/>
              <a:gd name="connsiteY40" fmla="*/ 285412 h 423901"/>
              <a:gd name="connsiteX41" fmla="*/ 457586 w 561397"/>
              <a:gd name="connsiteY41" fmla="*/ 243292 h 423901"/>
              <a:gd name="connsiteX42" fmla="*/ 472250 w 561397"/>
              <a:gd name="connsiteY42" fmla="*/ 235574 h 423901"/>
              <a:gd name="connsiteX43" fmla="*/ 473684 w 561397"/>
              <a:gd name="connsiteY43" fmla="*/ 235078 h 423901"/>
              <a:gd name="connsiteX44" fmla="*/ 474070 w 561397"/>
              <a:gd name="connsiteY44" fmla="*/ 234967 h 423901"/>
              <a:gd name="connsiteX45" fmla="*/ 472691 w 561397"/>
              <a:gd name="connsiteY45" fmla="*/ 228738 h 423901"/>
              <a:gd name="connsiteX46" fmla="*/ 473408 w 561397"/>
              <a:gd name="connsiteY46" fmla="*/ 235078 h 423901"/>
              <a:gd name="connsiteX47" fmla="*/ 474070 w 561397"/>
              <a:gd name="connsiteY47" fmla="*/ 234967 h 423901"/>
              <a:gd name="connsiteX48" fmla="*/ 472691 w 561397"/>
              <a:gd name="connsiteY48" fmla="*/ 228738 h 423901"/>
              <a:gd name="connsiteX49" fmla="*/ 473408 w 561397"/>
              <a:gd name="connsiteY49" fmla="*/ 235078 h 423901"/>
              <a:gd name="connsiteX50" fmla="*/ 471368 w 561397"/>
              <a:gd name="connsiteY50" fmla="*/ 217546 h 423901"/>
              <a:gd name="connsiteX51" fmla="*/ 471368 w 561397"/>
              <a:gd name="connsiteY51" fmla="*/ 235188 h 423901"/>
              <a:gd name="connsiteX52" fmla="*/ 473408 w 561397"/>
              <a:gd name="connsiteY52" fmla="*/ 235078 h 423901"/>
              <a:gd name="connsiteX53" fmla="*/ 471368 w 561397"/>
              <a:gd name="connsiteY53" fmla="*/ 217546 h 423901"/>
              <a:gd name="connsiteX54" fmla="*/ 471368 w 561397"/>
              <a:gd name="connsiteY54" fmla="*/ 235188 h 423901"/>
              <a:gd name="connsiteX55" fmla="*/ 471368 w 561397"/>
              <a:gd name="connsiteY55" fmla="*/ 207898 h 423901"/>
              <a:gd name="connsiteX56" fmla="*/ 463319 w 561397"/>
              <a:gd name="connsiteY56" fmla="*/ 233920 h 423901"/>
              <a:gd name="connsiteX57" fmla="*/ 471368 w 561397"/>
              <a:gd name="connsiteY57" fmla="*/ 235188 h 423901"/>
              <a:gd name="connsiteX58" fmla="*/ 471368 w 561397"/>
              <a:gd name="connsiteY58" fmla="*/ 207898 h 423901"/>
              <a:gd name="connsiteX59" fmla="*/ 463319 w 561397"/>
              <a:gd name="connsiteY59" fmla="*/ 233920 h 423901"/>
              <a:gd name="connsiteX60" fmla="*/ 470652 w 561397"/>
              <a:gd name="connsiteY60" fmla="*/ 210214 h 423901"/>
              <a:gd name="connsiteX61" fmla="*/ 456538 w 561397"/>
              <a:gd name="connsiteY61" fmla="*/ 230722 h 423901"/>
              <a:gd name="connsiteX62" fmla="*/ 463374 w 561397"/>
              <a:gd name="connsiteY62" fmla="*/ 233920 h 423901"/>
              <a:gd name="connsiteX63" fmla="*/ 470707 w 561397"/>
              <a:gd name="connsiteY63" fmla="*/ 210214 h 423901"/>
              <a:gd name="connsiteX64" fmla="*/ 456593 w 561397"/>
              <a:gd name="connsiteY64" fmla="*/ 230722 h 423901"/>
              <a:gd name="connsiteX65" fmla="*/ 561397 w 561397"/>
              <a:gd name="connsiteY65"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224989 w 561397"/>
              <a:gd name="connsiteY17" fmla="*/ 248309 h 423901"/>
              <a:gd name="connsiteX18" fmla="*/ 225044 w 561397"/>
              <a:gd name="connsiteY18" fmla="*/ 248309 h 423901"/>
              <a:gd name="connsiteX19" fmla="*/ 212970 w 561397"/>
              <a:gd name="connsiteY19" fmla="*/ 201393 h 423901"/>
              <a:gd name="connsiteX20" fmla="*/ 196486 w 561397"/>
              <a:gd name="connsiteY20" fmla="*/ 101992 h 423901"/>
              <a:gd name="connsiteX21" fmla="*/ 189760 w 561397"/>
              <a:gd name="connsiteY21" fmla="*/ 49452 h 423901"/>
              <a:gd name="connsiteX22" fmla="*/ 182593 w 561397"/>
              <a:gd name="connsiteY22" fmla="*/ 0 h 423901"/>
              <a:gd name="connsiteX23" fmla="*/ 0 w 561397"/>
              <a:gd name="connsiteY23" fmla="*/ 30983 h 423901"/>
              <a:gd name="connsiteX24" fmla="*/ 12184 w 561397"/>
              <a:gd name="connsiteY24" fmla="*/ 120957 h 423901"/>
              <a:gd name="connsiteX25" fmla="*/ 24533 w 561397"/>
              <a:gd name="connsiteY25" fmla="*/ 203819 h 423901"/>
              <a:gd name="connsiteX26" fmla="*/ 38426 w 561397"/>
              <a:gd name="connsiteY26" fmla="*/ 266888 h 423901"/>
              <a:gd name="connsiteX27" fmla="*/ 53973 w 561397"/>
              <a:gd name="connsiteY27" fmla="*/ 313198 h 423901"/>
              <a:gd name="connsiteX28" fmla="*/ 71064 w 561397"/>
              <a:gd name="connsiteY28" fmla="*/ 347600 h 423901"/>
              <a:gd name="connsiteX29" fmla="*/ 89532 w 561397"/>
              <a:gd name="connsiteY29" fmla="*/ 373346 h 423901"/>
              <a:gd name="connsiteX30" fmla="*/ 132920 w 561397"/>
              <a:gd name="connsiteY30" fmla="*/ 408409 h 423901"/>
              <a:gd name="connsiteX31" fmla="*/ 162801 w 561397"/>
              <a:gd name="connsiteY31" fmla="*/ 419876 h 423901"/>
              <a:gd name="connsiteX32" fmla="*/ 195384 w 561397"/>
              <a:gd name="connsiteY32" fmla="*/ 423901 h 423901"/>
              <a:gd name="connsiteX33" fmla="*/ 198746 w 561397"/>
              <a:gd name="connsiteY33" fmla="*/ 423845 h 423901"/>
              <a:gd name="connsiteX34" fmla="*/ 198802 w 561397"/>
              <a:gd name="connsiteY34" fmla="*/ 423845 h 423901"/>
              <a:gd name="connsiteX35" fmla="*/ 238220 w 561397"/>
              <a:gd name="connsiteY35" fmla="*/ 416789 h 423901"/>
              <a:gd name="connsiteX36" fmla="*/ 266061 w 561397"/>
              <a:gd name="connsiteY36" fmla="*/ 404605 h 423901"/>
              <a:gd name="connsiteX37" fmla="*/ 306196 w 561397"/>
              <a:gd name="connsiteY37" fmla="*/ 377425 h 423901"/>
              <a:gd name="connsiteX38" fmla="*/ 364856 w 561397"/>
              <a:gd name="connsiteY38" fmla="*/ 324445 h 423901"/>
              <a:gd name="connsiteX39" fmla="*/ 405708 w 561397"/>
              <a:gd name="connsiteY39" fmla="*/ 285412 h 423901"/>
              <a:gd name="connsiteX40" fmla="*/ 457586 w 561397"/>
              <a:gd name="connsiteY40" fmla="*/ 243292 h 423901"/>
              <a:gd name="connsiteX41" fmla="*/ 472250 w 561397"/>
              <a:gd name="connsiteY41" fmla="*/ 235574 h 423901"/>
              <a:gd name="connsiteX42" fmla="*/ 473684 w 561397"/>
              <a:gd name="connsiteY42" fmla="*/ 235078 h 423901"/>
              <a:gd name="connsiteX43" fmla="*/ 474070 w 561397"/>
              <a:gd name="connsiteY43" fmla="*/ 234967 h 423901"/>
              <a:gd name="connsiteX44" fmla="*/ 472691 w 561397"/>
              <a:gd name="connsiteY44" fmla="*/ 228738 h 423901"/>
              <a:gd name="connsiteX45" fmla="*/ 473408 w 561397"/>
              <a:gd name="connsiteY45" fmla="*/ 235078 h 423901"/>
              <a:gd name="connsiteX46" fmla="*/ 474070 w 561397"/>
              <a:gd name="connsiteY46" fmla="*/ 234967 h 423901"/>
              <a:gd name="connsiteX47" fmla="*/ 472691 w 561397"/>
              <a:gd name="connsiteY47" fmla="*/ 228738 h 423901"/>
              <a:gd name="connsiteX48" fmla="*/ 473408 w 561397"/>
              <a:gd name="connsiteY48" fmla="*/ 235078 h 423901"/>
              <a:gd name="connsiteX49" fmla="*/ 471368 w 561397"/>
              <a:gd name="connsiteY49" fmla="*/ 217546 h 423901"/>
              <a:gd name="connsiteX50" fmla="*/ 471368 w 561397"/>
              <a:gd name="connsiteY50" fmla="*/ 235188 h 423901"/>
              <a:gd name="connsiteX51" fmla="*/ 473408 w 561397"/>
              <a:gd name="connsiteY51" fmla="*/ 235078 h 423901"/>
              <a:gd name="connsiteX52" fmla="*/ 471368 w 561397"/>
              <a:gd name="connsiteY52" fmla="*/ 217546 h 423901"/>
              <a:gd name="connsiteX53" fmla="*/ 471368 w 561397"/>
              <a:gd name="connsiteY53" fmla="*/ 235188 h 423901"/>
              <a:gd name="connsiteX54" fmla="*/ 471368 w 561397"/>
              <a:gd name="connsiteY54" fmla="*/ 207898 h 423901"/>
              <a:gd name="connsiteX55" fmla="*/ 463319 w 561397"/>
              <a:gd name="connsiteY55" fmla="*/ 233920 h 423901"/>
              <a:gd name="connsiteX56" fmla="*/ 471368 w 561397"/>
              <a:gd name="connsiteY56" fmla="*/ 235188 h 423901"/>
              <a:gd name="connsiteX57" fmla="*/ 471368 w 561397"/>
              <a:gd name="connsiteY57" fmla="*/ 207898 h 423901"/>
              <a:gd name="connsiteX58" fmla="*/ 463319 w 561397"/>
              <a:gd name="connsiteY58" fmla="*/ 233920 h 423901"/>
              <a:gd name="connsiteX59" fmla="*/ 470652 w 561397"/>
              <a:gd name="connsiteY59" fmla="*/ 210214 h 423901"/>
              <a:gd name="connsiteX60" fmla="*/ 456538 w 561397"/>
              <a:gd name="connsiteY60" fmla="*/ 230722 h 423901"/>
              <a:gd name="connsiteX61" fmla="*/ 463374 w 561397"/>
              <a:gd name="connsiteY61" fmla="*/ 233920 h 423901"/>
              <a:gd name="connsiteX62" fmla="*/ 470707 w 561397"/>
              <a:gd name="connsiteY62" fmla="*/ 210214 h 423901"/>
              <a:gd name="connsiteX63" fmla="*/ 456593 w 561397"/>
              <a:gd name="connsiteY63" fmla="*/ 230722 h 423901"/>
              <a:gd name="connsiteX64" fmla="*/ 561397 w 561397"/>
              <a:gd name="connsiteY64"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224989 w 561397"/>
              <a:gd name="connsiteY17" fmla="*/ 248309 h 423901"/>
              <a:gd name="connsiteX18" fmla="*/ 212970 w 561397"/>
              <a:gd name="connsiteY18" fmla="*/ 201393 h 423901"/>
              <a:gd name="connsiteX19" fmla="*/ 196486 w 561397"/>
              <a:gd name="connsiteY19" fmla="*/ 101992 h 423901"/>
              <a:gd name="connsiteX20" fmla="*/ 189760 w 561397"/>
              <a:gd name="connsiteY20" fmla="*/ 49452 h 423901"/>
              <a:gd name="connsiteX21" fmla="*/ 182593 w 561397"/>
              <a:gd name="connsiteY21" fmla="*/ 0 h 423901"/>
              <a:gd name="connsiteX22" fmla="*/ 0 w 561397"/>
              <a:gd name="connsiteY22" fmla="*/ 30983 h 423901"/>
              <a:gd name="connsiteX23" fmla="*/ 12184 w 561397"/>
              <a:gd name="connsiteY23" fmla="*/ 120957 h 423901"/>
              <a:gd name="connsiteX24" fmla="*/ 24533 w 561397"/>
              <a:gd name="connsiteY24" fmla="*/ 203819 h 423901"/>
              <a:gd name="connsiteX25" fmla="*/ 38426 w 561397"/>
              <a:gd name="connsiteY25" fmla="*/ 266888 h 423901"/>
              <a:gd name="connsiteX26" fmla="*/ 53973 w 561397"/>
              <a:gd name="connsiteY26" fmla="*/ 313198 h 423901"/>
              <a:gd name="connsiteX27" fmla="*/ 71064 w 561397"/>
              <a:gd name="connsiteY27" fmla="*/ 347600 h 423901"/>
              <a:gd name="connsiteX28" fmla="*/ 89532 w 561397"/>
              <a:gd name="connsiteY28" fmla="*/ 373346 h 423901"/>
              <a:gd name="connsiteX29" fmla="*/ 132920 w 561397"/>
              <a:gd name="connsiteY29" fmla="*/ 408409 h 423901"/>
              <a:gd name="connsiteX30" fmla="*/ 162801 w 561397"/>
              <a:gd name="connsiteY30" fmla="*/ 419876 h 423901"/>
              <a:gd name="connsiteX31" fmla="*/ 195384 w 561397"/>
              <a:gd name="connsiteY31" fmla="*/ 423901 h 423901"/>
              <a:gd name="connsiteX32" fmla="*/ 198746 w 561397"/>
              <a:gd name="connsiteY32" fmla="*/ 423845 h 423901"/>
              <a:gd name="connsiteX33" fmla="*/ 198802 w 561397"/>
              <a:gd name="connsiteY33" fmla="*/ 423845 h 423901"/>
              <a:gd name="connsiteX34" fmla="*/ 238220 w 561397"/>
              <a:gd name="connsiteY34" fmla="*/ 416789 h 423901"/>
              <a:gd name="connsiteX35" fmla="*/ 266061 w 561397"/>
              <a:gd name="connsiteY35" fmla="*/ 404605 h 423901"/>
              <a:gd name="connsiteX36" fmla="*/ 306196 w 561397"/>
              <a:gd name="connsiteY36" fmla="*/ 377425 h 423901"/>
              <a:gd name="connsiteX37" fmla="*/ 364856 w 561397"/>
              <a:gd name="connsiteY37" fmla="*/ 324445 h 423901"/>
              <a:gd name="connsiteX38" fmla="*/ 405708 w 561397"/>
              <a:gd name="connsiteY38" fmla="*/ 285412 h 423901"/>
              <a:gd name="connsiteX39" fmla="*/ 457586 w 561397"/>
              <a:gd name="connsiteY39" fmla="*/ 243292 h 423901"/>
              <a:gd name="connsiteX40" fmla="*/ 472250 w 561397"/>
              <a:gd name="connsiteY40" fmla="*/ 235574 h 423901"/>
              <a:gd name="connsiteX41" fmla="*/ 473684 w 561397"/>
              <a:gd name="connsiteY41" fmla="*/ 235078 h 423901"/>
              <a:gd name="connsiteX42" fmla="*/ 474070 w 561397"/>
              <a:gd name="connsiteY42" fmla="*/ 234967 h 423901"/>
              <a:gd name="connsiteX43" fmla="*/ 472691 w 561397"/>
              <a:gd name="connsiteY43" fmla="*/ 228738 h 423901"/>
              <a:gd name="connsiteX44" fmla="*/ 473408 w 561397"/>
              <a:gd name="connsiteY44" fmla="*/ 235078 h 423901"/>
              <a:gd name="connsiteX45" fmla="*/ 474070 w 561397"/>
              <a:gd name="connsiteY45" fmla="*/ 234967 h 423901"/>
              <a:gd name="connsiteX46" fmla="*/ 472691 w 561397"/>
              <a:gd name="connsiteY46" fmla="*/ 228738 h 423901"/>
              <a:gd name="connsiteX47" fmla="*/ 473408 w 561397"/>
              <a:gd name="connsiteY47" fmla="*/ 235078 h 423901"/>
              <a:gd name="connsiteX48" fmla="*/ 471368 w 561397"/>
              <a:gd name="connsiteY48" fmla="*/ 217546 h 423901"/>
              <a:gd name="connsiteX49" fmla="*/ 471368 w 561397"/>
              <a:gd name="connsiteY49" fmla="*/ 235188 h 423901"/>
              <a:gd name="connsiteX50" fmla="*/ 473408 w 561397"/>
              <a:gd name="connsiteY50" fmla="*/ 235078 h 423901"/>
              <a:gd name="connsiteX51" fmla="*/ 471368 w 561397"/>
              <a:gd name="connsiteY51" fmla="*/ 217546 h 423901"/>
              <a:gd name="connsiteX52" fmla="*/ 471368 w 561397"/>
              <a:gd name="connsiteY52" fmla="*/ 235188 h 423901"/>
              <a:gd name="connsiteX53" fmla="*/ 471368 w 561397"/>
              <a:gd name="connsiteY53" fmla="*/ 207898 h 423901"/>
              <a:gd name="connsiteX54" fmla="*/ 463319 w 561397"/>
              <a:gd name="connsiteY54" fmla="*/ 233920 h 423901"/>
              <a:gd name="connsiteX55" fmla="*/ 471368 w 561397"/>
              <a:gd name="connsiteY55" fmla="*/ 235188 h 423901"/>
              <a:gd name="connsiteX56" fmla="*/ 471368 w 561397"/>
              <a:gd name="connsiteY56" fmla="*/ 207898 h 423901"/>
              <a:gd name="connsiteX57" fmla="*/ 463319 w 561397"/>
              <a:gd name="connsiteY57" fmla="*/ 233920 h 423901"/>
              <a:gd name="connsiteX58" fmla="*/ 470652 w 561397"/>
              <a:gd name="connsiteY58" fmla="*/ 210214 h 423901"/>
              <a:gd name="connsiteX59" fmla="*/ 456538 w 561397"/>
              <a:gd name="connsiteY59" fmla="*/ 230722 h 423901"/>
              <a:gd name="connsiteX60" fmla="*/ 463374 w 561397"/>
              <a:gd name="connsiteY60" fmla="*/ 233920 h 423901"/>
              <a:gd name="connsiteX61" fmla="*/ 470707 w 561397"/>
              <a:gd name="connsiteY61" fmla="*/ 210214 h 423901"/>
              <a:gd name="connsiteX62" fmla="*/ 456593 w 561397"/>
              <a:gd name="connsiteY62" fmla="*/ 230722 h 423901"/>
              <a:gd name="connsiteX63" fmla="*/ 561397 w 561397"/>
              <a:gd name="connsiteY63"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178293 w 561397"/>
              <a:gd name="connsiteY16" fmla="*/ 241473 h 423901"/>
              <a:gd name="connsiteX17" fmla="*/ 212970 w 561397"/>
              <a:gd name="connsiteY17" fmla="*/ 201393 h 423901"/>
              <a:gd name="connsiteX18" fmla="*/ 196486 w 561397"/>
              <a:gd name="connsiteY18" fmla="*/ 101992 h 423901"/>
              <a:gd name="connsiteX19" fmla="*/ 189760 w 561397"/>
              <a:gd name="connsiteY19" fmla="*/ 49452 h 423901"/>
              <a:gd name="connsiteX20" fmla="*/ 182593 w 561397"/>
              <a:gd name="connsiteY20" fmla="*/ 0 h 423901"/>
              <a:gd name="connsiteX21" fmla="*/ 0 w 561397"/>
              <a:gd name="connsiteY21" fmla="*/ 30983 h 423901"/>
              <a:gd name="connsiteX22" fmla="*/ 12184 w 561397"/>
              <a:gd name="connsiteY22" fmla="*/ 120957 h 423901"/>
              <a:gd name="connsiteX23" fmla="*/ 24533 w 561397"/>
              <a:gd name="connsiteY23" fmla="*/ 203819 h 423901"/>
              <a:gd name="connsiteX24" fmla="*/ 38426 w 561397"/>
              <a:gd name="connsiteY24" fmla="*/ 266888 h 423901"/>
              <a:gd name="connsiteX25" fmla="*/ 53973 w 561397"/>
              <a:gd name="connsiteY25" fmla="*/ 313198 h 423901"/>
              <a:gd name="connsiteX26" fmla="*/ 71064 w 561397"/>
              <a:gd name="connsiteY26" fmla="*/ 347600 h 423901"/>
              <a:gd name="connsiteX27" fmla="*/ 89532 w 561397"/>
              <a:gd name="connsiteY27" fmla="*/ 373346 h 423901"/>
              <a:gd name="connsiteX28" fmla="*/ 132920 w 561397"/>
              <a:gd name="connsiteY28" fmla="*/ 408409 h 423901"/>
              <a:gd name="connsiteX29" fmla="*/ 162801 w 561397"/>
              <a:gd name="connsiteY29" fmla="*/ 419876 h 423901"/>
              <a:gd name="connsiteX30" fmla="*/ 195384 w 561397"/>
              <a:gd name="connsiteY30" fmla="*/ 423901 h 423901"/>
              <a:gd name="connsiteX31" fmla="*/ 198746 w 561397"/>
              <a:gd name="connsiteY31" fmla="*/ 423845 h 423901"/>
              <a:gd name="connsiteX32" fmla="*/ 198802 w 561397"/>
              <a:gd name="connsiteY32" fmla="*/ 423845 h 423901"/>
              <a:gd name="connsiteX33" fmla="*/ 238220 w 561397"/>
              <a:gd name="connsiteY33" fmla="*/ 416789 h 423901"/>
              <a:gd name="connsiteX34" fmla="*/ 266061 w 561397"/>
              <a:gd name="connsiteY34" fmla="*/ 404605 h 423901"/>
              <a:gd name="connsiteX35" fmla="*/ 306196 w 561397"/>
              <a:gd name="connsiteY35" fmla="*/ 377425 h 423901"/>
              <a:gd name="connsiteX36" fmla="*/ 364856 w 561397"/>
              <a:gd name="connsiteY36" fmla="*/ 324445 h 423901"/>
              <a:gd name="connsiteX37" fmla="*/ 405708 w 561397"/>
              <a:gd name="connsiteY37" fmla="*/ 285412 h 423901"/>
              <a:gd name="connsiteX38" fmla="*/ 457586 w 561397"/>
              <a:gd name="connsiteY38" fmla="*/ 243292 h 423901"/>
              <a:gd name="connsiteX39" fmla="*/ 472250 w 561397"/>
              <a:gd name="connsiteY39" fmla="*/ 235574 h 423901"/>
              <a:gd name="connsiteX40" fmla="*/ 473684 w 561397"/>
              <a:gd name="connsiteY40" fmla="*/ 235078 h 423901"/>
              <a:gd name="connsiteX41" fmla="*/ 474070 w 561397"/>
              <a:gd name="connsiteY41" fmla="*/ 234967 h 423901"/>
              <a:gd name="connsiteX42" fmla="*/ 472691 w 561397"/>
              <a:gd name="connsiteY42" fmla="*/ 228738 h 423901"/>
              <a:gd name="connsiteX43" fmla="*/ 473408 w 561397"/>
              <a:gd name="connsiteY43" fmla="*/ 235078 h 423901"/>
              <a:gd name="connsiteX44" fmla="*/ 474070 w 561397"/>
              <a:gd name="connsiteY44" fmla="*/ 234967 h 423901"/>
              <a:gd name="connsiteX45" fmla="*/ 472691 w 561397"/>
              <a:gd name="connsiteY45" fmla="*/ 228738 h 423901"/>
              <a:gd name="connsiteX46" fmla="*/ 473408 w 561397"/>
              <a:gd name="connsiteY46" fmla="*/ 235078 h 423901"/>
              <a:gd name="connsiteX47" fmla="*/ 471368 w 561397"/>
              <a:gd name="connsiteY47" fmla="*/ 217546 h 423901"/>
              <a:gd name="connsiteX48" fmla="*/ 471368 w 561397"/>
              <a:gd name="connsiteY48" fmla="*/ 235188 h 423901"/>
              <a:gd name="connsiteX49" fmla="*/ 473408 w 561397"/>
              <a:gd name="connsiteY49" fmla="*/ 235078 h 423901"/>
              <a:gd name="connsiteX50" fmla="*/ 471368 w 561397"/>
              <a:gd name="connsiteY50" fmla="*/ 217546 h 423901"/>
              <a:gd name="connsiteX51" fmla="*/ 471368 w 561397"/>
              <a:gd name="connsiteY51" fmla="*/ 235188 h 423901"/>
              <a:gd name="connsiteX52" fmla="*/ 471368 w 561397"/>
              <a:gd name="connsiteY52" fmla="*/ 207898 h 423901"/>
              <a:gd name="connsiteX53" fmla="*/ 463319 w 561397"/>
              <a:gd name="connsiteY53" fmla="*/ 233920 h 423901"/>
              <a:gd name="connsiteX54" fmla="*/ 471368 w 561397"/>
              <a:gd name="connsiteY54" fmla="*/ 235188 h 423901"/>
              <a:gd name="connsiteX55" fmla="*/ 471368 w 561397"/>
              <a:gd name="connsiteY55" fmla="*/ 207898 h 423901"/>
              <a:gd name="connsiteX56" fmla="*/ 463319 w 561397"/>
              <a:gd name="connsiteY56" fmla="*/ 233920 h 423901"/>
              <a:gd name="connsiteX57" fmla="*/ 470652 w 561397"/>
              <a:gd name="connsiteY57" fmla="*/ 210214 h 423901"/>
              <a:gd name="connsiteX58" fmla="*/ 456538 w 561397"/>
              <a:gd name="connsiteY58" fmla="*/ 230722 h 423901"/>
              <a:gd name="connsiteX59" fmla="*/ 463374 w 561397"/>
              <a:gd name="connsiteY59" fmla="*/ 233920 h 423901"/>
              <a:gd name="connsiteX60" fmla="*/ 470707 w 561397"/>
              <a:gd name="connsiteY60" fmla="*/ 210214 h 423901"/>
              <a:gd name="connsiteX61" fmla="*/ 456593 w 561397"/>
              <a:gd name="connsiteY61" fmla="*/ 230722 h 423901"/>
              <a:gd name="connsiteX62" fmla="*/ 561397 w 561397"/>
              <a:gd name="connsiteY62"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182428 w 561397"/>
              <a:gd name="connsiteY15" fmla="*/ 251782 h 423901"/>
              <a:gd name="connsiteX16" fmla="*/ 212970 w 561397"/>
              <a:gd name="connsiteY16" fmla="*/ 201393 h 423901"/>
              <a:gd name="connsiteX17" fmla="*/ 196486 w 561397"/>
              <a:gd name="connsiteY17" fmla="*/ 101992 h 423901"/>
              <a:gd name="connsiteX18" fmla="*/ 189760 w 561397"/>
              <a:gd name="connsiteY18" fmla="*/ 49452 h 423901"/>
              <a:gd name="connsiteX19" fmla="*/ 182593 w 561397"/>
              <a:gd name="connsiteY19" fmla="*/ 0 h 423901"/>
              <a:gd name="connsiteX20" fmla="*/ 0 w 561397"/>
              <a:gd name="connsiteY20" fmla="*/ 30983 h 423901"/>
              <a:gd name="connsiteX21" fmla="*/ 12184 w 561397"/>
              <a:gd name="connsiteY21" fmla="*/ 120957 h 423901"/>
              <a:gd name="connsiteX22" fmla="*/ 24533 w 561397"/>
              <a:gd name="connsiteY22" fmla="*/ 203819 h 423901"/>
              <a:gd name="connsiteX23" fmla="*/ 38426 w 561397"/>
              <a:gd name="connsiteY23" fmla="*/ 266888 h 423901"/>
              <a:gd name="connsiteX24" fmla="*/ 53973 w 561397"/>
              <a:gd name="connsiteY24" fmla="*/ 313198 h 423901"/>
              <a:gd name="connsiteX25" fmla="*/ 71064 w 561397"/>
              <a:gd name="connsiteY25" fmla="*/ 347600 h 423901"/>
              <a:gd name="connsiteX26" fmla="*/ 89532 w 561397"/>
              <a:gd name="connsiteY26" fmla="*/ 373346 h 423901"/>
              <a:gd name="connsiteX27" fmla="*/ 132920 w 561397"/>
              <a:gd name="connsiteY27" fmla="*/ 408409 h 423901"/>
              <a:gd name="connsiteX28" fmla="*/ 162801 w 561397"/>
              <a:gd name="connsiteY28" fmla="*/ 419876 h 423901"/>
              <a:gd name="connsiteX29" fmla="*/ 195384 w 561397"/>
              <a:gd name="connsiteY29" fmla="*/ 423901 h 423901"/>
              <a:gd name="connsiteX30" fmla="*/ 198746 w 561397"/>
              <a:gd name="connsiteY30" fmla="*/ 423845 h 423901"/>
              <a:gd name="connsiteX31" fmla="*/ 198802 w 561397"/>
              <a:gd name="connsiteY31" fmla="*/ 423845 h 423901"/>
              <a:gd name="connsiteX32" fmla="*/ 238220 w 561397"/>
              <a:gd name="connsiteY32" fmla="*/ 416789 h 423901"/>
              <a:gd name="connsiteX33" fmla="*/ 266061 w 561397"/>
              <a:gd name="connsiteY33" fmla="*/ 404605 h 423901"/>
              <a:gd name="connsiteX34" fmla="*/ 306196 w 561397"/>
              <a:gd name="connsiteY34" fmla="*/ 377425 h 423901"/>
              <a:gd name="connsiteX35" fmla="*/ 364856 w 561397"/>
              <a:gd name="connsiteY35" fmla="*/ 324445 h 423901"/>
              <a:gd name="connsiteX36" fmla="*/ 405708 w 561397"/>
              <a:gd name="connsiteY36" fmla="*/ 285412 h 423901"/>
              <a:gd name="connsiteX37" fmla="*/ 457586 w 561397"/>
              <a:gd name="connsiteY37" fmla="*/ 243292 h 423901"/>
              <a:gd name="connsiteX38" fmla="*/ 472250 w 561397"/>
              <a:gd name="connsiteY38" fmla="*/ 235574 h 423901"/>
              <a:gd name="connsiteX39" fmla="*/ 473684 w 561397"/>
              <a:gd name="connsiteY39" fmla="*/ 235078 h 423901"/>
              <a:gd name="connsiteX40" fmla="*/ 474070 w 561397"/>
              <a:gd name="connsiteY40" fmla="*/ 234967 h 423901"/>
              <a:gd name="connsiteX41" fmla="*/ 472691 w 561397"/>
              <a:gd name="connsiteY41" fmla="*/ 228738 h 423901"/>
              <a:gd name="connsiteX42" fmla="*/ 473408 w 561397"/>
              <a:gd name="connsiteY42" fmla="*/ 235078 h 423901"/>
              <a:gd name="connsiteX43" fmla="*/ 474070 w 561397"/>
              <a:gd name="connsiteY43" fmla="*/ 234967 h 423901"/>
              <a:gd name="connsiteX44" fmla="*/ 472691 w 561397"/>
              <a:gd name="connsiteY44" fmla="*/ 228738 h 423901"/>
              <a:gd name="connsiteX45" fmla="*/ 473408 w 561397"/>
              <a:gd name="connsiteY45" fmla="*/ 235078 h 423901"/>
              <a:gd name="connsiteX46" fmla="*/ 471368 w 561397"/>
              <a:gd name="connsiteY46" fmla="*/ 217546 h 423901"/>
              <a:gd name="connsiteX47" fmla="*/ 471368 w 561397"/>
              <a:gd name="connsiteY47" fmla="*/ 235188 h 423901"/>
              <a:gd name="connsiteX48" fmla="*/ 473408 w 561397"/>
              <a:gd name="connsiteY48" fmla="*/ 235078 h 423901"/>
              <a:gd name="connsiteX49" fmla="*/ 471368 w 561397"/>
              <a:gd name="connsiteY49" fmla="*/ 217546 h 423901"/>
              <a:gd name="connsiteX50" fmla="*/ 471368 w 561397"/>
              <a:gd name="connsiteY50" fmla="*/ 235188 h 423901"/>
              <a:gd name="connsiteX51" fmla="*/ 471368 w 561397"/>
              <a:gd name="connsiteY51" fmla="*/ 207898 h 423901"/>
              <a:gd name="connsiteX52" fmla="*/ 463319 w 561397"/>
              <a:gd name="connsiteY52" fmla="*/ 233920 h 423901"/>
              <a:gd name="connsiteX53" fmla="*/ 471368 w 561397"/>
              <a:gd name="connsiteY53" fmla="*/ 235188 h 423901"/>
              <a:gd name="connsiteX54" fmla="*/ 471368 w 561397"/>
              <a:gd name="connsiteY54" fmla="*/ 207898 h 423901"/>
              <a:gd name="connsiteX55" fmla="*/ 463319 w 561397"/>
              <a:gd name="connsiteY55" fmla="*/ 233920 h 423901"/>
              <a:gd name="connsiteX56" fmla="*/ 470652 w 561397"/>
              <a:gd name="connsiteY56" fmla="*/ 210214 h 423901"/>
              <a:gd name="connsiteX57" fmla="*/ 456538 w 561397"/>
              <a:gd name="connsiteY57" fmla="*/ 230722 h 423901"/>
              <a:gd name="connsiteX58" fmla="*/ 463374 w 561397"/>
              <a:gd name="connsiteY58" fmla="*/ 233920 h 423901"/>
              <a:gd name="connsiteX59" fmla="*/ 470707 w 561397"/>
              <a:gd name="connsiteY59" fmla="*/ 210214 h 423901"/>
              <a:gd name="connsiteX60" fmla="*/ 456593 w 561397"/>
              <a:gd name="connsiteY60" fmla="*/ 230722 h 423901"/>
              <a:gd name="connsiteX61" fmla="*/ 561397 w 561397"/>
              <a:gd name="connsiteY61"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177466 w 561397"/>
              <a:gd name="connsiteY14" fmla="*/ 241804 h 423901"/>
              <a:gd name="connsiteX15" fmla="*/ 212970 w 561397"/>
              <a:gd name="connsiteY15" fmla="*/ 201393 h 423901"/>
              <a:gd name="connsiteX16" fmla="*/ 196486 w 561397"/>
              <a:gd name="connsiteY16" fmla="*/ 101992 h 423901"/>
              <a:gd name="connsiteX17" fmla="*/ 189760 w 561397"/>
              <a:gd name="connsiteY17" fmla="*/ 49452 h 423901"/>
              <a:gd name="connsiteX18" fmla="*/ 182593 w 561397"/>
              <a:gd name="connsiteY18" fmla="*/ 0 h 423901"/>
              <a:gd name="connsiteX19" fmla="*/ 0 w 561397"/>
              <a:gd name="connsiteY19" fmla="*/ 30983 h 423901"/>
              <a:gd name="connsiteX20" fmla="*/ 12184 w 561397"/>
              <a:gd name="connsiteY20" fmla="*/ 120957 h 423901"/>
              <a:gd name="connsiteX21" fmla="*/ 24533 w 561397"/>
              <a:gd name="connsiteY21" fmla="*/ 203819 h 423901"/>
              <a:gd name="connsiteX22" fmla="*/ 38426 w 561397"/>
              <a:gd name="connsiteY22" fmla="*/ 266888 h 423901"/>
              <a:gd name="connsiteX23" fmla="*/ 53973 w 561397"/>
              <a:gd name="connsiteY23" fmla="*/ 313198 h 423901"/>
              <a:gd name="connsiteX24" fmla="*/ 71064 w 561397"/>
              <a:gd name="connsiteY24" fmla="*/ 347600 h 423901"/>
              <a:gd name="connsiteX25" fmla="*/ 89532 w 561397"/>
              <a:gd name="connsiteY25" fmla="*/ 373346 h 423901"/>
              <a:gd name="connsiteX26" fmla="*/ 132920 w 561397"/>
              <a:gd name="connsiteY26" fmla="*/ 408409 h 423901"/>
              <a:gd name="connsiteX27" fmla="*/ 162801 w 561397"/>
              <a:gd name="connsiteY27" fmla="*/ 419876 h 423901"/>
              <a:gd name="connsiteX28" fmla="*/ 195384 w 561397"/>
              <a:gd name="connsiteY28" fmla="*/ 423901 h 423901"/>
              <a:gd name="connsiteX29" fmla="*/ 198746 w 561397"/>
              <a:gd name="connsiteY29" fmla="*/ 423845 h 423901"/>
              <a:gd name="connsiteX30" fmla="*/ 198802 w 561397"/>
              <a:gd name="connsiteY30" fmla="*/ 423845 h 423901"/>
              <a:gd name="connsiteX31" fmla="*/ 238220 w 561397"/>
              <a:gd name="connsiteY31" fmla="*/ 416789 h 423901"/>
              <a:gd name="connsiteX32" fmla="*/ 266061 w 561397"/>
              <a:gd name="connsiteY32" fmla="*/ 404605 h 423901"/>
              <a:gd name="connsiteX33" fmla="*/ 306196 w 561397"/>
              <a:gd name="connsiteY33" fmla="*/ 377425 h 423901"/>
              <a:gd name="connsiteX34" fmla="*/ 364856 w 561397"/>
              <a:gd name="connsiteY34" fmla="*/ 324445 h 423901"/>
              <a:gd name="connsiteX35" fmla="*/ 405708 w 561397"/>
              <a:gd name="connsiteY35" fmla="*/ 285412 h 423901"/>
              <a:gd name="connsiteX36" fmla="*/ 457586 w 561397"/>
              <a:gd name="connsiteY36" fmla="*/ 243292 h 423901"/>
              <a:gd name="connsiteX37" fmla="*/ 472250 w 561397"/>
              <a:gd name="connsiteY37" fmla="*/ 235574 h 423901"/>
              <a:gd name="connsiteX38" fmla="*/ 473684 w 561397"/>
              <a:gd name="connsiteY38" fmla="*/ 235078 h 423901"/>
              <a:gd name="connsiteX39" fmla="*/ 474070 w 561397"/>
              <a:gd name="connsiteY39" fmla="*/ 234967 h 423901"/>
              <a:gd name="connsiteX40" fmla="*/ 472691 w 561397"/>
              <a:gd name="connsiteY40" fmla="*/ 228738 h 423901"/>
              <a:gd name="connsiteX41" fmla="*/ 473408 w 561397"/>
              <a:gd name="connsiteY41" fmla="*/ 235078 h 423901"/>
              <a:gd name="connsiteX42" fmla="*/ 474070 w 561397"/>
              <a:gd name="connsiteY42" fmla="*/ 234967 h 423901"/>
              <a:gd name="connsiteX43" fmla="*/ 472691 w 561397"/>
              <a:gd name="connsiteY43" fmla="*/ 228738 h 423901"/>
              <a:gd name="connsiteX44" fmla="*/ 473408 w 561397"/>
              <a:gd name="connsiteY44" fmla="*/ 235078 h 423901"/>
              <a:gd name="connsiteX45" fmla="*/ 471368 w 561397"/>
              <a:gd name="connsiteY45" fmla="*/ 217546 h 423901"/>
              <a:gd name="connsiteX46" fmla="*/ 471368 w 561397"/>
              <a:gd name="connsiteY46" fmla="*/ 235188 h 423901"/>
              <a:gd name="connsiteX47" fmla="*/ 473408 w 561397"/>
              <a:gd name="connsiteY47" fmla="*/ 235078 h 423901"/>
              <a:gd name="connsiteX48" fmla="*/ 471368 w 561397"/>
              <a:gd name="connsiteY48" fmla="*/ 217546 h 423901"/>
              <a:gd name="connsiteX49" fmla="*/ 471368 w 561397"/>
              <a:gd name="connsiteY49" fmla="*/ 235188 h 423901"/>
              <a:gd name="connsiteX50" fmla="*/ 471368 w 561397"/>
              <a:gd name="connsiteY50" fmla="*/ 207898 h 423901"/>
              <a:gd name="connsiteX51" fmla="*/ 463319 w 561397"/>
              <a:gd name="connsiteY51" fmla="*/ 233920 h 423901"/>
              <a:gd name="connsiteX52" fmla="*/ 471368 w 561397"/>
              <a:gd name="connsiteY52" fmla="*/ 235188 h 423901"/>
              <a:gd name="connsiteX53" fmla="*/ 471368 w 561397"/>
              <a:gd name="connsiteY53" fmla="*/ 207898 h 423901"/>
              <a:gd name="connsiteX54" fmla="*/ 463319 w 561397"/>
              <a:gd name="connsiteY54" fmla="*/ 233920 h 423901"/>
              <a:gd name="connsiteX55" fmla="*/ 470652 w 561397"/>
              <a:gd name="connsiteY55" fmla="*/ 210214 h 423901"/>
              <a:gd name="connsiteX56" fmla="*/ 456538 w 561397"/>
              <a:gd name="connsiteY56" fmla="*/ 230722 h 423901"/>
              <a:gd name="connsiteX57" fmla="*/ 463374 w 561397"/>
              <a:gd name="connsiteY57" fmla="*/ 233920 h 423901"/>
              <a:gd name="connsiteX58" fmla="*/ 470707 w 561397"/>
              <a:gd name="connsiteY58" fmla="*/ 210214 h 423901"/>
              <a:gd name="connsiteX59" fmla="*/ 456593 w 561397"/>
              <a:gd name="connsiteY59" fmla="*/ 230722 h 423901"/>
              <a:gd name="connsiteX60" fmla="*/ 561397 w 561397"/>
              <a:gd name="connsiteY60"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178293 w 561397"/>
              <a:gd name="connsiteY13" fmla="*/ 241473 h 423901"/>
              <a:gd name="connsiteX14" fmla="*/ 212970 w 561397"/>
              <a:gd name="connsiteY14" fmla="*/ 201393 h 423901"/>
              <a:gd name="connsiteX15" fmla="*/ 196486 w 561397"/>
              <a:gd name="connsiteY15" fmla="*/ 101992 h 423901"/>
              <a:gd name="connsiteX16" fmla="*/ 189760 w 561397"/>
              <a:gd name="connsiteY16" fmla="*/ 49452 h 423901"/>
              <a:gd name="connsiteX17" fmla="*/ 182593 w 561397"/>
              <a:gd name="connsiteY17" fmla="*/ 0 h 423901"/>
              <a:gd name="connsiteX18" fmla="*/ 0 w 561397"/>
              <a:gd name="connsiteY18" fmla="*/ 30983 h 423901"/>
              <a:gd name="connsiteX19" fmla="*/ 12184 w 561397"/>
              <a:gd name="connsiteY19" fmla="*/ 120957 h 423901"/>
              <a:gd name="connsiteX20" fmla="*/ 24533 w 561397"/>
              <a:gd name="connsiteY20" fmla="*/ 203819 h 423901"/>
              <a:gd name="connsiteX21" fmla="*/ 38426 w 561397"/>
              <a:gd name="connsiteY21" fmla="*/ 266888 h 423901"/>
              <a:gd name="connsiteX22" fmla="*/ 53973 w 561397"/>
              <a:gd name="connsiteY22" fmla="*/ 313198 h 423901"/>
              <a:gd name="connsiteX23" fmla="*/ 71064 w 561397"/>
              <a:gd name="connsiteY23" fmla="*/ 347600 h 423901"/>
              <a:gd name="connsiteX24" fmla="*/ 89532 w 561397"/>
              <a:gd name="connsiteY24" fmla="*/ 373346 h 423901"/>
              <a:gd name="connsiteX25" fmla="*/ 132920 w 561397"/>
              <a:gd name="connsiteY25" fmla="*/ 408409 h 423901"/>
              <a:gd name="connsiteX26" fmla="*/ 162801 w 561397"/>
              <a:gd name="connsiteY26" fmla="*/ 419876 h 423901"/>
              <a:gd name="connsiteX27" fmla="*/ 195384 w 561397"/>
              <a:gd name="connsiteY27" fmla="*/ 423901 h 423901"/>
              <a:gd name="connsiteX28" fmla="*/ 198746 w 561397"/>
              <a:gd name="connsiteY28" fmla="*/ 423845 h 423901"/>
              <a:gd name="connsiteX29" fmla="*/ 198802 w 561397"/>
              <a:gd name="connsiteY29" fmla="*/ 423845 h 423901"/>
              <a:gd name="connsiteX30" fmla="*/ 238220 w 561397"/>
              <a:gd name="connsiteY30" fmla="*/ 416789 h 423901"/>
              <a:gd name="connsiteX31" fmla="*/ 266061 w 561397"/>
              <a:gd name="connsiteY31" fmla="*/ 404605 h 423901"/>
              <a:gd name="connsiteX32" fmla="*/ 306196 w 561397"/>
              <a:gd name="connsiteY32" fmla="*/ 377425 h 423901"/>
              <a:gd name="connsiteX33" fmla="*/ 364856 w 561397"/>
              <a:gd name="connsiteY33" fmla="*/ 324445 h 423901"/>
              <a:gd name="connsiteX34" fmla="*/ 405708 w 561397"/>
              <a:gd name="connsiteY34" fmla="*/ 285412 h 423901"/>
              <a:gd name="connsiteX35" fmla="*/ 457586 w 561397"/>
              <a:gd name="connsiteY35" fmla="*/ 243292 h 423901"/>
              <a:gd name="connsiteX36" fmla="*/ 472250 w 561397"/>
              <a:gd name="connsiteY36" fmla="*/ 235574 h 423901"/>
              <a:gd name="connsiteX37" fmla="*/ 473684 w 561397"/>
              <a:gd name="connsiteY37" fmla="*/ 235078 h 423901"/>
              <a:gd name="connsiteX38" fmla="*/ 474070 w 561397"/>
              <a:gd name="connsiteY38" fmla="*/ 234967 h 423901"/>
              <a:gd name="connsiteX39" fmla="*/ 472691 w 561397"/>
              <a:gd name="connsiteY39" fmla="*/ 228738 h 423901"/>
              <a:gd name="connsiteX40" fmla="*/ 473408 w 561397"/>
              <a:gd name="connsiteY40" fmla="*/ 235078 h 423901"/>
              <a:gd name="connsiteX41" fmla="*/ 474070 w 561397"/>
              <a:gd name="connsiteY41" fmla="*/ 234967 h 423901"/>
              <a:gd name="connsiteX42" fmla="*/ 472691 w 561397"/>
              <a:gd name="connsiteY42" fmla="*/ 228738 h 423901"/>
              <a:gd name="connsiteX43" fmla="*/ 473408 w 561397"/>
              <a:gd name="connsiteY43" fmla="*/ 235078 h 423901"/>
              <a:gd name="connsiteX44" fmla="*/ 471368 w 561397"/>
              <a:gd name="connsiteY44" fmla="*/ 217546 h 423901"/>
              <a:gd name="connsiteX45" fmla="*/ 471368 w 561397"/>
              <a:gd name="connsiteY45" fmla="*/ 235188 h 423901"/>
              <a:gd name="connsiteX46" fmla="*/ 473408 w 561397"/>
              <a:gd name="connsiteY46" fmla="*/ 235078 h 423901"/>
              <a:gd name="connsiteX47" fmla="*/ 471368 w 561397"/>
              <a:gd name="connsiteY47" fmla="*/ 217546 h 423901"/>
              <a:gd name="connsiteX48" fmla="*/ 471368 w 561397"/>
              <a:gd name="connsiteY48" fmla="*/ 235188 h 423901"/>
              <a:gd name="connsiteX49" fmla="*/ 471368 w 561397"/>
              <a:gd name="connsiteY49" fmla="*/ 207898 h 423901"/>
              <a:gd name="connsiteX50" fmla="*/ 463319 w 561397"/>
              <a:gd name="connsiteY50" fmla="*/ 233920 h 423901"/>
              <a:gd name="connsiteX51" fmla="*/ 471368 w 561397"/>
              <a:gd name="connsiteY51" fmla="*/ 235188 h 423901"/>
              <a:gd name="connsiteX52" fmla="*/ 471368 w 561397"/>
              <a:gd name="connsiteY52" fmla="*/ 207898 h 423901"/>
              <a:gd name="connsiteX53" fmla="*/ 463319 w 561397"/>
              <a:gd name="connsiteY53" fmla="*/ 233920 h 423901"/>
              <a:gd name="connsiteX54" fmla="*/ 470652 w 561397"/>
              <a:gd name="connsiteY54" fmla="*/ 210214 h 423901"/>
              <a:gd name="connsiteX55" fmla="*/ 456538 w 561397"/>
              <a:gd name="connsiteY55" fmla="*/ 230722 h 423901"/>
              <a:gd name="connsiteX56" fmla="*/ 463374 w 561397"/>
              <a:gd name="connsiteY56" fmla="*/ 233920 h 423901"/>
              <a:gd name="connsiteX57" fmla="*/ 470707 w 561397"/>
              <a:gd name="connsiteY57" fmla="*/ 210214 h 423901"/>
              <a:gd name="connsiteX58" fmla="*/ 456593 w 561397"/>
              <a:gd name="connsiteY58" fmla="*/ 230722 h 423901"/>
              <a:gd name="connsiteX59" fmla="*/ 561397 w 561397"/>
              <a:gd name="connsiteY59"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182428 w 561397"/>
              <a:gd name="connsiteY12" fmla="*/ 251782 h 423901"/>
              <a:gd name="connsiteX13" fmla="*/ 212970 w 561397"/>
              <a:gd name="connsiteY13" fmla="*/ 201393 h 423901"/>
              <a:gd name="connsiteX14" fmla="*/ 196486 w 561397"/>
              <a:gd name="connsiteY14" fmla="*/ 101992 h 423901"/>
              <a:gd name="connsiteX15" fmla="*/ 189760 w 561397"/>
              <a:gd name="connsiteY15" fmla="*/ 49452 h 423901"/>
              <a:gd name="connsiteX16" fmla="*/ 182593 w 561397"/>
              <a:gd name="connsiteY16" fmla="*/ 0 h 423901"/>
              <a:gd name="connsiteX17" fmla="*/ 0 w 561397"/>
              <a:gd name="connsiteY17" fmla="*/ 30983 h 423901"/>
              <a:gd name="connsiteX18" fmla="*/ 12184 w 561397"/>
              <a:gd name="connsiteY18" fmla="*/ 120957 h 423901"/>
              <a:gd name="connsiteX19" fmla="*/ 24533 w 561397"/>
              <a:gd name="connsiteY19" fmla="*/ 203819 h 423901"/>
              <a:gd name="connsiteX20" fmla="*/ 38426 w 561397"/>
              <a:gd name="connsiteY20" fmla="*/ 266888 h 423901"/>
              <a:gd name="connsiteX21" fmla="*/ 53973 w 561397"/>
              <a:gd name="connsiteY21" fmla="*/ 313198 h 423901"/>
              <a:gd name="connsiteX22" fmla="*/ 71064 w 561397"/>
              <a:gd name="connsiteY22" fmla="*/ 347600 h 423901"/>
              <a:gd name="connsiteX23" fmla="*/ 89532 w 561397"/>
              <a:gd name="connsiteY23" fmla="*/ 373346 h 423901"/>
              <a:gd name="connsiteX24" fmla="*/ 132920 w 561397"/>
              <a:gd name="connsiteY24" fmla="*/ 408409 h 423901"/>
              <a:gd name="connsiteX25" fmla="*/ 162801 w 561397"/>
              <a:gd name="connsiteY25" fmla="*/ 419876 h 423901"/>
              <a:gd name="connsiteX26" fmla="*/ 195384 w 561397"/>
              <a:gd name="connsiteY26" fmla="*/ 423901 h 423901"/>
              <a:gd name="connsiteX27" fmla="*/ 198746 w 561397"/>
              <a:gd name="connsiteY27" fmla="*/ 423845 h 423901"/>
              <a:gd name="connsiteX28" fmla="*/ 198802 w 561397"/>
              <a:gd name="connsiteY28" fmla="*/ 423845 h 423901"/>
              <a:gd name="connsiteX29" fmla="*/ 238220 w 561397"/>
              <a:gd name="connsiteY29" fmla="*/ 416789 h 423901"/>
              <a:gd name="connsiteX30" fmla="*/ 266061 w 561397"/>
              <a:gd name="connsiteY30" fmla="*/ 404605 h 423901"/>
              <a:gd name="connsiteX31" fmla="*/ 306196 w 561397"/>
              <a:gd name="connsiteY31" fmla="*/ 377425 h 423901"/>
              <a:gd name="connsiteX32" fmla="*/ 364856 w 561397"/>
              <a:gd name="connsiteY32" fmla="*/ 324445 h 423901"/>
              <a:gd name="connsiteX33" fmla="*/ 405708 w 561397"/>
              <a:gd name="connsiteY33" fmla="*/ 285412 h 423901"/>
              <a:gd name="connsiteX34" fmla="*/ 457586 w 561397"/>
              <a:gd name="connsiteY34" fmla="*/ 243292 h 423901"/>
              <a:gd name="connsiteX35" fmla="*/ 472250 w 561397"/>
              <a:gd name="connsiteY35" fmla="*/ 235574 h 423901"/>
              <a:gd name="connsiteX36" fmla="*/ 473684 w 561397"/>
              <a:gd name="connsiteY36" fmla="*/ 235078 h 423901"/>
              <a:gd name="connsiteX37" fmla="*/ 474070 w 561397"/>
              <a:gd name="connsiteY37" fmla="*/ 234967 h 423901"/>
              <a:gd name="connsiteX38" fmla="*/ 472691 w 561397"/>
              <a:gd name="connsiteY38" fmla="*/ 228738 h 423901"/>
              <a:gd name="connsiteX39" fmla="*/ 473408 w 561397"/>
              <a:gd name="connsiteY39" fmla="*/ 235078 h 423901"/>
              <a:gd name="connsiteX40" fmla="*/ 474070 w 561397"/>
              <a:gd name="connsiteY40" fmla="*/ 234967 h 423901"/>
              <a:gd name="connsiteX41" fmla="*/ 472691 w 561397"/>
              <a:gd name="connsiteY41" fmla="*/ 228738 h 423901"/>
              <a:gd name="connsiteX42" fmla="*/ 473408 w 561397"/>
              <a:gd name="connsiteY42" fmla="*/ 235078 h 423901"/>
              <a:gd name="connsiteX43" fmla="*/ 471368 w 561397"/>
              <a:gd name="connsiteY43" fmla="*/ 217546 h 423901"/>
              <a:gd name="connsiteX44" fmla="*/ 471368 w 561397"/>
              <a:gd name="connsiteY44" fmla="*/ 235188 h 423901"/>
              <a:gd name="connsiteX45" fmla="*/ 473408 w 561397"/>
              <a:gd name="connsiteY45" fmla="*/ 235078 h 423901"/>
              <a:gd name="connsiteX46" fmla="*/ 471368 w 561397"/>
              <a:gd name="connsiteY46" fmla="*/ 217546 h 423901"/>
              <a:gd name="connsiteX47" fmla="*/ 471368 w 561397"/>
              <a:gd name="connsiteY47" fmla="*/ 235188 h 423901"/>
              <a:gd name="connsiteX48" fmla="*/ 471368 w 561397"/>
              <a:gd name="connsiteY48" fmla="*/ 207898 h 423901"/>
              <a:gd name="connsiteX49" fmla="*/ 463319 w 561397"/>
              <a:gd name="connsiteY49" fmla="*/ 233920 h 423901"/>
              <a:gd name="connsiteX50" fmla="*/ 471368 w 561397"/>
              <a:gd name="connsiteY50" fmla="*/ 235188 h 423901"/>
              <a:gd name="connsiteX51" fmla="*/ 471368 w 561397"/>
              <a:gd name="connsiteY51" fmla="*/ 207898 h 423901"/>
              <a:gd name="connsiteX52" fmla="*/ 463319 w 561397"/>
              <a:gd name="connsiteY52" fmla="*/ 233920 h 423901"/>
              <a:gd name="connsiteX53" fmla="*/ 470652 w 561397"/>
              <a:gd name="connsiteY53" fmla="*/ 210214 h 423901"/>
              <a:gd name="connsiteX54" fmla="*/ 456538 w 561397"/>
              <a:gd name="connsiteY54" fmla="*/ 230722 h 423901"/>
              <a:gd name="connsiteX55" fmla="*/ 463374 w 561397"/>
              <a:gd name="connsiteY55" fmla="*/ 233920 h 423901"/>
              <a:gd name="connsiteX56" fmla="*/ 470707 w 561397"/>
              <a:gd name="connsiteY56" fmla="*/ 210214 h 423901"/>
              <a:gd name="connsiteX57" fmla="*/ 456593 w 561397"/>
              <a:gd name="connsiteY57" fmla="*/ 230722 h 423901"/>
              <a:gd name="connsiteX58" fmla="*/ 561397 w 561397"/>
              <a:gd name="connsiteY58"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177466 w 561397"/>
              <a:gd name="connsiteY11" fmla="*/ 241804 h 423901"/>
              <a:gd name="connsiteX12" fmla="*/ 212970 w 561397"/>
              <a:gd name="connsiteY12" fmla="*/ 201393 h 423901"/>
              <a:gd name="connsiteX13" fmla="*/ 196486 w 561397"/>
              <a:gd name="connsiteY13" fmla="*/ 101992 h 423901"/>
              <a:gd name="connsiteX14" fmla="*/ 189760 w 561397"/>
              <a:gd name="connsiteY14" fmla="*/ 49452 h 423901"/>
              <a:gd name="connsiteX15" fmla="*/ 182593 w 561397"/>
              <a:gd name="connsiteY15" fmla="*/ 0 h 423901"/>
              <a:gd name="connsiteX16" fmla="*/ 0 w 561397"/>
              <a:gd name="connsiteY16" fmla="*/ 30983 h 423901"/>
              <a:gd name="connsiteX17" fmla="*/ 12184 w 561397"/>
              <a:gd name="connsiteY17" fmla="*/ 120957 h 423901"/>
              <a:gd name="connsiteX18" fmla="*/ 24533 w 561397"/>
              <a:gd name="connsiteY18" fmla="*/ 203819 h 423901"/>
              <a:gd name="connsiteX19" fmla="*/ 38426 w 561397"/>
              <a:gd name="connsiteY19" fmla="*/ 266888 h 423901"/>
              <a:gd name="connsiteX20" fmla="*/ 53973 w 561397"/>
              <a:gd name="connsiteY20" fmla="*/ 313198 h 423901"/>
              <a:gd name="connsiteX21" fmla="*/ 71064 w 561397"/>
              <a:gd name="connsiteY21" fmla="*/ 347600 h 423901"/>
              <a:gd name="connsiteX22" fmla="*/ 89532 w 561397"/>
              <a:gd name="connsiteY22" fmla="*/ 373346 h 423901"/>
              <a:gd name="connsiteX23" fmla="*/ 132920 w 561397"/>
              <a:gd name="connsiteY23" fmla="*/ 408409 h 423901"/>
              <a:gd name="connsiteX24" fmla="*/ 162801 w 561397"/>
              <a:gd name="connsiteY24" fmla="*/ 419876 h 423901"/>
              <a:gd name="connsiteX25" fmla="*/ 195384 w 561397"/>
              <a:gd name="connsiteY25" fmla="*/ 423901 h 423901"/>
              <a:gd name="connsiteX26" fmla="*/ 198746 w 561397"/>
              <a:gd name="connsiteY26" fmla="*/ 423845 h 423901"/>
              <a:gd name="connsiteX27" fmla="*/ 198802 w 561397"/>
              <a:gd name="connsiteY27" fmla="*/ 423845 h 423901"/>
              <a:gd name="connsiteX28" fmla="*/ 238220 w 561397"/>
              <a:gd name="connsiteY28" fmla="*/ 416789 h 423901"/>
              <a:gd name="connsiteX29" fmla="*/ 266061 w 561397"/>
              <a:gd name="connsiteY29" fmla="*/ 404605 h 423901"/>
              <a:gd name="connsiteX30" fmla="*/ 306196 w 561397"/>
              <a:gd name="connsiteY30" fmla="*/ 377425 h 423901"/>
              <a:gd name="connsiteX31" fmla="*/ 364856 w 561397"/>
              <a:gd name="connsiteY31" fmla="*/ 324445 h 423901"/>
              <a:gd name="connsiteX32" fmla="*/ 405708 w 561397"/>
              <a:gd name="connsiteY32" fmla="*/ 285412 h 423901"/>
              <a:gd name="connsiteX33" fmla="*/ 457586 w 561397"/>
              <a:gd name="connsiteY33" fmla="*/ 243292 h 423901"/>
              <a:gd name="connsiteX34" fmla="*/ 472250 w 561397"/>
              <a:gd name="connsiteY34" fmla="*/ 235574 h 423901"/>
              <a:gd name="connsiteX35" fmla="*/ 473684 w 561397"/>
              <a:gd name="connsiteY35" fmla="*/ 235078 h 423901"/>
              <a:gd name="connsiteX36" fmla="*/ 474070 w 561397"/>
              <a:gd name="connsiteY36" fmla="*/ 234967 h 423901"/>
              <a:gd name="connsiteX37" fmla="*/ 472691 w 561397"/>
              <a:gd name="connsiteY37" fmla="*/ 228738 h 423901"/>
              <a:gd name="connsiteX38" fmla="*/ 473408 w 561397"/>
              <a:gd name="connsiteY38" fmla="*/ 235078 h 423901"/>
              <a:gd name="connsiteX39" fmla="*/ 474070 w 561397"/>
              <a:gd name="connsiteY39" fmla="*/ 234967 h 423901"/>
              <a:gd name="connsiteX40" fmla="*/ 472691 w 561397"/>
              <a:gd name="connsiteY40" fmla="*/ 228738 h 423901"/>
              <a:gd name="connsiteX41" fmla="*/ 473408 w 561397"/>
              <a:gd name="connsiteY41" fmla="*/ 235078 h 423901"/>
              <a:gd name="connsiteX42" fmla="*/ 471368 w 561397"/>
              <a:gd name="connsiteY42" fmla="*/ 217546 h 423901"/>
              <a:gd name="connsiteX43" fmla="*/ 471368 w 561397"/>
              <a:gd name="connsiteY43" fmla="*/ 235188 h 423901"/>
              <a:gd name="connsiteX44" fmla="*/ 473408 w 561397"/>
              <a:gd name="connsiteY44" fmla="*/ 235078 h 423901"/>
              <a:gd name="connsiteX45" fmla="*/ 471368 w 561397"/>
              <a:gd name="connsiteY45" fmla="*/ 217546 h 423901"/>
              <a:gd name="connsiteX46" fmla="*/ 471368 w 561397"/>
              <a:gd name="connsiteY46" fmla="*/ 235188 h 423901"/>
              <a:gd name="connsiteX47" fmla="*/ 471368 w 561397"/>
              <a:gd name="connsiteY47" fmla="*/ 207898 h 423901"/>
              <a:gd name="connsiteX48" fmla="*/ 463319 w 561397"/>
              <a:gd name="connsiteY48" fmla="*/ 233920 h 423901"/>
              <a:gd name="connsiteX49" fmla="*/ 471368 w 561397"/>
              <a:gd name="connsiteY49" fmla="*/ 235188 h 423901"/>
              <a:gd name="connsiteX50" fmla="*/ 471368 w 561397"/>
              <a:gd name="connsiteY50" fmla="*/ 207898 h 423901"/>
              <a:gd name="connsiteX51" fmla="*/ 463319 w 561397"/>
              <a:gd name="connsiteY51" fmla="*/ 233920 h 423901"/>
              <a:gd name="connsiteX52" fmla="*/ 470652 w 561397"/>
              <a:gd name="connsiteY52" fmla="*/ 210214 h 423901"/>
              <a:gd name="connsiteX53" fmla="*/ 456538 w 561397"/>
              <a:gd name="connsiteY53" fmla="*/ 230722 h 423901"/>
              <a:gd name="connsiteX54" fmla="*/ 463374 w 561397"/>
              <a:gd name="connsiteY54" fmla="*/ 233920 h 423901"/>
              <a:gd name="connsiteX55" fmla="*/ 470707 w 561397"/>
              <a:gd name="connsiteY55" fmla="*/ 210214 h 423901"/>
              <a:gd name="connsiteX56" fmla="*/ 456593 w 561397"/>
              <a:gd name="connsiteY56" fmla="*/ 230722 h 423901"/>
              <a:gd name="connsiteX57" fmla="*/ 561397 w 561397"/>
              <a:gd name="connsiteY57"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177521 w 561397"/>
              <a:gd name="connsiteY10" fmla="*/ 241748 h 423901"/>
              <a:gd name="connsiteX11" fmla="*/ 212970 w 561397"/>
              <a:gd name="connsiteY11" fmla="*/ 201393 h 423901"/>
              <a:gd name="connsiteX12" fmla="*/ 196486 w 561397"/>
              <a:gd name="connsiteY12" fmla="*/ 101992 h 423901"/>
              <a:gd name="connsiteX13" fmla="*/ 189760 w 561397"/>
              <a:gd name="connsiteY13" fmla="*/ 49452 h 423901"/>
              <a:gd name="connsiteX14" fmla="*/ 182593 w 561397"/>
              <a:gd name="connsiteY14" fmla="*/ 0 h 423901"/>
              <a:gd name="connsiteX15" fmla="*/ 0 w 561397"/>
              <a:gd name="connsiteY15" fmla="*/ 30983 h 423901"/>
              <a:gd name="connsiteX16" fmla="*/ 12184 w 561397"/>
              <a:gd name="connsiteY16" fmla="*/ 120957 h 423901"/>
              <a:gd name="connsiteX17" fmla="*/ 24533 w 561397"/>
              <a:gd name="connsiteY17" fmla="*/ 203819 h 423901"/>
              <a:gd name="connsiteX18" fmla="*/ 38426 w 561397"/>
              <a:gd name="connsiteY18" fmla="*/ 266888 h 423901"/>
              <a:gd name="connsiteX19" fmla="*/ 53973 w 561397"/>
              <a:gd name="connsiteY19" fmla="*/ 313198 h 423901"/>
              <a:gd name="connsiteX20" fmla="*/ 71064 w 561397"/>
              <a:gd name="connsiteY20" fmla="*/ 347600 h 423901"/>
              <a:gd name="connsiteX21" fmla="*/ 89532 w 561397"/>
              <a:gd name="connsiteY21" fmla="*/ 373346 h 423901"/>
              <a:gd name="connsiteX22" fmla="*/ 132920 w 561397"/>
              <a:gd name="connsiteY22" fmla="*/ 408409 h 423901"/>
              <a:gd name="connsiteX23" fmla="*/ 162801 w 561397"/>
              <a:gd name="connsiteY23" fmla="*/ 419876 h 423901"/>
              <a:gd name="connsiteX24" fmla="*/ 195384 w 561397"/>
              <a:gd name="connsiteY24" fmla="*/ 423901 h 423901"/>
              <a:gd name="connsiteX25" fmla="*/ 198746 w 561397"/>
              <a:gd name="connsiteY25" fmla="*/ 423845 h 423901"/>
              <a:gd name="connsiteX26" fmla="*/ 198802 w 561397"/>
              <a:gd name="connsiteY26" fmla="*/ 423845 h 423901"/>
              <a:gd name="connsiteX27" fmla="*/ 238220 w 561397"/>
              <a:gd name="connsiteY27" fmla="*/ 416789 h 423901"/>
              <a:gd name="connsiteX28" fmla="*/ 266061 w 561397"/>
              <a:gd name="connsiteY28" fmla="*/ 404605 h 423901"/>
              <a:gd name="connsiteX29" fmla="*/ 306196 w 561397"/>
              <a:gd name="connsiteY29" fmla="*/ 377425 h 423901"/>
              <a:gd name="connsiteX30" fmla="*/ 364856 w 561397"/>
              <a:gd name="connsiteY30" fmla="*/ 324445 h 423901"/>
              <a:gd name="connsiteX31" fmla="*/ 405708 w 561397"/>
              <a:gd name="connsiteY31" fmla="*/ 285412 h 423901"/>
              <a:gd name="connsiteX32" fmla="*/ 457586 w 561397"/>
              <a:gd name="connsiteY32" fmla="*/ 243292 h 423901"/>
              <a:gd name="connsiteX33" fmla="*/ 472250 w 561397"/>
              <a:gd name="connsiteY33" fmla="*/ 235574 h 423901"/>
              <a:gd name="connsiteX34" fmla="*/ 473684 w 561397"/>
              <a:gd name="connsiteY34" fmla="*/ 235078 h 423901"/>
              <a:gd name="connsiteX35" fmla="*/ 474070 w 561397"/>
              <a:gd name="connsiteY35" fmla="*/ 234967 h 423901"/>
              <a:gd name="connsiteX36" fmla="*/ 472691 w 561397"/>
              <a:gd name="connsiteY36" fmla="*/ 228738 h 423901"/>
              <a:gd name="connsiteX37" fmla="*/ 473408 w 561397"/>
              <a:gd name="connsiteY37" fmla="*/ 235078 h 423901"/>
              <a:gd name="connsiteX38" fmla="*/ 474070 w 561397"/>
              <a:gd name="connsiteY38" fmla="*/ 234967 h 423901"/>
              <a:gd name="connsiteX39" fmla="*/ 472691 w 561397"/>
              <a:gd name="connsiteY39" fmla="*/ 228738 h 423901"/>
              <a:gd name="connsiteX40" fmla="*/ 473408 w 561397"/>
              <a:gd name="connsiteY40" fmla="*/ 235078 h 423901"/>
              <a:gd name="connsiteX41" fmla="*/ 471368 w 561397"/>
              <a:gd name="connsiteY41" fmla="*/ 217546 h 423901"/>
              <a:gd name="connsiteX42" fmla="*/ 471368 w 561397"/>
              <a:gd name="connsiteY42" fmla="*/ 235188 h 423901"/>
              <a:gd name="connsiteX43" fmla="*/ 473408 w 561397"/>
              <a:gd name="connsiteY43" fmla="*/ 235078 h 423901"/>
              <a:gd name="connsiteX44" fmla="*/ 471368 w 561397"/>
              <a:gd name="connsiteY44" fmla="*/ 217546 h 423901"/>
              <a:gd name="connsiteX45" fmla="*/ 471368 w 561397"/>
              <a:gd name="connsiteY45" fmla="*/ 235188 h 423901"/>
              <a:gd name="connsiteX46" fmla="*/ 471368 w 561397"/>
              <a:gd name="connsiteY46" fmla="*/ 207898 h 423901"/>
              <a:gd name="connsiteX47" fmla="*/ 463319 w 561397"/>
              <a:gd name="connsiteY47" fmla="*/ 233920 h 423901"/>
              <a:gd name="connsiteX48" fmla="*/ 471368 w 561397"/>
              <a:gd name="connsiteY48" fmla="*/ 235188 h 423901"/>
              <a:gd name="connsiteX49" fmla="*/ 471368 w 561397"/>
              <a:gd name="connsiteY49" fmla="*/ 207898 h 423901"/>
              <a:gd name="connsiteX50" fmla="*/ 463319 w 561397"/>
              <a:gd name="connsiteY50" fmla="*/ 233920 h 423901"/>
              <a:gd name="connsiteX51" fmla="*/ 470652 w 561397"/>
              <a:gd name="connsiteY51" fmla="*/ 210214 h 423901"/>
              <a:gd name="connsiteX52" fmla="*/ 456538 w 561397"/>
              <a:gd name="connsiteY52" fmla="*/ 230722 h 423901"/>
              <a:gd name="connsiteX53" fmla="*/ 463374 w 561397"/>
              <a:gd name="connsiteY53" fmla="*/ 233920 h 423901"/>
              <a:gd name="connsiteX54" fmla="*/ 470707 w 561397"/>
              <a:gd name="connsiteY54" fmla="*/ 210214 h 423901"/>
              <a:gd name="connsiteX55" fmla="*/ 456593 w 561397"/>
              <a:gd name="connsiteY55" fmla="*/ 230722 h 423901"/>
              <a:gd name="connsiteX56" fmla="*/ 561397 w 561397"/>
              <a:gd name="connsiteY56"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178072 w 561397"/>
              <a:gd name="connsiteY9" fmla="*/ 241418 h 423901"/>
              <a:gd name="connsiteX10" fmla="*/ 212970 w 561397"/>
              <a:gd name="connsiteY10" fmla="*/ 201393 h 423901"/>
              <a:gd name="connsiteX11" fmla="*/ 196486 w 561397"/>
              <a:gd name="connsiteY11" fmla="*/ 101992 h 423901"/>
              <a:gd name="connsiteX12" fmla="*/ 189760 w 561397"/>
              <a:gd name="connsiteY12" fmla="*/ 49452 h 423901"/>
              <a:gd name="connsiteX13" fmla="*/ 182593 w 561397"/>
              <a:gd name="connsiteY13" fmla="*/ 0 h 423901"/>
              <a:gd name="connsiteX14" fmla="*/ 0 w 561397"/>
              <a:gd name="connsiteY14" fmla="*/ 30983 h 423901"/>
              <a:gd name="connsiteX15" fmla="*/ 12184 w 561397"/>
              <a:gd name="connsiteY15" fmla="*/ 120957 h 423901"/>
              <a:gd name="connsiteX16" fmla="*/ 24533 w 561397"/>
              <a:gd name="connsiteY16" fmla="*/ 203819 h 423901"/>
              <a:gd name="connsiteX17" fmla="*/ 38426 w 561397"/>
              <a:gd name="connsiteY17" fmla="*/ 266888 h 423901"/>
              <a:gd name="connsiteX18" fmla="*/ 53973 w 561397"/>
              <a:gd name="connsiteY18" fmla="*/ 313198 h 423901"/>
              <a:gd name="connsiteX19" fmla="*/ 71064 w 561397"/>
              <a:gd name="connsiteY19" fmla="*/ 347600 h 423901"/>
              <a:gd name="connsiteX20" fmla="*/ 89532 w 561397"/>
              <a:gd name="connsiteY20" fmla="*/ 373346 h 423901"/>
              <a:gd name="connsiteX21" fmla="*/ 132920 w 561397"/>
              <a:gd name="connsiteY21" fmla="*/ 408409 h 423901"/>
              <a:gd name="connsiteX22" fmla="*/ 162801 w 561397"/>
              <a:gd name="connsiteY22" fmla="*/ 419876 h 423901"/>
              <a:gd name="connsiteX23" fmla="*/ 195384 w 561397"/>
              <a:gd name="connsiteY23" fmla="*/ 423901 h 423901"/>
              <a:gd name="connsiteX24" fmla="*/ 198746 w 561397"/>
              <a:gd name="connsiteY24" fmla="*/ 423845 h 423901"/>
              <a:gd name="connsiteX25" fmla="*/ 198802 w 561397"/>
              <a:gd name="connsiteY25" fmla="*/ 423845 h 423901"/>
              <a:gd name="connsiteX26" fmla="*/ 238220 w 561397"/>
              <a:gd name="connsiteY26" fmla="*/ 416789 h 423901"/>
              <a:gd name="connsiteX27" fmla="*/ 266061 w 561397"/>
              <a:gd name="connsiteY27" fmla="*/ 404605 h 423901"/>
              <a:gd name="connsiteX28" fmla="*/ 306196 w 561397"/>
              <a:gd name="connsiteY28" fmla="*/ 377425 h 423901"/>
              <a:gd name="connsiteX29" fmla="*/ 364856 w 561397"/>
              <a:gd name="connsiteY29" fmla="*/ 324445 h 423901"/>
              <a:gd name="connsiteX30" fmla="*/ 405708 w 561397"/>
              <a:gd name="connsiteY30" fmla="*/ 285412 h 423901"/>
              <a:gd name="connsiteX31" fmla="*/ 457586 w 561397"/>
              <a:gd name="connsiteY31" fmla="*/ 243292 h 423901"/>
              <a:gd name="connsiteX32" fmla="*/ 472250 w 561397"/>
              <a:gd name="connsiteY32" fmla="*/ 235574 h 423901"/>
              <a:gd name="connsiteX33" fmla="*/ 473684 w 561397"/>
              <a:gd name="connsiteY33" fmla="*/ 235078 h 423901"/>
              <a:gd name="connsiteX34" fmla="*/ 474070 w 561397"/>
              <a:gd name="connsiteY34" fmla="*/ 234967 h 423901"/>
              <a:gd name="connsiteX35" fmla="*/ 472691 w 561397"/>
              <a:gd name="connsiteY35" fmla="*/ 228738 h 423901"/>
              <a:gd name="connsiteX36" fmla="*/ 473408 w 561397"/>
              <a:gd name="connsiteY36" fmla="*/ 235078 h 423901"/>
              <a:gd name="connsiteX37" fmla="*/ 474070 w 561397"/>
              <a:gd name="connsiteY37" fmla="*/ 234967 h 423901"/>
              <a:gd name="connsiteX38" fmla="*/ 472691 w 561397"/>
              <a:gd name="connsiteY38" fmla="*/ 228738 h 423901"/>
              <a:gd name="connsiteX39" fmla="*/ 473408 w 561397"/>
              <a:gd name="connsiteY39" fmla="*/ 235078 h 423901"/>
              <a:gd name="connsiteX40" fmla="*/ 471368 w 561397"/>
              <a:gd name="connsiteY40" fmla="*/ 217546 h 423901"/>
              <a:gd name="connsiteX41" fmla="*/ 471368 w 561397"/>
              <a:gd name="connsiteY41" fmla="*/ 235188 h 423901"/>
              <a:gd name="connsiteX42" fmla="*/ 473408 w 561397"/>
              <a:gd name="connsiteY42" fmla="*/ 235078 h 423901"/>
              <a:gd name="connsiteX43" fmla="*/ 471368 w 561397"/>
              <a:gd name="connsiteY43" fmla="*/ 217546 h 423901"/>
              <a:gd name="connsiteX44" fmla="*/ 471368 w 561397"/>
              <a:gd name="connsiteY44" fmla="*/ 235188 h 423901"/>
              <a:gd name="connsiteX45" fmla="*/ 471368 w 561397"/>
              <a:gd name="connsiteY45" fmla="*/ 207898 h 423901"/>
              <a:gd name="connsiteX46" fmla="*/ 463319 w 561397"/>
              <a:gd name="connsiteY46" fmla="*/ 233920 h 423901"/>
              <a:gd name="connsiteX47" fmla="*/ 471368 w 561397"/>
              <a:gd name="connsiteY47" fmla="*/ 235188 h 423901"/>
              <a:gd name="connsiteX48" fmla="*/ 471368 w 561397"/>
              <a:gd name="connsiteY48" fmla="*/ 207898 h 423901"/>
              <a:gd name="connsiteX49" fmla="*/ 463319 w 561397"/>
              <a:gd name="connsiteY49" fmla="*/ 233920 h 423901"/>
              <a:gd name="connsiteX50" fmla="*/ 470652 w 561397"/>
              <a:gd name="connsiteY50" fmla="*/ 210214 h 423901"/>
              <a:gd name="connsiteX51" fmla="*/ 456538 w 561397"/>
              <a:gd name="connsiteY51" fmla="*/ 230722 h 423901"/>
              <a:gd name="connsiteX52" fmla="*/ 463374 w 561397"/>
              <a:gd name="connsiteY52" fmla="*/ 233920 h 423901"/>
              <a:gd name="connsiteX53" fmla="*/ 470707 w 561397"/>
              <a:gd name="connsiteY53" fmla="*/ 210214 h 423901"/>
              <a:gd name="connsiteX54" fmla="*/ 456593 w 561397"/>
              <a:gd name="connsiteY54" fmla="*/ 230722 h 423901"/>
              <a:gd name="connsiteX55" fmla="*/ 561397 w 561397"/>
              <a:gd name="connsiteY55"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181821 w 561397"/>
              <a:gd name="connsiteY8" fmla="*/ 239047 h 423901"/>
              <a:gd name="connsiteX9" fmla="*/ 212970 w 561397"/>
              <a:gd name="connsiteY9" fmla="*/ 201393 h 423901"/>
              <a:gd name="connsiteX10" fmla="*/ 196486 w 561397"/>
              <a:gd name="connsiteY10" fmla="*/ 101992 h 423901"/>
              <a:gd name="connsiteX11" fmla="*/ 189760 w 561397"/>
              <a:gd name="connsiteY11" fmla="*/ 49452 h 423901"/>
              <a:gd name="connsiteX12" fmla="*/ 182593 w 561397"/>
              <a:gd name="connsiteY12" fmla="*/ 0 h 423901"/>
              <a:gd name="connsiteX13" fmla="*/ 0 w 561397"/>
              <a:gd name="connsiteY13" fmla="*/ 30983 h 423901"/>
              <a:gd name="connsiteX14" fmla="*/ 12184 w 561397"/>
              <a:gd name="connsiteY14" fmla="*/ 120957 h 423901"/>
              <a:gd name="connsiteX15" fmla="*/ 24533 w 561397"/>
              <a:gd name="connsiteY15" fmla="*/ 203819 h 423901"/>
              <a:gd name="connsiteX16" fmla="*/ 38426 w 561397"/>
              <a:gd name="connsiteY16" fmla="*/ 266888 h 423901"/>
              <a:gd name="connsiteX17" fmla="*/ 53973 w 561397"/>
              <a:gd name="connsiteY17" fmla="*/ 313198 h 423901"/>
              <a:gd name="connsiteX18" fmla="*/ 71064 w 561397"/>
              <a:gd name="connsiteY18" fmla="*/ 347600 h 423901"/>
              <a:gd name="connsiteX19" fmla="*/ 89532 w 561397"/>
              <a:gd name="connsiteY19" fmla="*/ 373346 h 423901"/>
              <a:gd name="connsiteX20" fmla="*/ 132920 w 561397"/>
              <a:gd name="connsiteY20" fmla="*/ 408409 h 423901"/>
              <a:gd name="connsiteX21" fmla="*/ 162801 w 561397"/>
              <a:gd name="connsiteY21" fmla="*/ 419876 h 423901"/>
              <a:gd name="connsiteX22" fmla="*/ 195384 w 561397"/>
              <a:gd name="connsiteY22" fmla="*/ 423901 h 423901"/>
              <a:gd name="connsiteX23" fmla="*/ 198746 w 561397"/>
              <a:gd name="connsiteY23" fmla="*/ 423845 h 423901"/>
              <a:gd name="connsiteX24" fmla="*/ 198802 w 561397"/>
              <a:gd name="connsiteY24" fmla="*/ 423845 h 423901"/>
              <a:gd name="connsiteX25" fmla="*/ 238220 w 561397"/>
              <a:gd name="connsiteY25" fmla="*/ 416789 h 423901"/>
              <a:gd name="connsiteX26" fmla="*/ 266061 w 561397"/>
              <a:gd name="connsiteY26" fmla="*/ 404605 h 423901"/>
              <a:gd name="connsiteX27" fmla="*/ 306196 w 561397"/>
              <a:gd name="connsiteY27" fmla="*/ 377425 h 423901"/>
              <a:gd name="connsiteX28" fmla="*/ 364856 w 561397"/>
              <a:gd name="connsiteY28" fmla="*/ 324445 h 423901"/>
              <a:gd name="connsiteX29" fmla="*/ 405708 w 561397"/>
              <a:gd name="connsiteY29" fmla="*/ 285412 h 423901"/>
              <a:gd name="connsiteX30" fmla="*/ 457586 w 561397"/>
              <a:gd name="connsiteY30" fmla="*/ 243292 h 423901"/>
              <a:gd name="connsiteX31" fmla="*/ 472250 w 561397"/>
              <a:gd name="connsiteY31" fmla="*/ 235574 h 423901"/>
              <a:gd name="connsiteX32" fmla="*/ 473684 w 561397"/>
              <a:gd name="connsiteY32" fmla="*/ 235078 h 423901"/>
              <a:gd name="connsiteX33" fmla="*/ 474070 w 561397"/>
              <a:gd name="connsiteY33" fmla="*/ 234967 h 423901"/>
              <a:gd name="connsiteX34" fmla="*/ 472691 w 561397"/>
              <a:gd name="connsiteY34" fmla="*/ 228738 h 423901"/>
              <a:gd name="connsiteX35" fmla="*/ 473408 w 561397"/>
              <a:gd name="connsiteY35" fmla="*/ 235078 h 423901"/>
              <a:gd name="connsiteX36" fmla="*/ 474070 w 561397"/>
              <a:gd name="connsiteY36" fmla="*/ 234967 h 423901"/>
              <a:gd name="connsiteX37" fmla="*/ 472691 w 561397"/>
              <a:gd name="connsiteY37" fmla="*/ 228738 h 423901"/>
              <a:gd name="connsiteX38" fmla="*/ 473408 w 561397"/>
              <a:gd name="connsiteY38" fmla="*/ 235078 h 423901"/>
              <a:gd name="connsiteX39" fmla="*/ 471368 w 561397"/>
              <a:gd name="connsiteY39" fmla="*/ 217546 h 423901"/>
              <a:gd name="connsiteX40" fmla="*/ 471368 w 561397"/>
              <a:gd name="connsiteY40" fmla="*/ 235188 h 423901"/>
              <a:gd name="connsiteX41" fmla="*/ 473408 w 561397"/>
              <a:gd name="connsiteY41" fmla="*/ 235078 h 423901"/>
              <a:gd name="connsiteX42" fmla="*/ 471368 w 561397"/>
              <a:gd name="connsiteY42" fmla="*/ 217546 h 423901"/>
              <a:gd name="connsiteX43" fmla="*/ 471368 w 561397"/>
              <a:gd name="connsiteY43" fmla="*/ 235188 h 423901"/>
              <a:gd name="connsiteX44" fmla="*/ 471368 w 561397"/>
              <a:gd name="connsiteY44" fmla="*/ 207898 h 423901"/>
              <a:gd name="connsiteX45" fmla="*/ 463319 w 561397"/>
              <a:gd name="connsiteY45" fmla="*/ 233920 h 423901"/>
              <a:gd name="connsiteX46" fmla="*/ 471368 w 561397"/>
              <a:gd name="connsiteY46" fmla="*/ 235188 h 423901"/>
              <a:gd name="connsiteX47" fmla="*/ 471368 w 561397"/>
              <a:gd name="connsiteY47" fmla="*/ 207898 h 423901"/>
              <a:gd name="connsiteX48" fmla="*/ 463319 w 561397"/>
              <a:gd name="connsiteY48" fmla="*/ 233920 h 423901"/>
              <a:gd name="connsiteX49" fmla="*/ 470652 w 561397"/>
              <a:gd name="connsiteY49" fmla="*/ 210214 h 423901"/>
              <a:gd name="connsiteX50" fmla="*/ 456538 w 561397"/>
              <a:gd name="connsiteY50" fmla="*/ 230722 h 423901"/>
              <a:gd name="connsiteX51" fmla="*/ 463374 w 561397"/>
              <a:gd name="connsiteY51" fmla="*/ 233920 h 423901"/>
              <a:gd name="connsiteX52" fmla="*/ 470707 w 561397"/>
              <a:gd name="connsiteY52" fmla="*/ 210214 h 423901"/>
              <a:gd name="connsiteX53" fmla="*/ 456593 w 561397"/>
              <a:gd name="connsiteY53" fmla="*/ 230722 h 423901"/>
              <a:gd name="connsiteX54" fmla="*/ 561397 w 561397"/>
              <a:gd name="connsiteY54" fmla="*/ 78120 h 423901"/>
              <a:gd name="connsiteX0" fmla="*/ 561397 w 561397"/>
              <a:gd name="connsiteY0" fmla="*/ 78120 h 423901"/>
              <a:gd name="connsiteX1" fmla="*/ 517733 w 561397"/>
              <a:gd name="connsiteY1" fmla="*/ 56840 h 423901"/>
              <a:gd name="connsiteX2" fmla="*/ 471203 w 561397"/>
              <a:gd name="connsiteY2" fmla="*/ 49893 h 423901"/>
              <a:gd name="connsiteX3" fmla="*/ 432832 w 561397"/>
              <a:gd name="connsiteY3" fmla="*/ 54304 h 423901"/>
              <a:gd name="connsiteX4" fmla="*/ 373952 w 561397"/>
              <a:gd name="connsiteY4" fmla="*/ 77459 h 423901"/>
              <a:gd name="connsiteX5" fmla="*/ 295611 w 561397"/>
              <a:gd name="connsiteY5" fmla="*/ 135015 h 423901"/>
              <a:gd name="connsiteX6" fmla="*/ 247041 w 561397"/>
              <a:gd name="connsiteY6" fmla="*/ 180498 h 423901"/>
              <a:gd name="connsiteX7" fmla="*/ 215617 w 561397"/>
              <a:gd name="connsiteY7" fmla="*/ 210544 h 423901"/>
              <a:gd name="connsiteX8" fmla="*/ 212970 w 561397"/>
              <a:gd name="connsiteY8" fmla="*/ 201393 h 423901"/>
              <a:gd name="connsiteX9" fmla="*/ 196486 w 561397"/>
              <a:gd name="connsiteY9" fmla="*/ 101992 h 423901"/>
              <a:gd name="connsiteX10" fmla="*/ 189760 w 561397"/>
              <a:gd name="connsiteY10" fmla="*/ 49452 h 423901"/>
              <a:gd name="connsiteX11" fmla="*/ 182593 w 561397"/>
              <a:gd name="connsiteY11" fmla="*/ 0 h 423901"/>
              <a:gd name="connsiteX12" fmla="*/ 0 w 561397"/>
              <a:gd name="connsiteY12" fmla="*/ 30983 h 423901"/>
              <a:gd name="connsiteX13" fmla="*/ 12184 w 561397"/>
              <a:gd name="connsiteY13" fmla="*/ 120957 h 423901"/>
              <a:gd name="connsiteX14" fmla="*/ 24533 w 561397"/>
              <a:gd name="connsiteY14" fmla="*/ 203819 h 423901"/>
              <a:gd name="connsiteX15" fmla="*/ 38426 w 561397"/>
              <a:gd name="connsiteY15" fmla="*/ 266888 h 423901"/>
              <a:gd name="connsiteX16" fmla="*/ 53973 w 561397"/>
              <a:gd name="connsiteY16" fmla="*/ 313198 h 423901"/>
              <a:gd name="connsiteX17" fmla="*/ 71064 w 561397"/>
              <a:gd name="connsiteY17" fmla="*/ 347600 h 423901"/>
              <a:gd name="connsiteX18" fmla="*/ 89532 w 561397"/>
              <a:gd name="connsiteY18" fmla="*/ 373346 h 423901"/>
              <a:gd name="connsiteX19" fmla="*/ 132920 w 561397"/>
              <a:gd name="connsiteY19" fmla="*/ 408409 h 423901"/>
              <a:gd name="connsiteX20" fmla="*/ 162801 w 561397"/>
              <a:gd name="connsiteY20" fmla="*/ 419876 h 423901"/>
              <a:gd name="connsiteX21" fmla="*/ 195384 w 561397"/>
              <a:gd name="connsiteY21" fmla="*/ 423901 h 423901"/>
              <a:gd name="connsiteX22" fmla="*/ 198746 w 561397"/>
              <a:gd name="connsiteY22" fmla="*/ 423845 h 423901"/>
              <a:gd name="connsiteX23" fmla="*/ 198802 w 561397"/>
              <a:gd name="connsiteY23" fmla="*/ 423845 h 423901"/>
              <a:gd name="connsiteX24" fmla="*/ 238220 w 561397"/>
              <a:gd name="connsiteY24" fmla="*/ 416789 h 423901"/>
              <a:gd name="connsiteX25" fmla="*/ 266061 w 561397"/>
              <a:gd name="connsiteY25" fmla="*/ 404605 h 423901"/>
              <a:gd name="connsiteX26" fmla="*/ 306196 w 561397"/>
              <a:gd name="connsiteY26" fmla="*/ 377425 h 423901"/>
              <a:gd name="connsiteX27" fmla="*/ 364856 w 561397"/>
              <a:gd name="connsiteY27" fmla="*/ 324445 h 423901"/>
              <a:gd name="connsiteX28" fmla="*/ 405708 w 561397"/>
              <a:gd name="connsiteY28" fmla="*/ 285412 h 423901"/>
              <a:gd name="connsiteX29" fmla="*/ 457586 w 561397"/>
              <a:gd name="connsiteY29" fmla="*/ 243292 h 423901"/>
              <a:gd name="connsiteX30" fmla="*/ 472250 w 561397"/>
              <a:gd name="connsiteY30" fmla="*/ 235574 h 423901"/>
              <a:gd name="connsiteX31" fmla="*/ 473684 w 561397"/>
              <a:gd name="connsiteY31" fmla="*/ 235078 h 423901"/>
              <a:gd name="connsiteX32" fmla="*/ 474070 w 561397"/>
              <a:gd name="connsiteY32" fmla="*/ 234967 h 423901"/>
              <a:gd name="connsiteX33" fmla="*/ 472691 w 561397"/>
              <a:gd name="connsiteY33" fmla="*/ 228738 h 423901"/>
              <a:gd name="connsiteX34" fmla="*/ 473408 w 561397"/>
              <a:gd name="connsiteY34" fmla="*/ 235078 h 423901"/>
              <a:gd name="connsiteX35" fmla="*/ 474070 w 561397"/>
              <a:gd name="connsiteY35" fmla="*/ 234967 h 423901"/>
              <a:gd name="connsiteX36" fmla="*/ 472691 w 561397"/>
              <a:gd name="connsiteY36" fmla="*/ 228738 h 423901"/>
              <a:gd name="connsiteX37" fmla="*/ 473408 w 561397"/>
              <a:gd name="connsiteY37" fmla="*/ 235078 h 423901"/>
              <a:gd name="connsiteX38" fmla="*/ 471368 w 561397"/>
              <a:gd name="connsiteY38" fmla="*/ 217546 h 423901"/>
              <a:gd name="connsiteX39" fmla="*/ 471368 w 561397"/>
              <a:gd name="connsiteY39" fmla="*/ 235188 h 423901"/>
              <a:gd name="connsiteX40" fmla="*/ 473408 w 561397"/>
              <a:gd name="connsiteY40" fmla="*/ 235078 h 423901"/>
              <a:gd name="connsiteX41" fmla="*/ 471368 w 561397"/>
              <a:gd name="connsiteY41" fmla="*/ 217546 h 423901"/>
              <a:gd name="connsiteX42" fmla="*/ 471368 w 561397"/>
              <a:gd name="connsiteY42" fmla="*/ 235188 h 423901"/>
              <a:gd name="connsiteX43" fmla="*/ 471368 w 561397"/>
              <a:gd name="connsiteY43" fmla="*/ 207898 h 423901"/>
              <a:gd name="connsiteX44" fmla="*/ 463319 w 561397"/>
              <a:gd name="connsiteY44" fmla="*/ 233920 h 423901"/>
              <a:gd name="connsiteX45" fmla="*/ 471368 w 561397"/>
              <a:gd name="connsiteY45" fmla="*/ 235188 h 423901"/>
              <a:gd name="connsiteX46" fmla="*/ 471368 w 561397"/>
              <a:gd name="connsiteY46" fmla="*/ 207898 h 423901"/>
              <a:gd name="connsiteX47" fmla="*/ 463319 w 561397"/>
              <a:gd name="connsiteY47" fmla="*/ 233920 h 423901"/>
              <a:gd name="connsiteX48" fmla="*/ 470652 w 561397"/>
              <a:gd name="connsiteY48" fmla="*/ 210214 h 423901"/>
              <a:gd name="connsiteX49" fmla="*/ 456538 w 561397"/>
              <a:gd name="connsiteY49" fmla="*/ 230722 h 423901"/>
              <a:gd name="connsiteX50" fmla="*/ 463374 w 561397"/>
              <a:gd name="connsiteY50" fmla="*/ 233920 h 423901"/>
              <a:gd name="connsiteX51" fmla="*/ 470707 w 561397"/>
              <a:gd name="connsiteY51" fmla="*/ 210214 h 423901"/>
              <a:gd name="connsiteX52" fmla="*/ 456593 w 561397"/>
              <a:gd name="connsiteY52" fmla="*/ 230722 h 423901"/>
              <a:gd name="connsiteX53" fmla="*/ 561397 w 561397"/>
              <a:gd name="connsiteY53" fmla="*/ 78120 h 4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1397" h="423901">
                <a:moveTo>
                  <a:pt x="561397" y="78120"/>
                </a:moveTo>
                <a:cubicBezTo>
                  <a:pt x="548110" y="68969"/>
                  <a:pt x="533225" y="61636"/>
                  <a:pt x="517733" y="56840"/>
                </a:cubicBezTo>
                <a:cubicBezTo>
                  <a:pt x="502242" y="52043"/>
                  <a:pt x="486309" y="49893"/>
                  <a:pt x="471203" y="49893"/>
                </a:cubicBezTo>
                <a:cubicBezTo>
                  <a:pt x="457641" y="49893"/>
                  <a:pt x="444740" y="51602"/>
                  <a:pt x="432832" y="54304"/>
                </a:cubicBezTo>
                <a:cubicBezTo>
                  <a:pt x="410394" y="59431"/>
                  <a:pt x="391208" y="67921"/>
                  <a:pt x="373952" y="77459"/>
                </a:cubicBezTo>
                <a:cubicBezTo>
                  <a:pt x="343851" y="94274"/>
                  <a:pt x="318877" y="114562"/>
                  <a:pt x="295611" y="135015"/>
                </a:cubicBezTo>
                <a:cubicBezTo>
                  <a:pt x="278245" y="150397"/>
                  <a:pt x="262037" y="165999"/>
                  <a:pt x="247041" y="180498"/>
                </a:cubicBezTo>
                <a:cubicBezTo>
                  <a:pt x="235794" y="191359"/>
                  <a:pt x="221295" y="207062"/>
                  <a:pt x="215617" y="210544"/>
                </a:cubicBezTo>
                <a:cubicBezTo>
                  <a:pt x="209939" y="214026"/>
                  <a:pt x="216159" y="219485"/>
                  <a:pt x="212970" y="201393"/>
                </a:cubicBezTo>
                <a:cubicBezTo>
                  <a:pt x="206410" y="172835"/>
                  <a:pt x="201117" y="137331"/>
                  <a:pt x="196486" y="101992"/>
                </a:cubicBezTo>
                <a:cubicBezTo>
                  <a:pt x="194171" y="84295"/>
                  <a:pt x="192021" y="66598"/>
                  <a:pt x="189760" y="49452"/>
                </a:cubicBezTo>
                <a:cubicBezTo>
                  <a:pt x="187500" y="32307"/>
                  <a:pt x="185239" y="15767"/>
                  <a:pt x="182593" y="0"/>
                </a:cubicBezTo>
                <a:lnTo>
                  <a:pt x="0" y="30983"/>
                </a:lnTo>
                <a:cubicBezTo>
                  <a:pt x="3804" y="53367"/>
                  <a:pt x="7663" y="85783"/>
                  <a:pt x="12184" y="120957"/>
                </a:cubicBezTo>
                <a:cubicBezTo>
                  <a:pt x="15602" y="147420"/>
                  <a:pt x="19516" y="175647"/>
                  <a:pt x="24533" y="203819"/>
                </a:cubicBezTo>
                <a:cubicBezTo>
                  <a:pt x="28337" y="224989"/>
                  <a:pt x="32748" y="246104"/>
                  <a:pt x="38426" y="266888"/>
                </a:cubicBezTo>
                <a:cubicBezTo>
                  <a:pt x="42726" y="282490"/>
                  <a:pt x="47633" y="297872"/>
                  <a:pt x="53973" y="313198"/>
                </a:cubicBezTo>
                <a:cubicBezTo>
                  <a:pt x="58714" y="324665"/>
                  <a:pt x="64172" y="336132"/>
                  <a:pt x="71064" y="347600"/>
                </a:cubicBezTo>
                <a:cubicBezTo>
                  <a:pt x="76246" y="356200"/>
                  <a:pt x="82255" y="364856"/>
                  <a:pt x="89532" y="373346"/>
                </a:cubicBezTo>
                <a:cubicBezTo>
                  <a:pt x="100448" y="386026"/>
                  <a:pt x="114562" y="398706"/>
                  <a:pt x="132920" y="408409"/>
                </a:cubicBezTo>
                <a:cubicBezTo>
                  <a:pt x="142072" y="413205"/>
                  <a:pt x="152161" y="417175"/>
                  <a:pt x="162801" y="419876"/>
                </a:cubicBezTo>
                <a:cubicBezTo>
                  <a:pt x="173441" y="422577"/>
                  <a:pt x="184523" y="423901"/>
                  <a:pt x="195384" y="423901"/>
                </a:cubicBezTo>
                <a:cubicBezTo>
                  <a:pt x="196486" y="423901"/>
                  <a:pt x="197644" y="423901"/>
                  <a:pt x="198746" y="423845"/>
                </a:cubicBezTo>
                <a:lnTo>
                  <a:pt x="198802" y="423845"/>
                </a:lnTo>
                <a:cubicBezTo>
                  <a:pt x="213907" y="423460"/>
                  <a:pt x="226974" y="420482"/>
                  <a:pt x="238220" y="416789"/>
                </a:cubicBezTo>
                <a:cubicBezTo>
                  <a:pt x="248750" y="413260"/>
                  <a:pt x="257847" y="409070"/>
                  <a:pt x="266061" y="404605"/>
                </a:cubicBezTo>
                <a:cubicBezTo>
                  <a:pt x="281443" y="396225"/>
                  <a:pt x="294123" y="387018"/>
                  <a:pt x="306196" y="377425"/>
                </a:cubicBezTo>
                <a:cubicBezTo>
                  <a:pt x="327146" y="360666"/>
                  <a:pt x="346111" y="342472"/>
                  <a:pt x="364856" y="324445"/>
                </a:cubicBezTo>
                <a:cubicBezTo>
                  <a:pt x="378859" y="310938"/>
                  <a:pt x="392531" y="297596"/>
                  <a:pt x="405708" y="285412"/>
                </a:cubicBezTo>
                <a:cubicBezTo>
                  <a:pt x="425279" y="267164"/>
                  <a:pt x="443968" y="251782"/>
                  <a:pt x="457586" y="243292"/>
                </a:cubicBezTo>
                <a:cubicBezTo>
                  <a:pt x="464312" y="238992"/>
                  <a:pt x="469604" y="236511"/>
                  <a:pt x="472250" y="235574"/>
                </a:cubicBezTo>
                <a:lnTo>
                  <a:pt x="473684" y="235078"/>
                </a:lnTo>
                <a:lnTo>
                  <a:pt x="474070" y="234967"/>
                </a:lnTo>
                <a:lnTo>
                  <a:pt x="472691" y="228738"/>
                </a:lnTo>
                <a:lnTo>
                  <a:pt x="473408" y="235078"/>
                </a:lnTo>
                <a:lnTo>
                  <a:pt x="474070" y="234967"/>
                </a:lnTo>
                <a:lnTo>
                  <a:pt x="472691" y="228738"/>
                </a:lnTo>
                <a:lnTo>
                  <a:pt x="473408" y="235078"/>
                </a:lnTo>
                <a:lnTo>
                  <a:pt x="471368" y="217546"/>
                </a:lnTo>
                <a:lnTo>
                  <a:pt x="471368" y="235188"/>
                </a:lnTo>
                <a:cubicBezTo>
                  <a:pt x="472250" y="235188"/>
                  <a:pt x="472967" y="235133"/>
                  <a:pt x="473408" y="235078"/>
                </a:cubicBezTo>
                <a:lnTo>
                  <a:pt x="471368" y="217546"/>
                </a:lnTo>
                <a:lnTo>
                  <a:pt x="471368" y="235188"/>
                </a:lnTo>
                <a:lnTo>
                  <a:pt x="471368" y="207898"/>
                </a:lnTo>
                <a:lnTo>
                  <a:pt x="463319" y="233920"/>
                </a:lnTo>
                <a:cubicBezTo>
                  <a:pt x="466241" y="234857"/>
                  <a:pt x="469328" y="235188"/>
                  <a:pt x="471368" y="235188"/>
                </a:cubicBezTo>
                <a:lnTo>
                  <a:pt x="471368" y="207898"/>
                </a:lnTo>
                <a:lnTo>
                  <a:pt x="463319" y="233920"/>
                </a:lnTo>
                <a:lnTo>
                  <a:pt x="470652" y="210214"/>
                </a:lnTo>
                <a:lnTo>
                  <a:pt x="456538" y="230722"/>
                </a:lnTo>
                <a:cubicBezTo>
                  <a:pt x="457806" y="231660"/>
                  <a:pt x="460452" y="233038"/>
                  <a:pt x="463374" y="233920"/>
                </a:cubicBezTo>
                <a:lnTo>
                  <a:pt x="470707" y="210214"/>
                </a:lnTo>
                <a:lnTo>
                  <a:pt x="456593" y="230722"/>
                </a:lnTo>
                <a:lnTo>
                  <a:pt x="561397" y="78120"/>
                </a:lnTo>
                <a:close/>
              </a:path>
            </a:pathLst>
          </a:custGeom>
          <a:solidFill>
            <a:srgbClr val="FDD6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7" name="Freeform: Shape 46">
            <a:extLst>
              <a:ext uri="{FF2B5EF4-FFF2-40B4-BE49-F238E27FC236}">
                <a16:creationId xmlns:a16="http://schemas.microsoft.com/office/drawing/2014/main" id="{CB8BD9AC-62E0-4D58-9B21-08EA93C1BDBB}"/>
              </a:ext>
            </a:extLst>
          </p:cNvPr>
          <p:cNvSpPr/>
          <p:nvPr/>
        </p:nvSpPr>
        <p:spPr>
          <a:xfrm>
            <a:off x="10123038" y="5315293"/>
            <a:ext cx="48548" cy="49801"/>
          </a:xfrm>
          <a:custGeom>
            <a:avLst/>
            <a:gdLst>
              <a:gd name="connsiteX0" fmla="*/ 38370 w 86222"/>
              <a:gd name="connsiteY0" fmla="*/ 85121 h 91616"/>
              <a:gd name="connsiteX1" fmla="*/ 81482 w 86222"/>
              <a:gd name="connsiteY1" fmla="*/ 36000 h 91616"/>
              <a:gd name="connsiteX2" fmla="*/ 79718 w 86222"/>
              <a:gd name="connsiteY2" fmla="*/ 8930 h 91616"/>
              <a:gd name="connsiteX3" fmla="*/ 74922 w 86222"/>
              <a:gd name="connsiteY3" fmla="*/ 4740 h 91616"/>
              <a:gd name="connsiteX4" fmla="*/ 47853 w 86222"/>
              <a:gd name="connsiteY4" fmla="*/ 6505 h 91616"/>
              <a:gd name="connsiteX5" fmla="*/ 4740 w 86222"/>
              <a:gd name="connsiteY5" fmla="*/ 55626 h 91616"/>
              <a:gd name="connsiteX6" fmla="*/ 6505 w 86222"/>
              <a:gd name="connsiteY6" fmla="*/ 82640 h 91616"/>
              <a:gd name="connsiteX7" fmla="*/ 11301 w 86222"/>
              <a:gd name="connsiteY7" fmla="*/ 86830 h 91616"/>
              <a:gd name="connsiteX8" fmla="*/ 38370 w 86222"/>
              <a:gd name="connsiteY8" fmla="*/ 85121 h 9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22" h="91616">
                <a:moveTo>
                  <a:pt x="38370" y="85121"/>
                </a:moveTo>
                <a:lnTo>
                  <a:pt x="81482" y="36000"/>
                </a:lnTo>
                <a:cubicBezTo>
                  <a:pt x="88429" y="28061"/>
                  <a:pt x="87657" y="15932"/>
                  <a:pt x="79718" y="8930"/>
                </a:cubicBezTo>
                <a:lnTo>
                  <a:pt x="74922" y="4740"/>
                </a:lnTo>
                <a:cubicBezTo>
                  <a:pt x="66983" y="-2206"/>
                  <a:pt x="54854" y="-1434"/>
                  <a:pt x="47853" y="6505"/>
                </a:cubicBezTo>
                <a:lnTo>
                  <a:pt x="4740" y="55626"/>
                </a:lnTo>
                <a:cubicBezTo>
                  <a:pt x="-2206" y="63565"/>
                  <a:pt x="-1434" y="75694"/>
                  <a:pt x="6505" y="82640"/>
                </a:cubicBezTo>
                <a:lnTo>
                  <a:pt x="11301" y="86830"/>
                </a:lnTo>
                <a:cubicBezTo>
                  <a:pt x="19240" y="93832"/>
                  <a:pt x="31424" y="93060"/>
                  <a:pt x="38370" y="85121"/>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8" name="Freeform: Shape 47">
            <a:extLst>
              <a:ext uri="{FF2B5EF4-FFF2-40B4-BE49-F238E27FC236}">
                <a16:creationId xmlns:a16="http://schemas.microsoft.com/office/drawing/2014/main" id="{C2AA38FB-9483-4F81-B229-AC4E69AF83A1}"/>
              </a:ext>
            </a:extLst>
          </p:cNvPr>
          <p:cNvSpPr/>
          <p:nvPr/>
        </p:nvSpPr>
        <p:spPr>
          <a:xfrm>
            <a:off x="10141787" y="5331175"/>
            <a:ext cx="48548" cy="49805"/>
          </a:xfrm>
          <a:custGeom>
            <a:avLst/>
            <a:gdLst>
              <a:gd name="connsiteX0" fmla="*/ 38370 w 86222"/>
              <a:gd name="connsiteY0" fmla="*/ 85121 h 91625"/>
              <a:gd name="connsiteX1" fmla="*/ 81482 w 86222"/>
              <a:gd name="connsiteY1" fmla="*/ 35999 h 91625"/>
              <a:gd name="connsiteX2" fmla="*/ 79718 w 86222"/>
              <a:gd name="connsiteY2" fmla="*/ 8930 h 91625"/>
              <a:gd name="connsiteX3" fmla="*/ 74922 w 86222"/>
              <a:gd name="connsiteY3" fmla="*/ 4740 h 91625"/>
              <a:gd name="connsiteX4" fmla="*/ 47853 w 86222"/>
              <a:gd name="connsiteY4" fmla="*/ 6505 h 91625"/>
              <a:gd name="connsiteX5" fmla="*/ 4740 w 86222"/>
              <a:gd name="connsiteY5" fmla="*/ 55626 h 91625"/>
              <a:gd name="connsiteX6" fmla="*/ 6505 w 86222"/>
              <a:gd name="connsiteY6" fmla="*/ 82695 h 91625"/>
              <a:gd name="connsiteX7" fmla="*/ 11301 w 86222"/>
              <a:gd name="connsiteY7" fmla="*/ 86885 h 91625"/>
              <a:gd name="connsiteX8" fmla="*/ 38370 w 86222"/>
              <a:gd name="connsiteY8" fmla="*/ 85121 h 9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22" h="91625">
                <a:moveTo>
                  <a:pt x="38370" y="85121"/>
                </a:moveTo>
                <a:lnTo>
                  <a:pt x="81482" y="35999"/>
                </a:lnTo>
                <a:cubicBezTo>
                  <a:pt x="88429" y="28061"/>
                  <a:pt x="87657" y="15932"/>
                  <a:pt x="79718" y="8930"/>
                </a:cubicBezTo>
                <a:lnTo>
                  <a:pt x="74922" y="4740"/>
                </a:lnTo>
                <a:cubicBezTo>
                  <a:pt x="66983" y="-2206"/>
                  <a:pt x="54854" y="-1434"/>
                  <a:pt x="47853" y="6505"/>
                </a:cubicBezTo>
                <a:lnTo>
                  <a:pt x="4740" y="55626"/>
                </a:lnTo>
                <a:cubicBezTo>
                  <a:pt x="-2206" y="63565"/>
                  <a:pt x="-1434" y="75694"/>
                  <a:pt x="6505" y="82695"/>
                </a:cubicBezTo>
                <a:lnTo>
                  <a:pt x="11301" y="86885"/>
                </a:lnTo>
                <a:cubicBezTo>
                  <a:pt x="19240" y="93832"/>
                  <a:pt x="31369" y="93060"/>
                  <a:pt x="38370" y="85121"/>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49" name="Freeform: Shape 48">
            <a:extLst>
              <a:ext uri="{FF2B5EF4-FFF2-40B4-BE49-F238E27FC236}">
                <a16:creationId xmlns:a16="http://schemas.microsoft.com/office/drawing/2014/main" id="{DABBF49A-7059-4F58-A6BC-7489F3F2BF54}"/>
              </a:ext>
            </a:extLst>
          </p:cNvPr>
          <p:cNvSpPr/>
          <p:nvPr/>
        </p:nvSpPr>
        <p:spPr>
          <a:xfrm>
            <a:off x="10160691" y="5347239"/>
            <a:ext cx="48548" cy="49791"/>
          </a:xfrm>
          <a:custGeom>
            <a:avLst/>
            <a:gdLst>
              <a:gd name="connsiteX0" fmla="*/ 38370 w 86222"/>
              <a:gd name="connsiteY0" fmla="*/ 85121 h 91598"/>
              <a:gd name="connsiteX1" fmla="*/ 81482 w 86222"/>
              <a:gd name="connsiteY1" fmla="*/ 35999 h 91598"/>
              <a:gd name="connsiteX2" fmla="*/ 79718 w 86222"/>
              <a:gd name="connsiteY2" fmla="*/ 8930 h 91598"/>
              <a:gd name="connsiteX3" fmla="*/ 74922 w 86222"/>
              <a:gd name="connsiteY3" fmla="*/ 4740 h 91598"/>
              <a:gd name="connsiteX4" fmla="*/ 47853 w 86222"/>
              <a:gd name="connsiteY4" fmla="*/ 6505 h 91598"/>
              <a:gd name="connsiteX5" fmla="*/ 4740 w 86222"/>
              <a:gd name="connsiteY5" fmla="*/ 55626 h 91598"/>
              <a:gd name="connsiteX6" fmla="*/ 6505 w 86222"/>
              <a:gd name="connsiteY6" fmla="*/ 82640 h 91598"/>
              <a:gd name="connsiteX7" fmla="*/ 11301 w 86222"/>
              <a:gd name="connsiteY7" fmla="*/ 86830 h 91598"/>
              <a:gd name="connsiteX8" fmla="*/ 38370 w 86222"/>
              <a:gd name="connsiteY8" fmla="*/ 85121 h 9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22" h="91598">
                <a:moveTo>
                  <a:pt x="38370" y="85121"/>
                </a:moveTo>
                <a:lnTo>
                  <a:pt x="81482" y="35999"/>
                </a:lnTo>
                <a:cubicBezTo>
                  <a:pt x="88429" y="28061"/>
                  <a:pt x="87657" y="15932"/>
                  <a:pt x="79718" y="8930"/>
                </a:cubicBezTo>
                <a:lnTo>
                  <a:pt x="74922" y="4740"/>
                </a:lnTo>
                <a:cubicBezTo>
                  <a:pt x="66983" y="-2206"/>
                  <a:pt x="54854" y="-1434"/>
                  <a:pt x="47853" y="6505"/>
                </a:cubicBezTo>
                <a:lnTo>
                  <a:pt x="4740" y="55626"/>
                </a:lnTo>
                <a:cubicBezTo>
                  <a:pt x="-2206" y="63565"/>
                  <a:pt x="-1434" y="75694"/>
                  <a:pt x="6505" y="82640"/>
                </a:cubicBezTo>
                <a:lnTo>
                  <a:pt x="11301" y="86830"/>
                </a:lnTo>
                <a:cubicBezTo>
                  <a:pt x="19240" y="93832"/>
                  <a:pt x="31424" y="93005"/>
                  <a:pt x="38370" y="85121"/>
                </a:cubicBezTo>
              </a:path>
            </a:pathLst>
          </a:custGeom>
          <a:solidFill>
            <a:srgbClr val="BF8F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50" name="Freeform: Shape 49">
            <a:extLst>
              <a:ext uri="{FF2B5EF4-FFF2-40B4-BE49-F238E27FC236}">
                <a16:creationId xmlns:a16="http://schemas.microsoft.com/office/drawing/2014/main" id="{9902F044-ADD4-45F6-AFBD-1535CD574910}"/>
              </a:ext>
            </a:extLst>
          </p:cNvPr>
          <p:cNvSpPr/>
          <p:nvPr/>
        </p:nvSpPr>
        <p:spPr>
          <a:xfrm>
            <a:off x="10092555" y="5012913"/>
            <a:ext cx="205308" cy="369719"/>
          </a:xfrm>
          <a:custGeom>
            <a:avLst/>
            <a:gdLst>
              <a:gd name="connsiteX0" fmla="*/ 0 w 364634"/>
              <a:gd name="connsiteY0" fmla="*/ 189540 h 680148"/>
              <a:gd name="connsiteX1" fmla="*/ 104749 w 364634"/>
              <a:gd name="connsiteY1" fmla="*/ 232817 h 680148"/>
              <a:gd name="connsiteX2" fmla="*/ 141576 w 364634"/>
              <a:gd name="connsiteY2" fmla="*/ 260328 h 680148"/>
              <a:gd name="connsiteX3" fmla="*/ 167267 w 364634"/>
              <a:gd name="connsiteY3" fmla="*/ 294895 h 680148"/>
              <a:gd name="connsiteX4" fmla="*/ 191138 w 364634"/>
              <a:gd name="connsiteY4" fmla="*/ 282490 h 680148"/>
              <a:gd name="connsiteX5" fmla="*/ 164621 w 364634"/>
              <a:gd name="connsiteY5" fmla="*/ 287948 h 680148"/>
              <a:gd name="connsiteX6" fmla="*/ 167267 w 364634"/>
              <a:gd name="connsiteY6" fmla="*/ 294895 h 680148"/>
              <a:gd name="connsiteX7" fmla="*/ 191138 w 364634"/>
              <a:gd name="connsiteY7" fmla="*/ 282490 h 680148"/>
              <a:gd name="connsiteX8" fmla="*/ 164621 w 364634"/>
              <a:gd name="connsiteY8" fmla="*/ 287948 h 680148"/>
              <a:gd name="connsiteX9" fmla="*/ 170630 w 364634"/>
              <a:gd name="connsiteY9" fmla="*/ 286735 h 680148"/>
              <a:gd name="connsiteX10" fmla="*/ 164565 w 364634"/>
              <a:gd name="connsiteY10" fmla="*/ 287617 h 680148"/>
              <a:gd name="connsiteX11" fmla="*/ 164621 w 364634"/>
              <a:gd name="connsiteY11" fmla="*/ 287948 h 680148"/>
              <a:gd name="connsiteX12" fmla="*/ 170630 w 364634"/>
              <a:gd name="connsiteY12" fmla="*/ 286735 h 680148"/>
              <a:gd name="connsiteX13" fmla="*/ 164565 w 364634"/>
              <a:gd name="connsiteY13" fmla="*/ 287617 h 680148"/>
              <a:gd name="connsiteX14" fmla="*/ 164676 w 364634"/>
              <a:gd name="connsiteY14" fmla="*/ 290153 h 680148"/>
              <a:gd name="connsiteX15" fmla="*/ 162360 w 364634"/>
              <a:gd name="connsiteY15" fmla="*/ 308732 h 680148"/>
              <a:gd name="connsiteX16" fmla="*/ 143395 w 364634"/>
              <a:gd name="connsiteY16" fmla="*/ 367281 h 680148"/>
              <a:gd name="connsiteX17" fmla="*/ 89091 w 364634"/>
              <a:gd name="connsiteY17" fmla="*/ 474566 h 680148"/>
              <a:gd name="connsiteX18" fmla="*/ 31425 w 364634"/>
              <a:gd name="connsiteY18" fmla="*/ 564264 h 680148"/>
              <a:gd name="connsiteX19" fmla="*/ 194446 w 364634"/>
              <a:gd name="connsiteY19" fmla="*/ 680149 h 680148"/>
              <a:gd name="connsiteX20" fmla="*/ 298478 w 364634"/>
              <a:gd name="connsiteY20" fmla="*/ 508196 h 680148"/>
              <a:gd name="connsiteX21" fmla="*/ 343355 w 364634"/>
              <a:gd name="connsiteY21" fmla="*/ 403282 h 680148"/>
              <a:gd name="connsiteX22" fmla="*/ 358350 w 364634"/>
              <a:gd name="connsiteY22" fmla="*/ 348427 h 680148"/>
              <a:gd name="connsiteX23" fmla="*/ 364635 w 364634"/>
              <a:gd name="connsiteY23" fmla="*/ 290098 h 680148"/>
              <a:gd name="connsiteX24" fmla="*/ 360500 w 364634"/>
              <a:gd name="connsiteY24" fmla="*/ 247758 h 680148"/>
              <a:gd name="connsiteX25" fmla="*/ 344678 w 364634"/>
              <a:gd name="connsiteY25" fmla="*/ 202661 h 680148"/>
              <a:gd name="connsiteX26" fmla="*/ 281388 w 364634"/>
              <a:gd name="connsiteY26" fmla="*/ 117429 h 680148"/>
              <a:gd name="connsiteX27" fmla="*/ 167432 w 364634"/>
              <a:gd name="connsiteY27" fmla="*/ 40135 h 680148"/>
              <a:gd name="connsiteX28" fmla="*/ 63511 w 364634"/>
              <a:gd name="connsiteY28" fmla="*/ 0 h 680148"/>
              <a:gd name="connsiteX29" fmla="*/ 0 w 364634"/>
              <a:gd name="connsiteY29" fmla="*/ 189540 h 68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4634" h="680148">
                <a:moveTo>
                  <a:pt x="0" y="189540"/>
                </a:moveTo>
                <a:cubicBezTo>
                  <a:pt x="39033" y="202495"/>
                  <a:pt x="76080" y="215892"/>
                  <a:pt x="104749" y="232817"/>
                </a:cubicBezTo>
                <a:cubicBezTo>
                  <a:pt x="119138" y="241252"/>
                  <a:pt x="131377" y="250294"/>
                  <a:pt x="141576" y="260328"/>
                </a:cubicBezTo>
                <a:cubicBezTo>
                  <a:pt x="151830" y="270361"/>
                  <a:pt x="160155" y="281277"/>
                  <a:pt x="167267" y="294895"/>
                </a:cubicBezTo>
                <a:lnTo>
                  <a:pt x="191138" y="282490"/>
                </a:lnTo>
                <a:lnTo>
                  <a:pt x="164621" y="287948"/>
                </a:lnTo>
                <a:cubicBezTo>
                  <a:pt x="164786" y="288775"/>
                  <a:pt x="165447" y="291366"/>
                  <a:pt x="167267" y="294895"/>
                </a:cubicBezTo>
                <a:lnTo>
                  <a:pt x="191138" y="282490"/>
                </a:lnTo>
                <a:lnTo>
                  <a:pt x="164621" y="287948"/>
                </a:lnTo>
                <a:lnTo>
                  <a:pt x="170630" y="286735"/>
                </a:lnTo>
                <a:lnTo>
                  <a:pt x="164565" y="287617"/>
                </a:lnTo>
                <a:lnTo>
                  <a:pt x="164621" y="287948"/>
                </a:lnTo>
                <a:lnTo>
                  <a:pt x="170630" y="286735"/>
                </a:lnTo>
                <a:lnTo>
                  <a:pt x="164565" y="287617"/>
                </a:lnTo>
                <a:cubicBezTo>
                  <a:pt x="164565" y="287617"/>
                  <a:pt x="164676" y="288444"/>
                  <a:pt x="164676" y="290153"/>
                </a:cubicBezTo>
                <a:cubicBezTo>
                  <a:pt x="164676" y="293516"/>
                  <a:pt x="164124" y="300187"/>
                  <a:pt x="162360" y="308732"/>
                </a:cubicBezTo>
                <a:cubicBezTo>
                  <a:pt x="159383" y="323838"/>
                  <a:pt x="152712" y="344678"/>
                  <a:pt x="143395" y="367281"/>
                </a:cubicBezTo>
                <a:cubicBezTo>
                  <a:pt x="129447" y="401352"/>
                  <a:pt x="109600" y="439558"/>
                  <a:pt x="89091" y="474566"/>
                </a:cubicBezTo>
                <a:cubicBezTo>
                  <a:pt x="68638" y="509574"/>
                  <a:pt x="47523" y="541660"/>
                  <a:pt x="31425" y="564264"/>
                </a:cubicBezTo>
                <a:lnTo>
                  <a:pt x="194446" y="680149"/>
                </a:lnTo>
                <a:cubicBezTo>
                  <a:pt x="224382" y="637918"/>
                  <a:pt x="264187" y="575841"/>
                  <a:pt x="298478" y="508196"/>
                </a:cubicBezTo>
                <a:cubicBezTo>
                  <a:pt x="315569" y="474290"/>
                  <a:pt x="331281" y="439117"/>
                  <a:pt x="343355" y="403282"/>
                </a:cubicBezTo>
                <a:cubicBezTo>
                  <a:pt x="349419" y="385309"/>
                  <a:pt x="354546" y="367116"/>
                  <a:pt x="358350" y="348427"/>
                </a:cubicBezTo>
                <a:cubicBezTo>
                  <a:pt x="362099" y="329737"/>
                  <a:pt x="364580" y="310497"/>
                  <a:pt x="364635" y="290098"/>
                </a:cubicBezTo>
                <a:cubicBezTo>
                  <a:pt x="364635" y="276536"/>
                  <a:pt x="363532" y="262423"/>
                  <a:pt x="360500" y="247758"/>
                </a:cubicBezTo>
                <a:cubicBezTo>
                  <a:pt x="357468" y="233093"/>
                  <a:pt x="352506" y="217711"/>
                  <a:pt x="344678" y="202661"/>
                </a:cubicBezTo>
                <a:cubicBezTo>
                  <a:pt x="327422" y="169362"/>
                  <a:pt x="305425" y="140914"/>
                  <a:pt x="281388" y="117429"/>
                </a:cubicBezTo>
                <a:cubicBezTo>
                  <a:pt x="245277" y="82145"/>
                  <a:pt x="205197" y="58053"/>
                  <a:pt x="167432" y="40135"/>
                </a:cubicBezTo>
                <a:cubicBezTo>
                  <a:pt x="129612" y="22218"/>
                  <a:pt x="93557" y="10144"/>
                  <a:pt x="63511" y="0"/>
                </a:cubicBezTo>
                <a:lnTo>
                  <a:pt x="0" y="189540"/>
                </a:lnTo>
                <a:close/>
              </a:path>
            </a:pathLst>
          </a:custGeom>
          <a:solidFill>
            <a:srgbClr val="FDD678"/>
          </a:solid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51" name="Freeform: Shape 50">
            <a:extLst>
              <a:ext uri="{FF2B5EF4-FFF2-40B4-BE49-F238E27FC236}">
                <a16:creationId xmlns:a16="http://schemas.microsoft.com/office/drawing/2014/main" id="{AB057802-2DA6-481F-BA5D-C2B6DCF986DC}"/>
              </a:ext>
            </a:extLst>
          </p:cNvPr>
          <p:cNvSpPr/>
          <p:nvPr/>
        </p:nvSpPr>
        <p:spPr>
          <a:xfrm>
            <a:off x="9444935" y="4819767"/>
            <a:ext cx="852959" cy="1262652"/>
          </a:xfrm>
          <a:custGeom>
            <a:avLst/>
            <a:gdLst>
              <a:gd name="connsiteX0" fmla="*/ 0 w 1514883"/>
              <a:gd name="connsiteY0" fmla="*/ 0 h 2322825"/>
              <a:gd name="connsiteX1" fmla="*/ 1514884 w 1514883"/>
              <a:gd name="connsiteY1" fmla="*/ 0 h 2322825"/>
              <a:gd name="connsiteX2" fmla="*/ 1514884 w 1514883"/>
              <a:gd name="connsiteY2" fmla="*/ 2322825 h 2322825"/>
              <a:gd name="connsiteX3" fmla="*/ 0 w 1514883"/>
              <a:gd name="connsiteY3" fmla="*/ 2322825 h 2322825"/>
            </a:gdLst>
            <a:ahLst/>
            <a:cxnLst>
              <a:cxn ang="0">
                <a:pos x="connsiteX0" y="connsiteY0"/>
              </a:cxn>
              <a:cxn ang="0">
                <a:pos x="connsiteX1" y="connsiteY1"/>
              </a:cxn>
              <a:cxn ang="0">
                <a:pos x="connsiteX2" y="connsiteY2"/>
              </a:cxn>
              <a:cxn ang="0">
                <a:pos x="connsiteX3" y="connsiteY3"/>
              </a:cxn>
            </a:cxnLst>
            <a:rect l="l" t="t" r="r" b="b"/>
            <a:pathLst>
              <a:path w="1514883" h="2322825">
                <a:moveTo>
                  <a:pt x="0" y="0"/>
                </a:moveTo>
                <a:lnTo>
                  <a:pt x="1514884" y="0"/>
                </a:lnTo>
                <a:lnTo>
                  <a:pt x="1514884" y="2322825"/>
                </a:lnTo>
                <a:lnTo>
                  <a:pt x="0" y="2322825"/>
                </a:lnTo>
                <a:close/>
              </a:path>
            </a:pathLst>
          </a:custGeom>
          <a:noFill/>
          <a:ln w="5488" cap="flat">
            <a:no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
        <p:nvSpPr>
          <p:cNvPr id="52" name="Freeform: Shape 51">
            <a:extLst>
              <a:ext uri="{FF2B5EF4-FFF2-40B4-BE49-F238E27FC236}">
                <a16:creationId xmlns:a16="http://schemas.microsoft.com/office/drawing/2014/main" id="{05282F4D-C805-45F4-97EF-2C0C7A12D822}"/>
              </a:ext>
            </a:extLst>
          </p:cNvPr>
          <p:cNvSpPr/>
          <p:nvPr/>
        </p:nvSpPr>
        <p:spPr>
          <a:xfrm>
            <a:off x="9549079" y="6082119"/>
            <a:ext cx="1236463" cy="2997"/>
          </a:xfrm>
          <a:custGeom>
            <a:avLst/>
            <a:gdLst>
              <a:gd name="connsiteX0" fmla="*/ 0 w 1374245"/>
              <a:gd name="connsiteY0" fmla="*/ 0 h 5513"/>
              <a:gd name="connsiteX1" fmla="*/ 1374245 w 1374245"/>
              <a:gd name="connsiteY1" fmla="*/ 0 h 5513"/>
            </a:gdLst>
            <a:ahLst/>
            <a:cxnLst>
              <a:cxn ang="0">
                <a:pos x="connsiteX0" y="connsiteY0"/>
              </a:cxn>
              <a:cxn ang="0">
                <a:pos x="connsiteX1" y="connsiteY1"/>
              </a:cxn>
            </a:cxnLst>
            <a:rect l="l" t="t" r="r" b="b"/>
            <a:pathLst>
              <a:path w="1374245" h="5513">
                <a:moveTo>
                  <a:pt x="0" y="0"/>
                </a:moveTo>
                <a:lnTo>
                  <a:pt x="1374245" y="0"/>
                </a:lnTo>
              </a:path>
            </a:pathLst>
          </a:custGeom>
          <a:ln w="3894" cap="flat">
            <a:solidFill>
              <a:srgbClr val="3B4B57"/>
            </a:solidFill>
            <a:prstDash val="solid"/>
            <a:miter/>
          </a:ln>
        </p:spPr>
        <p:txBody>
          <a:bodyPr rtlCol="0" anchor="ctr"/>
          <a:lstStyle/>
          <a:p>
            <a:pPr defTabSz="829377" fontAlgn="auto">
              <a:spcBef>
                <a:spcPts val="0"/>
              </a:spcBef>
              <a:spcAft>
                <a:spcPts val="0"/>
              </a:spcAft>
            </a:pPr>
            <a:endParaRPr lang="en-GB" sz="1633">
              <a:solidFill>
                <a:srgbClr val="000000"/>
              </a:solidFill>
              <a:latin typeface="Orsted Sans Office"/>
              <a:cs typeface="+mn-cs"/>
            </a:endParaRPr>
          </a:p>
        </p:txBody>
      </p:sp>
    </p:spTree>
    <p:custDataLst>
      <p:tags r:id="rId2"/>
    </p:custDataLst>
    <p:extLst>
      <p:ext uri="{BB962C8B-B14F-4D97-AF65-F5344CB8AC3E}">
        <p14:creationId xmlns:p14="http://schemas.microsoft.com/office/powerpoint/2010/main" val="3467993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DF0D99C-5D42-41C6-A50C-C4E2D6B2A36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5F28962D-50BA-43F8-8863-28ECE711D3F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0F5939-D4E0-46FD-9A5A-5D648E38109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33D331-78CB-40A1-B167-8185EC5D707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12E4B1-E78E-49E7-AA36-374CC1B084E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D46340-CBFC-490F-B44E-7AA8FBF58B0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75C26C-3EBD-4AA9-BA4D-2561E295D65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5DB6BE-E065-4559-BF5C-36B56B37904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A54272-CD9D-4F68-BBAB-4F0C0C3EC63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02CE8F-9256-4F2C-B474-5887371711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9C9DE9F-4252-401D-913E-B74C9E326F9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E4E69B-534F-4A80-9E1C-798BEE1B079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564E1C-009C-4832-AE8D-E98286693F0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05DF1C-5801-43F2-A8B9-5351369418C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6E71C8-0783-4E17-9B34-F51231DD295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908F17-2A89-4B0A-A2EA-692390969FE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E22751-380F-44F9-BEED-0A553CF87BE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B27910-846F-4E4E-B588-F5B2E026FE9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E0501E-134E-46D7-984F-3A382B0BB29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A83974-CBD7-4A69-9D84-2D3BBDE027A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03E931-00D4-4B0C-BC69-49FE5C76651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732A30-BE2F-4D71-BC37-60F7B44591B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8EB840-DE7D-4E67-989C-F4D8F50E15B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05D2CC2-53CC-487E-A72E-42B1E9B1846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A12D6B-1D60-4F26-8FB9-74AD5B070BD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895D00-2D63-443C-95A8-5EB6E5EECBF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AC50652-2A56-4382-95D0-971644EE0FA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50A374-8880-482D-B54F-F74E0D7BE1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6364D8-CCC7-4AAF-94BC-766EC160D9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0DC409-26E2-4453-89FD-745EA849BE7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ED039-D66C-4A5E-AA35-E7A5FA2E64C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2C13DC-161E-49CF-96B5-5383AA052AB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63BAC6E0-ADAC-40FB-AF53-88FA5F8373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a:ea typeface="+mn-ea"/>
              <a:cs typeface="+mn-cs"/>
            </a:endParaRPr>
          </a:p>
        </p:txBody>
      </p:sp>
      <p:sp useBgFill="1">
        <p:nvSpPr>
          <p:cNvPr id="46" name="Rectangle 45">
            <a:extLst>
              <a:ext uri="{FF2B5EF4-FFF2-40B4-BE49-F238E27FC236}">
                <a16:creationId xmlns:a16="http://schemas.microsoft.com/office/drawing/2014/main" id="{1C582B07-D0F0-4B6B-A5D9-D2F192CB3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a:ea typeface="+mn-ea"/>
              <a:cs typeface="+mn-cs"/>
            </a:endParaRPr>
          </a:p>
        </p:txBody>
      </p:sp>
      <p:grpSp>
        <p:nvGrpSpPr>
          <p:cNvPr id="48" name="Group 47">
            <a:extLst>
              <a:ext uri="{FF2B5EF4-FFF2-40B4-BE49-F238E27FC236}">
                <a16:creationId xmlns:a16="http://schemas.microsoft.com/office/drawing/2014/main" id="{5591A4A5-C00F-4B45-9735-FD2841BF348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9" name="Straight Connector 48">
              <a:extLst>
                <a:ext uri="{FF2B5EF4-FFF2-40B4-BE49-F238E27FC236}">
                  <a16:creationId xmlns:a16="http://schemas.microsoft.com/office/drawing/2014/main" id="{7A16FDB6-C8B8-4BB9-B5F6-C9E7D1549AD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65D67BC-2831-45D1-804D-2B848B7FF61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3254059-39EC-48CC-B948-9EE6B055175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3E0572-7D5E-4FAA-B67C-23A9C6D7155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C5F1231-CF22-4258-B764-592B6CB8DC0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2C5387-42A2-4464-BF18-E70B0227B92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926F39D-AFC8-4FF6-9211-84AA7771762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812696-9AF7-4D2B-A041-80C015F33AA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E6CB557-1E5B-4D2D-9330-8EB4AF7307C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03A4B30-3A15-4294-9BED-E7317857F06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7B8343-CDF9-4023-9FBF-F4ADE601B2A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B30BD5-639D-4F53-BC6C-2A8D0FFFE52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D7E1947-04B8-4F0B-9E3C-FC4E26D618F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DB6D6-D309-48D4-87F4-AAED7C57C74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2E163F-B043-43B7-85CE-36F2136BAB3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6CB03C-E3B1-4D22-ABA3-986CC09FB30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B41E31-EE5F-423F-8B88-3B56009A349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59D4FE6-B271-4427-8273-0B80EF13668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F7D26D0-83A1-41B0-82E3-FB5D3E93EE7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E47C02-EBB8-4368-815C-FEDA23368DD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61DA55-8618-4048-A65A-41E072D9FF9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DFC058B-6608-4509-92E1-D4D0D5BD57A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E3652A3-36D6-4E0C-B7FB-52CD69E9CF9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BF82BE6-B2D5-4FA1-98B4-1E0072C391E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ECA553C-C7B8-4353-BC4C-D622087D6F1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F802227-5CA9-40B4-870E-495C7899C75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1A19F9E-BB49-4808-8481-77F848C2F4F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53A57BE-F139-4C31-8201-477E20DD2A9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9F800EC-2D85-47C7-BFB8-B146DD929C8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478BA6D-3F48-40B1-8227-830029B6286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21E6C45-0A76-456E-BDD6-3DCB6612622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1" name="Right Triangle 80">
            <a:extLst>
              <a:ext uri="{FF2B5EF4-FFF2-40B4-BE49-F238E27FC236}">
                <a16:creationId xmlns:a16="http://schemas.microsoft.com/office/drawing/2014/main" id="{3C541D4F-11C2-4F36-B2A3-AB9028F2A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05909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a:ea typeface="+mn-ea"/>
              <a:cs typeface="+mn-cs"/>
            </a:endParaRPr>
          </a:p>
        </p:txBody>
      </p:sp>
      <p:sp>
        <p:nvSpPr>
          <p:cNvPr id="4" name="Title 1">
            <a:extLst>
              <a:ext uri="{FF2B5EF4-FFF2-40B4-BE49-F238E27FC236}">
                <a16:creationId xmlns:a16="http://schemas.microsoft.com/office/drawing/2014/main" id="{85EE9366-81D1-43F0-8AAB-A0FE419A2D72}"/>
              </a:ext>
            </a:extLst>
          </p:cNvPr>
          <p:cNvSpPr txBox="1">
            <a:spLocks/>
          </p:cNvSpPr>
          <p:nvPr/>
        </p:nvSpPr>
        <p:spPr>
          <a:xfrm>
            <a:off x="384102" y="241668"/>
            <a:ext cx="3699748" cy="6585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2A2735"/>
                </a:solidFill>
                <a:effectLst/>
                <a:uLnTx/>
                <a:uFillTx/>
                <a:latin typeface="Grandview"/>
                <a:ea typeface="+mj-ea"/>
                <a:cs typeface="+mj-cs"/>
              </a:rPr>
              <a:t>Capt. Paul Eidman</a:t>
            </a:r>
          </a:p>
        </p:txBody>
      </p:sp>
      <p:sp>
        <p:nvSpPr>
          <p:cNvPr id="5" name="Subtitle 2">
            <a:extLst>
              <a:ext uri="{FF2B5EF4-FFF2-40B4-BE49-F238E27FC236}">
                <a16:creationId xmlns:a16="http://schemas.microsoft.com/office/drawing/2014/main" id="{D8E237A9-236F-4CF0-877B-CA911F807D17}"/>
              </a:ext>
            </a:extLst>
          </p:cNvPr>
          <p:cNvSpPr txBox="1">
            <a:spLocks/>
          </p:cNvSpPr>
          <p:nvPr/>
        </p:nvSpPr>
        <p:spPr>
          <a:xfrm>
            <a:off x="316014" y="1040459"/>
            <a:ext cx="4341341" cy="41258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r>
              <a:rPr kumimoji="0" lang="en-US" sz="1600" b="1" i="0" u="none" strike="noStrike" kern="1200" cap="none" spc="0" normalizeH="0" baseline="0" noProof="0" dirty="0">
                <a:ln>
                  <a:noFill/>
                </a:ln>
                <a:solidFill>
                  <a:srgbClr val="2A2735"/>
                </a:solidFill>
                <a:effectLst/>
                <a:uLnTx/>
                <a:uFillTx/>
                <a:latin typeface="Grandview"/>
                <a:ea typeface="+mn-ea"/>
                <a:cs typeface="+mn-cs"/>
              </a:rPr>
              <a:t>Owner/operator of Reel Therapy Fishing Charters, Tinton Falls NJ Offering Fishing charters, whale and dolphin watching trips </a:t>
            </a: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r>
              <a:rPr kumimoji="0" lang="en-US" sz="1600" b="1" i="0" u="none" strike="noStrike" kern="1200" cap="none" spc="0" normalizeH="0" baseline="0" noProof="0" dirty="0">
                <a:ln>
                  <a:noFill/>
                </a:ln>
                <a:solidFill>
                  <a:srgbClr val="2A2735"/>
                </a:solidFill>
                <a:effectLst/>
                <a:uLnTx/>
                <a:uFillTx/>
                <a:latin typeface="Grandview"/>
                <a:ea typeface="+mn-ea"/>
                <a:cs typeface="+mn-cs"/>
              </a:rPr>
              <a:t>4th generation recreational angler</a:t>
            </a: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r>
              <a:rPr kumimoji="0" lang="en-US" sz="1600" b="1" i="0" u="none" strike="noStrike" kern="1200" cap="none" spc="0" normalizeH="0" baseline="0" noProof="0" dirty="0">
                <a:ln>
                  <a:noFill/>
                </a:ln>
                <a:solidFill>
                  <a:srgbClr val="2A2735"/>
                </a:solidFill>
                <a:effectLst/>
                <a:uLnTx/>
                <a:uFillTx/>
                <a:latin typeface="Grandview"/>
                <a:ea typeface="+mn-ea"/>
                <a:cs typeface="+mn-cs"/>
              </a:rPr>
              <a:t>Based out of Raritan Bay/NYNJ Bight  fishing locally for 30 years</a:t>
            </a: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r>
              <a:rPr kumimoji="0" lang="en-US" sz="1600" b="1" i="0" u="none" strike="noStrike" kern="1200" cap="none" spc="0" normalizeH="0" baseline="0" noProof="0" dirty="0">
                <a:ln>
                  <a:noFill/>
                </a:ln>
                <a:solidFill>
                  <a:srgbClr val="2A2735"/>
                </a:solidFill>
                <a:effectLst/>
                <a:uLnTx/>
                <a:uFillTx/>
                <a:latin typeface="Grandview"/>
                <a:ea typeface="+mn-ea"/>
                <a:cs typeface="+mn-cs"/>
              </a:rPr>
              <a:t>Holds a U.S.C.G. 100-ton Merchant Mariner License </a:t>
            </a: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r>
              <a:rPr kumimoji="0" lang="en-US" sz="1600" b="1" i="0" u="none" strike="noStrike" kern="1200" cap="none" spc="0" normalizeH="0" baseline="0" noProof="0" dirty="0">
                <a:ln>
                  <a:noFill/>
                </a:ln>
                <a:solidFill>
                  <a:srgbClr val="2A2735"/>
                </a:solidFill>
                <a:effectLst/>
                <a:uLnTx/>
                <a:uFillTx/>
                <a:latin typeface="Grandview"/>
                <a:ea typeface="+mn-ea"/>
                <a:cs typeface="+mn-cs"/>
              </a:rPr>
              <a:t>Decades of experience in marine fish conservation work with Atlantic menhaden, river herring and fish passage and essential habitat restoration</a:t>
            </a: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800" b="1" i="0" u="none" strike="noStrike" kern="1200" cap="none" spc="0" normalizeH="0" baseline="0" noProof="0" dirty="0">
              <a:ln>
                <a:noFill/>
              </a:ln>
              <a:solidFill>
                <a:srgbClr val="2A2735"/>
              </a:solidFill>
              <a:effectLst/>
              <a:uLnTx/>
              <a:uFillTx/>
              <a:latin typeface="Grandview"/>
              <a:ea typeface="+mn-ea"/>
              <a:cs typeface="+mn-cs"/>
            </a:endParaRP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400" b="1" i="0" u="none" strike="noStrike" kern="1200" cap="none" spc="0" normalizeH="0" baseline="0" noProof="0" dirty="0">
              <a:ln>
                <a:noFill/>
              </a:ln>
              <a:solidFill>
                <a:srgbClr val="2A2735"/>
              </a:solidFill>
              <a:effectLst/>
              <a:uLnTx/>
              <a:uFillTx/>
              <a:latin typeface="Grandview"/>
              <a:ea typeface="+mn-ea"/>
              <a:cs typeface="+mn-cs"/>
            </a:endParaRPr>
          </a:p>
          <a:p>
            <a:pPr marL="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100" b="1" i="0" u="none" strike="noStrike" kern="1200" cap="none" spc="0" normalizeH="0" baseline="0" noProof="0" dirty="0">
              <a:ln>
                <a:noFill/>
              </a:ln>
              <a:solidFill>
                <a:srgbClr val="2A2735"/>
              </a:solidFill>
              <a:effectLst/>
              <a:uLnTx/>
              <a:uFillTx/>
              <a:latin typeface="Grandview"/>
              <a:ea typeface="+mn-ea"/>
              <a:cs typeface="+mn-cs"/>
            </a:endParaRPr>
          </a:p>
          <a:p>
            <a:pPr marL="28575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100" b="1" i="0" u="none" strike="noStrike" kern="1200" cap="none" spc="0" normalizeH="0" baseline="0" noProof="0" dirty="0">
              <a:ln>
                <a:noFill/>
              </a:ln>
              <a:solidFill>
                <a:srgbClr val="2A2735"/>
              </a:solidFill>
              <a:effectLst/>
              <a:uLnTx/>
              <a:uFillTx/>
              <a:latin typeface="Grandview"/>
              <a:ea typeface="+mn-ea"/>
              <a:cs typeface="+mn-cs"/>
            </a:endParaRPr>
          </a:p>
          <a:p>
            <a:pPr marL="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100" b="1" i="0" u="none" strike="noStrike" kern="1200" cap="none" spc="0" normalizeH="0" baseline="0" noProof="0" dirty="0">
              <a:ln>
                <a:noFill/>
              </a:ln>
              <a:solidFill>
                <a:srgbClr val="2A2735"/>
              </a:solidFill>
              <a:effectLst/>
              <a:uLnTx/>
              <a:uFillTx/>
              <a:latin typeface="Grandview"/>
              <a:ea typeface="+mn-ea"/>
              <a:cs typeface="+mn-cs"/>
            </a:endParaRPr>
          </a:p>
          <a:p>
            <a:pPr marL="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100" b="1" i="0" u="none" strike="noStrike" kern="1200" cap="none" spc="0" normalizeH="0" baseline="0" noProof="0" dirty="0">
              <a:ln>
                <a:noFill/>
              </a:ln>
              <a:solidFill>
                <a:srgbClr val="2A2735"/>
              </a:solidFill>
              <a:effectLst/>
              <a:uLnTx/>
              <a:uFillTx/>
              <a:latin typeface="Grandview"/>
              <a:ea typeface="+mn-ea"/>
              <a:cs typeface="+mn-cs"/>
            </a:endParaRPr>
          </a:p>
          <a:p>
            <a:pPr marL="0" marR="0" lvl="0" indent="-228600" algn="l" defTabSz="914400" rtl="0" eaLnBrk="1" fontAlgn="auto" latinLnBrk="0" hangingPunct="1">
              <a:lnSpc>
                <a:spcPct val="100000"/>
              </a:lnSpc>
              <a:spcBef>
                <a:spcPts val="1000"/>
              </a:spcBef>
              <a:spcAft>
                <a:spcPts val="0"/>
              </a:spcAft>
              <a:buClr>
                <a:srgbClr val="2A2735">
                  <a:lumMod val="50000"/>
                  <a:lumOff val="50000"/>
                </a:srgbClr>
              </a:buClr>
              <a:buSzPct val="75000"/>
              <a:buFont typeface="Wingdings" panose="05000000000000000000" pitchFamily="2" charset="2"/>
              <a:buChar char="§"/>
              <a:tabLst/>
              <a:defRPr/>
            </a:pPr>
            <a:endParaRPr kumimoji="0" lang="en-US" sz="1100" b="0" i="0" u="none" strike="noStrike" kern="1200" cap="none" spc="0" normalizeH="0" baseline="0" noProof="0" dirty="0">
              <a:ln>
                <a:noFill/>
              </a:ln>
              <a:solidFill>
                <a:srgbClr val="2A2735"/>
              </a:solidFill>
              <a:effectLst/>
              <a:uLnTx/>
              <a:uFillTx/>
              <a:latin typeface="Grandview"/>
              <a:ea typeface="+mn-ea"/>
              <a:cs typeface="+mn-cs"/>
            </a:endParaRPr>
          </a:p>
        </p:txBody>
      </p:sp>
      <p:pic>
        <p:nvPicPr>
          <p:cNvPr id="80" name="Picture 79" descr="A picture containing text, clipart&#10;&#10;Description automatically generated">
            <a:extLst>
              <a:ext uri="{FF2B5EF4-FFF2-40B4-BE49-F238E27FC236}">
                <a16:creationId xmlns:a16="http://schemas.microsoft.com/office/drawing/2014/main" id="{D8AC6107-72CF-4CFC-A605-EB2EFF79B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2765" y="5853353"/>
            <a:ext cx="2254229" cy="886555"/>
          </a:xfrm>
          <a:prstGeom prst="rect">
            <a:avLst/>
          </a:prstGeom>
        </p:spPr>
      </p:pic>
      <p:pic>
        <p:nvPicPr>
          <p:cNvPr id="3" name="Picture 2" descr="A person wearing glasses and a hat&#10;&#10;Description automatically generated with low confidence">
            <a:extLst>
              <a:ext uri="{FF2B5EF4-FFF2-40B4-BE49-F238E27FC236}">
                <a16:creationId xmlns:a16="http://schemas.microsoft.com/office/drawing/2014/main" id="{3F265595-0D51-4D6E-82BC-48D512983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503" y="864628"/>
            <a:ext cx="3175208" cy="2117870"/>
          </a:xfrm>
          <a:prstGeom prst="rect">
            <a:avLst/>
          </a:prstGeom>
        </p:spPr>
      </p:pic>
      <p:pic>
        <p:nvPicPr>
          <p:cNvPr id="8" name="Picture 7" descr="A whale jumping out of the water&#10;&#10;Description automatically generated with medium confidence">
            <a:extLst>
              <a:ext uri="{FF2B5EF4-FFF2-40B4-BE49-F238E27FC236}">
                <a16:creationId xmlns:a16="http://schemas.microsoft.com/office/drawing/2014/main" id="{7BF5C96E-B396-406B-88A5-D32CFE5C8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503" y="3091259"/>
            <a:ext cx="3178492" cy="2550748"/>
          </a:xfrm>
          <a:prstGeom prst="rect">
            <a:avLst/>
          </a:prstGeom>
        </p:spPr>
      </p:pic>
      <p:pic>
        <p:nvPicPr>
          <p:cNvPr id="45" name="Picture 44" descr="A whale jumping out of the water&#10;&#10;Description automatically generated">
            <a:extLst>
              <a:ext uri="{FF2B5EF4-FFF2-40B4-BE49-F238E27FC236}">
                <a16:creationId xmlns:a16="http://schemas.microsoft.com/office/drawing/2014/main" id="{15CFC6BD-84C7-4B41-9FEE-1FFB524DF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935" y="3175816"/>
            <a:ext cx="3702846" cy="2468564"/>
          </a:xfrm>
          <a:prstGeom prst="rect">
            <a:avLst/>
          </a:prstGeom>
        </p:spPr>
      </p:pic>
      <p:pic>
        <p:nvPicPr>
          <p:cNvPr id="82" name="Picture 81" descr="A person holding a small fish&#10;&#10;Description automatically generated with medium confidence">
            <a:extLst>
              <a:ext uri="{FF2B5EF4-FFF2-40B4-BE49-F238E27FC236}">
                <a16:creationId xmlns:a16="http://schemas.microsoft.com/office/drawing/2014/main" id="{81F28192-945E-4986-8430-4B629F49E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2187" y="4918381"/>
            <a:ext cx="2168991" cy="1281484"/>
          </a:xfrm>
          <a:prstGeom prst="rect">
            <a:avLst/>
          </a:prstGeom>
        </p:spPr>
      </p:pic>
      <p:pic>
        <p:nvPicPr>
          <p:cNvPr id="83" name="Picture 82" descr="A person holding a fish&#10;&#10;Description automatically generated">
            <a:extLst>
              <a:ext uri="{FF2B5EF4-FFF2-40B4-BE49-F238E27FC236}">
                <a16:creationId xmlns:a16="http://schemas.microsoft.com/office/drawing/2014/main" id="{DB8F9B6F-BA5D-4148-9C99-E077173D52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876" y="433791"/>
            <a:ext cx="3631695" cy="2723771"/>
          </a:xfrm>
          <a:prstGeom prst="rect">
            <a:avLst/>
          </a:prstGeom>
        </p:spPr>
      </p:pic>
    </p:spTree>
    <p:extLst>
      <p:ext uri="{BB962C8B-B14F-4D97-AF65-F5344CB8AC3E}">
        <p14:creationId xmlns:p14="http://schemas.microsoft.com/office/powerpoint/2010/main" val="2862971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BDF0D99C-5D42-41C6-A50C-C4E2D6B2A36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7" name="Straight Connector 86">
              <a:extLst>
                <a:ext uri="{FF2B5EF4-FFF2-40B4-BE49-F238E27FC236}">
                  <a16:creationId xmlns:a16="http://schemas.microsoft.com/office/drawing/2014/main" id="{5F28962D-50BA-43F8-8863-28ECE711D3F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80F5939-D4E0-46FD-9A5A-5D648E38109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633D331-78CB-40A1-B167-8185EC5D707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12E4B1-E78E-49E7-AA36-374CC1B084E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7D46340-CBFC-490F-B44E-7AA8FBF58B0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75C26C-3EBD-4AA9-BA4D-2561E295D65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35DB6BE-E065-4559-BF5C-36B56B37904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DA54272-CD9D-4F68-BBAB-4F0C0C3EC63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002CE8F-9256-4F2C-B474-5887371711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9C9DE9F-4252-401D-913E-B74C9E326F9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FE4E69B-534F-4A80-9E1C-798BEE1B079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7564E1C-009C-4832-AE8D-E98286693F0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05DF1C-5801-43F2-A8B9-5351369418C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06E71C8-0783-4E17-9B34-F51231DD295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D908F17-2A89-4B0A-A2EA-692390969FE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BE22751-380F-44F9-BEED-0A553CF87BE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7B27910-846F-4E4E-B588-F5B2E026FE9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6E0501E-134E-46D7-984F-3A382B0BB29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0A83974-CBD7-4A69-9D84-2D3BBDE027A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503E931-00D4-4B0C-BC69-49FE5C76651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7732A30-BE2F-4D71-BC37-60F7B44591B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8EB840-DE7D-4E67-989C-F4D8F50E15B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05D2CC2-53CC-487E-A72E-42B1E9B1846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3A12D6B-1D60-4F26-8FB9-74AD5B070BD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1895D00-2D63-443C-95A8-5EB6E5EECBF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AC50652-2A56-4382-95D0-971644EE0FA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A50A374-8880-482D-B54F-F74E0D7BE1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66364D8-CCC7-4AAF-94BC-766EC160D9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A0DC409-26E2-4453-89FD-745EA849BE7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39ED039-D66C-4A5E-AA35-E7A5FA2E64C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72C13DC-161E-49CF-96B5-5383AA052AB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19" name="Right Triangle 118">
            <a:extLst>
              <a:ext uri="{FF2B5EF4-FFF2-40B4-BE49-F238E27FC236}">
                <a16:creationId xmlns:a16="http://schemas.microsoft.com/office/drawing/2014/main" id="{63BAC6E0-ADAC-40FB-AF53-88FA5F8373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a:ea typeface="+mn-ea"/>
              <a:cs typeface="+mn-cs"/>
            </a:endParaRPr>
          </a:p>
        </p:txBody>
      </p:sp>
      <p:sp useBgFill="1">
        <p:nvSpPr>
          <p:cNvPr id="121" name="Rectangle 120">
            <a:extLst>
              <a:ext uri="{FF2B5EF4-FFF2-40B4-BE49-F238E27FC236}">
                <a16:creationId xmlns:a16="http://schemas.microsoft.com/office/drawing/2014/main" id="{1C582B07-D0F0-4B6B-A5D9-D2F192CB3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a:ea typeface="+mn-ea"/>
              <a:cs typeface="+mn-cs"/>
            </a:endParaRPr>
          </a:p>
        </p:txBody>
      </p:sp>
      <p:grpSp>
        <p:nvGrpSpPr>
          <p:cNvPr id="123" name="Group 122">
            <a:extLst>
              <a:ext uri="{FF2B5EF4-FFF2-40B4-BE49-F238E27FC236}">
                <a16:creationId xmlns:a16="http://schemas.microsoft.com/office/drawing/2014/main" id="{4D431671-5191-4947-8899-E90505A704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4" name="Straight Connector 123">
              <a:extLst>
                <a:ext uri="{FF2B5EF4-FFF2-40B4-BE49-F238E27FC236}">
                  <a16:creationId xmlns:a16="http://schemas.microsoft.com/office/drawing/2014/main" id="{877D2E98-ED65-4121-9DA5-6DBB831D0FB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A94A307-5B5D-4E42-95B3-064D5093ADE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CB3B32C-3BDA-4D41-9802-681B0599FD3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5BDBFD6-7C61-4520-8203-BAB1986C158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4ABA4D7-9904-42C4-B0CD-B1CE2E0D373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B63F0D6-8747-4126-9359-B730EB21B79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91CD660-F5B2-49AC-9EFC-CE94B843B4D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4BEB7EB-8E7F-4A4B-8581-73CE2003F2F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04FB70E-6820-4456-872A-937F520606C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3598DD6-9887-4CF7-BAFE-F96E0324EB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503E64-565F-465B-A25C-042C5706C56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140EE7B-5CA1-4DCB-8652-6E4D2147B0E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85077BE-700D-4C44-AA4D-7CF4E8FD71A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B8B3FEB-D353-443D-A148-3915606516D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1FF5FBB-3BD8-46EB-BDF9-081B29A444B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C2E11FD-78A4-4F5C-A419-F0237DCAD27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F708EBE-3154-4FF4-8E8F-88A07620806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7A99B5C-EB03-4D56-8DFE-B006D7081B6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FCBAFF0-9FB4-4160-B9BE-CCBE1D8B8CB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26953D7-154A-49A4-B2E1-D94D365EC46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36E3E12-5D96-48DB-8320-6294287740A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A059482-79BA-4E80-80A2-36FD8408DA3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4EF88B3-C210-433D-B20D-FE41B4D5F93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3665D3E-61E7-4EDF-A208-56449D765C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74CF3B0-C9C3-4683-94A3-DC0AE1E7451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BE90EF9-6DF5-47F4-A069-9F613C81422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844EBDE-5A9F-4E9F-8A55-57FB9E97979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491FC45-82C4-40CD-8D0C-0A2F86E8A1E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1AD0FE3-6144-4171-943E-0E65D08E806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7BA4499-5E6A-4998-A0F4-614E65552B8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AFE7A6F-A7F0-4406-809F-E23FCB201E3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56" name="Right Triangle 155">
            <a:extLst>
              <a:ext uri="{FF2B5EF4-FFF2-40B4-BE49-F238E27FC236}">
                <a16:creationId xmlns:a16="http://schemas.microsoft.com/office/drawing/2014/main" id="{BEAC0A80-07D3-49CB-87C3-BC34F219DF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a:ea typeface="+mn-ea"/>
              <a:cs typeface="+mn-cs"/>
            </a:endParaRPr>
          </a:p>
        </p:txBody>
      </p:sp>
      <p:sp>
        <p:nvSpPr>
          <p:cNvPr id="2" name="TextBox 1">
            <a:extLst>
              <a:ext uri="{FF2B5EF4-FFF2-40B4-BE49-F238E27FC236}">
                <a16:creationId xmlns:a16="http://schemas.microsoft.com/office/drawing/2014/main" id="{0D601147-A985-4736-8CCF-D13E671FCECF}"/>
              </a:ext>
            </a:extLst>
          </p:cNvPr>
          <p:cNvSpPr txBox="1"/>
          <p:nvPr/>
        </p:nvSpPr>
        <p:spPr>
          <a:xfrm>
            <a:off x="1614344" y="1517130"/>
            <a:ext cx="4927425" cy="454042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
                <a:srgbClr val="2A2735">
                  <a:lumMod val="50000"/>
                  <a:lumOff val="50000"/>
                </a:srgbClr>
              </a:buClr>
              <a:buSzPct val="75000"/>
              <a:buFontTx/>
              <a:buNone/>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I became an advocate for offshore wind power because I feel that it can help us :</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Transition towards 100% renewable energy</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Stop fossil fuels from polluting our waters and air</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Reduce ocean acidification </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Stall climate change, reduce storm   intensity</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Keep our gamefish in our waters, stall migration northward</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Create offshore habitat for the ecosystem and increase fishing opportunities</a:t>
            </a:r>
          </a:p>
          <a:p>
            <a:pPr marL="0" marR="0" lvl="0" indent="-228600" algn="l" defTabSz="914400" rtl="0" eaLnBrk="1" fontAlgn="auto" latinLnBrk="0" hangingPunct="1">
              <a:lnSpc>
                <a:spcPct val="10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Create maritime and land-based jobs for years to come</a:t>
            </a:r>
          </a:p>
        </p:txBody>
      </p:sp>
      <p:pic>
        <p:nvPicPr>
          <p:cNvPr id="155" name="Picture 154" descr="A picture containing text, clipart&#10;&#10;Description automatically generated">
            <a:extLst>
              <a:ext uri="{FF2B5EF4-FFF2-40B4-BE49-F238E27FC236}">
                <a16:creationId xmlns:a16="http://schemas.microsoft.com/office/drawing/2014/main" id="{397FF040-1763-45EC-AAD4-E19F50C67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71" y="5986486"/>
            <a:ext cx="2142702" cy="842694"/>
          </a:xfrm>
          <a:prstGeom prst="rect">
            <a:avLst/>
          </a:prstGeom>
        </p:spPr>
      </p:pic>
      <p:pic>
        <p:nvPicPr>
          <p:cNvPr id="157" name="Picture 156" descr="Timeline&#10;&#10;Description automatically generated">
            <a:extLst>
              <a:ext uri="{FF2B5EF4-FFF2-40B4-BE49-F238E27FC236}">
                <a16:creationId xmlns:a16="http://schemas.microsoft.com/office/drawing/2014/main" id="{AF88739C-A16B-430D-A29C-CE253D450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164" y="0"/>
            <a:ext cx="4657457" cy="6858000"/>
          </a:xfrm>
          <a:prstGeom prst="rect">
            <a:avLst/>
          </a:prstGeom>
        </p:spPr>
      </p:pic>
      <p:pic>
        <p:nvPicPr>
          <p:cNvPr id="72" name="Picture 71" descr="A close-up of a wind turbine&#10;&#10;Description automatically generated with low confidence">
            <a:extLst>
              <a:ext uri="{FF2B5EF4-FFF2-40B4-BE49-F238E27FC236}">
                <a16:creationId xmlns:a16="http://schemas.microsoft.com/office/drawing/2014/main" id="{C318518D-8A85-419F-9507-9281F42AE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02" y="279721"/>
            <a:ext cx="803683" cy="1531807"/>
          </a:xfrm>
          <a:prstGeom prst="rect">
            <a:avLst/>
          </a:prstGeom>
        </p:spPr>
      </p:pic>
    </p:spTree>
    <p:extLst>
      <p:ext uri="{BB962C8B-B14F-4D97-AF65-F5344CB8AC3E}">
        <p14:creationId xmlns:p14="http://schemas.microsoft.com/office/powerpoint/2010/main" val="1667708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9A5A9F18-F84C-49E6-A90E-7FA84C1DE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5864" y="6033620"/>
            <a:ext cx="2096136" cy="824380"/>
          </a:xfrm>
          <a:prstGeom prst="rect">
            <a:avLst/>
          </a:prstGeom>
        </p:spPr>
      </p:pic>
      <p:pic>
        <p:nvPicPr>
          <p:cNvPr id="5" name="Picture 2" descr="https://lh3.googleusercontent.com/iw4Am30oP2AWPO4KiioiWAgC-UbzHSvxML33Kz1K3See6DaaECvzi8zcsTZJY_jqtP1UG5ihXdcr18d03rW4s2_vqMPmgdKUteRMH1UNz31tYG_6I9bzRWyCgyRQTKTc_ismh_wegcMXWGok3UTN1xjcEhZetuq_Mb_RAN7UrNrVij348MWt0PCw-JEwunEawJw6ewL_WAx13s9hoEZ-LOOYuFKxXCngxMg4YnD4ReTmUrjqpp6jzW1sHG_GbFsc9fKBUt-UI7cjiG-l-8jF9WJshfVvmA8owezsWhOtJHkpQjuEVDbZv-dQvDEx03iIAKnErBhj9i4Z-BkbqklF9IXKg66vGA1qes2PCulql6FyuTmTRpJgxjlPnMmvwVbYHW93d1diG32faZrjfLn2Vk_RHp7jvZhpnzfmKcVnBSD7YjHIKb2jMXNyR7jsxNLVKtr-NPkRZmJ2lMpU6Vser_iH1xJCVlhPh--ZYSHSYWRI99B61GlwSddMHqXlIt3U3H2HimqvpASvkiojV5eRJMAkREclnJqpDtyb4ZwZSSMdGz7CIGI-lV7NZ-2Ch-anuJYawCqE6X2ZWSo3zpxG1ImsJ8Fztg3H7bg-YKyz_gy7RJBeFn8tqWte9KiTmDzkxI8mTDmOewFNIYpyu-JCeWMs6350BdAjy0EsCwP6FjqNwuDXfr9NpU39nDfwsCKIqTQPjbKnH9RIzXoa7qnvDT4q8A=w1250-h937-no">
            <a:extLst>
              <a:ext uri="{FF2B5EF4-FFF2-40B4-BE49-F238E27FC236}">
                <a16:creationId xmlns:a16="http://schemas.microsoft.com/office/drawing/2014/main" id="{8940C090-E284-4848-92AB-B2EA54B402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2156" y="2166641"/>
            <a:ext cx="4315842" cy="32368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0F2950-6C26-4035-B9C4-68AE506BCF65}"/>
              </a:ext>
            </a:extLst>
          </p:cNvPr>
          <p:cNvSpPr txBox="1"/>
          <p:nvPr/>
        </p:nvSpPr>
        <p:spPr>
          <a:xfrm>
            <a:off x="222082" y="423783"/>
            <a:ext cx="58739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randview"/>
                <a:ea typeface="+mn-ea"/>
                <a:cs typeface="+mn-cs"/>
              </a:rPr>
              <a:t>I have fished at the Block Island Wind Farm and have  witnessed firsthand not only the great fishing but the effects that the wind farm has had on fishing and tourism industries in Block Island and Pt. Judith, Rhode Island</a:t>
            </a:r>
          </a:p>
        </p:txBody>
      </p:sp>
      <p:pic>
        <p:nvPicPr>
          <p:cNvPr id="10" name="Picture 9" descr="A picture containing boat, sky, water, outdoor&#10;&#10;Description automatically generated">
            <a:extLst>
              <a:ext uri="{FF2B5EF4-FFF2-40B4-BE49-F238E27FC236}">
                <a16:creationId xmlns:a16="http://schemas.microsoft.com/office/drawing/2014/main" id="{F0577A81-CB0B-4A9E-BE31-B4E3A4151C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964" y="296306"/>
            <a:ext cx="5267561" cy="3694608"/>
          </a:xfrm>
          <a:prstGeom prst="rect">
            <a:avLst/>
          </a:prstGeom>
        </p:spPr>
      </p:pic>
      <p:pic>
        <p:nvPicPr>
          <p:cNvPr id="11" name="Picture 10" descr="A group of people on a boat&#10;&#10;Description automatically generated">
            <a:extLst>
              <a:ext uri="{FF2B5EF4-FFF2-40B4-BE49-F238E27FC236}">
                <a16:creationId xmlns:a16="http://schemas.microsoft.com/office/drawing/2014/main" id="{A2A996EE-E753-4DD4-8460-F536DACA7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986" y="3505915"/>
            <a:ext cx="4857530" cy="3236881"/>
          </a:xfrm>
          <a:prstGeom prst="rect">
            <a:avLst/>
          </a:prstGeom>
        </p:spPr>
      </p:pic>
    </p:spTree>
    <p:extLst>
      <p:ext uri="{BB962C8B-B14F-4D97-AF65-F5344CB8AC3E}">
        <p14:creationId xmlns:p14="http://schemas.microsoft.com/office/powerpoint/2010/main" val="186630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2021 SAA to Support NJ Offshore Wind</a:t>
            </a:r>
          </a:p>
        </p:txBody>
      </p:sp>
      <p:sp>
        <p:nvSpPr>
          <p:cNvPr id="5" name="Content Placeholder 4"/>
          <p:cNvSpPr>
            <a:spLocks noGrp="1"/>
          </p:cNvSpPr>
          <p:nvPr>
            <p:ph idx="1"/>
            <p:extLst>
              <p:ext uri="{D42A27DB-BD31-4B8C-83A1-F6EECF244321}">
                <p14:modId xmlns:p14="http://schemas.microsoft.com/office/powerpoint/2010/main" val="98208514"/>
              </p:ext>
            </p:extLst>
          </p:nvPr>
        </p:nvSpPr>
        <p:spPr>
          <a:xfrm>
            <a:off x="609600" y="1676401"/>
            <a:ext cx="10363200" cy="3867943"/>
          </a:xfrm>
        </p:spPr>
        <p:txBody>
          <a:bodyPr/>
          <a:lstStyle/>
          <a:p>
            <a:r>
              <a:rPr lang="en-US" sz="2400" dirty="0"/>
              <a:t>PJM with BPU Staff developed a solicitation for electric transmission project applications under the SAA to meet New Jersey’s public policy</a:t>
            </a:r>
          </a:p>
          <a:p>
            <a:pPr lvl="1"/>
            <a:r>
              <a:rPr lang="en-US" dirty="0"/>
              <a:t>Window Opened: April 15, 2021</a:t>
            </a:r>
          </a:p>
          <a:p>
            <a:pPr lvl="1"/>
            <a:r>
              <a:rPr lang="en-US" dirty="0"/>
              <a:t>Window Closed: September 17, 2021</a:t>
            </a:r>
          </a:p>
          <a:p>
            <a:r>
              <a:rPr lang="en-US" sz="2400" dirty="0"/>
              <a:t>The solicitation requested Applications for four distinct options shown </a:t>
            </a:r>
            <a:r>
              <a:rPr lang="en-US" sz="2400" dirty="0" smtClean="0"/>
              <a:t>on the next slide, </a:t>
            </a:r>
            <a:r>
              <a:rPr lang="en-US" sz="2400" dirty="0"/>
              <a:t>with each entity having the choice to propose more than one option</a:t>
            </a:r>
            <a:endParaRPr lang="en-US" sz="2400" dirty="0">
              <a:cs typeface="Arial"/>
            </a:endParaRPr>
          </a:p>
          <a:p>
            <a:r>
              <a:rPr lang="en-US" sz="2400" dirty="0"/>
              <a:t>PJM received Applications from 13 entities proposing a total of 80 projects</a:t>
            </a:r>
          </a:p>
          <a:p>
            <a:endParaRPr lang="en-US" sz="2400" dirty="0"/>
          </a:p>
        </p:txBody>
      </p:sp>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6</a:t>
            </a:fld>
            <a:endParaRPr lang="en-US"/>
          </a:p>
        </p:txBody>
      </p:sp>
    </p:spTree>
    <p:extLst>
      <p:ext uri="{BB962C8B-B14F-4D97-AF65-F5344CB8AC3E}">
        <p14:creationId xmlns:p14="http://schemas.microsoft.com/office/powerpoint/2010/main" val="950276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34FF6-223A-4275-B0ED-D812AB2086CA}"/>
              </a:ext>
            </a:extLst>
          </p:cNvPr>
          <p:cNvSpPr txBox="1"/>
          <p:nvPr/>
        </p:nvSpPr>
        <p:spPr>
          <a:xfrm>
            <a:off x="371580" y="412849"/>
            <a:ext cx="6226093"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a:ea typeface="+mn-ea"/>
                <a:cs typeface="+mn-cs"/>
              </a:rPr>
              <a:t>Few local fishermen realize that we have been fishing directly on top of the Neptune Cable which has been operating in the center of Raritan Bay since 2007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a:ea typeface="+mn-ea"/>
                <a:cs typeface="+mn-cs"/>
              </a:rPr>
              <a:t>This cable is high voltage, carrying 500 kv of power from Sayreville to Jones Beach, Long Island and has not affected the fishing or migration patterns at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a:ea typeface="+mn-ea"/>
                <a:cs typeface="+mn-cs"/>
              </a:rPr>
              <a:t>We successfully fish directly over the energized cable for summer flounder, striped bass and bluefish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a:ea typeface="+mn-ea"/>
                <a:cs typeface="+mn-cs"/>
              </a:rPr>
              <a:t>I see often see whales, turtles, dolphin and sturgeon in the same area.</a:t>
            </a:r>
          </a:p>
        </p:txBody>
      </p:sp>
      <p:pic>
        <p:nvPicPr>
          <p:cNvPr id="3" name="Picture 2" descr="A picture containing text, clipart&#10;&#10;Description automatically generated">
            <a:extLst>
              <a:ext uri="{FF2B5EF4-FFF2-40B4-BE49-F238E27FC236}">
                <a16:creationId xmlns:a16="http://schemas.microsoft.com/office/drawing/2014/main" id="{CE9AD6A3-CCB0-45B4-8286-8887EE1E6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7464" y="5728284"/>
            <a:ext cx="2504536" cy="984998"/>
          </a:xfrm>
          <a:prstGeom prst="rect">
            <a:avLst/>
          </a:prstGeom>
        </p:spPr>
      </p:pic>
      <p:pic>
        <p:nvPicPr>
          <p:cNvPr id="5" name="Picture 4" descr="A person holding a fish&#10;&#10;Description automatically generated with medium confidence">
            <a:extLst>
              <a:ext uri="{FF2B5EF4-FFF2-40B4-BE49-F238E27FC236}">
                <a16:creationId xmlns:a16="http://schemas.microsoft.com/office/drawing/2014/main" id="{00F2AB1A-E17D-418C-88A8-6AC5F1889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80" y="3674629"/>
            <a:ext cx="6391564" cy="2877452"/>
          </a:xfrm>
          <a:prstGeom prst="rect">
            <a:avLst/>
          </a:prstGeom>
        </p:spPr>
      </p:pic>
      <p:pic>
        <p:nvPicPr>
          <p:cNvPr id="7" name="Picture 6" descr="A whale in the water&#10;&#10;Description automatically generated with medium confidence">
            <a:extLst>
              <a:ext uri="{FF2B5EF4-FFF2-40B4-BE49-F238E27FC236}">
                <a16:creationId xmlns:a16="http://schemas.microsoft.com/office/drawing/2014/main" id="{029A8548-D708-4C2E-889F-0B59AD2E0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4880" y="316742"/>
            <a:ext cx="4675540" cy="3357887"/>
          </a:xfrm>
          <a:prstGeom prst="rect">
            <a:avLst/>
          </a:prstGeom>
        </p:spPr>
      </p:pic>
    </p:spTree>
    <p:extLst>
      <p:ext uri="{BB962C8B-B14F-4D97-AF65-F5344CB8AC3E}">
        <p14:creationId xmlns:p14="http://schemas.microsoft.com/office/powerpoint/2010/main" val="871743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E5F1-CEE3-4814-9373-A02B826125AB}"/>
              </a:ext>
            </a:extLst>
          </p:cNvPr>
          <p:cNvSpPr txBox="1"/>
          <p:nvPr/>
        </p:nvSpPr>
        <p:spPr>
          <a:xfrm>
            <a:off x="362310" y="733245"/>
            <a:ext cx="5878161" cy="79714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As a New Jersey fisherman and small business owner here in New Jersey, I am relying upon the NJBPU to do this project right. That means BPU will: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01F1E"/>
                </a:solidFill>
                <a:effectLst/>
                <a:uLnTx/>
                <a:uFillTx/>
                <a:latin typeface="Grandview" panose="020B0502040204020203" pitchFamily="34" charset="0"/>
                <a:ea typeface="+mn-ea"/>
                <a:cs typeface="+mn-cs"/>
              </a:rPr>
              <a:t>Recognize that one approach is not always best regarding all landing sites and cable routes. I’m hopeful that you will choose the best option(s) with environmental impacts and cost to rate payers in mind.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01F1E"/>
                </a:solidFill>
                <a:effectLst/>
                <a:uLnTx/>
                <a:uFillTx/>
                <a:latin typeface="Grandview (Body)"/>
                <a:ea typeface="+mn-ea"/>
                <a:cs typeface="+mn-cs"/>
              </a:rPr>
              <a:t>Ensure that all proposed cable landing sites are supported by studies showing cable corridors that are environmentally appropriate</a:t>
            </a:r>
            <a:endParaRPr kumimoji="0" lang="en-US" sz="1600" b="1" i="0" u="none" strike="noStrike" kern="1200" cap="none" spc="0" normalizeH="0" baseline="0" noProof="0" dirty="0">
              <a:ln>
                <a:noFill/>
              </a:ln>
              <a:solidFill>
                <a:srgbClr val="201F1E"/>
              </a:solidFill>
              <a:effectLst/>
              <a:uLnTx/>
              <a:uFillTx/>
              <a:latin typeface="Helvetica"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Time the cable installation so it does not interfere with fishing and fish migration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Employ mitigation methods to reduce impacts during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Utilize horizontal directional drilling methods to go under environmentally sensitive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Assure the fishing community that they will allow fishing access to the structures built on the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Share the data and insights gained during the survey process with fishing and environmental interests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Grandview"/>
                <a:ea typeface="+mn-ea"/>
                <a:cs typeface="+mn-cs"/>
              </a:rPr>
              <a:t>Utilize public right of ways onshore to lessen environmental impacts in communities</a:t>
            </a:r>
            <a:endParaRPr kumimoji="0" lang="en-US" sz="1800" b="1"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1AF13383-35C7-4922-BB4D-B905AD438E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5055" y="5844525"/>
            <a:ext cx="2576945" cy="1013475"/>
          </a:xfrm>
          <a:prstGeom prst="rect">
            <a:avLst/>
          </a:prstGeom>
        </p:spPr>
      </p:pic>
      <p:pic>
        <p:nvPicPr>
          <p:cNvPr id="11" name="Picture 10" descr="A windmill in the middle of the ocean&#10;&#10;Description automatically generated with medium confidence">
            <a:extLst>
              <a:ext uri="{FF2B5EF4-FFF2-40B4-BE49-F238E27FC236}">
                <a16:creationId xmlns:a16="http://schemas.microsoft.com/office/drawing/2014/main" id="{767934D0-3BC8-4E97-B83F-A8048D86A6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58" r="-2" b="-2"/>
          <a:stretch/>
        </p:blipFill>
        <p:spPr>
          <a:xfrm>
            <a:off x="6309311" y="1"/>
            <a:ext cx="5895665" cy="6857999"/>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p:spPr>
      </p:pic>
      <p:pic>
        <p:nvPicPr>
          <p:cNvPr id="12" name="Picture 11" descr="A picture containing text, clipart&#10;&#10;Description automatically generated">
            <a:extLst>
              <a:ext uri="{FF2B5EF4-FFF2-40B4-BE49-F238E27FC236}">
                <a16:creationId xmlns:a16="http://schemas.microsoft.com/office/drawing/2014/main" id="{D7D57332-0C0D-4E27-98E8-6F1B043DA6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347" y="6075343"/>
            <a:ext cx="1793509" cy="705361"/>
          </a:xfrm>
          <a:prstGeom prst="rect">
            <a:avLst/>
          </a:prstGeom>
        </p:spPr>
      </p:pic>
    </p:spTree>
    <p:extLst>
      <p:ext uri="{BB962C8B-B14F-4D97-AF65-F5344CB8AC3E}">
        <p14:creationId xmlns:p14="http://schemas.microsoft.com/office/powerpoint/2010/main" val="1347127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DF0D99C-5D42-41C6-A50C-C4E2D6B2A36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 name="Straight Connector 14">
              <a:extLst>
                <a:ext uri="{FF2B5EF4-FFF2-40B4-BE49-F238E27FC236}">
                  <a16:creationId xmlns:a16="http://schemas.microsoft.com/office/drawing/2014/main" id="{5F28962D-50BA-43F8-8863-28ECE711D3F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0F5939-D4E0-46FD-9A5A-5D648E38109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33D331-78CB-40A1-B167-8185EC5D707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12E4B1-E78E-49E7-AA36-374CC1B084E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D46340-CBFC-490F-B44E-7AA8FBF58B0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75C26C-3EBD-4AA9-BA4D-2561E295D65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5DB6BE-E065-4559-BF5C-36B56B37904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A54272-CD9D-4F68-BBAB-4F0C0C3EC63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02CE8F-9256-4F2C-B474-5887371711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C9DE9F-4252-401D-913E-B74C9E326F9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E4E69B-534F-4A80-9E1C-798BEE1B079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564E1C-009C-4832-AE8D-E98286693F0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05DF1C-5801-43F2-A8B9-5351369418C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6E71C8-0783-4E17-9B34-F51231DD295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908F17-2A89-4B0A-A2EA-692390969FE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E22751-380F-44F9-BEED-0A553CF87BE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B27910-846F-4E4E-B588-F5B2E026FE9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E0501E-134E-46D7-984F-3A382B0BB29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A83974-CBD7-4A69-9D84-2D3BBDE027A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03E931-00D4-4B0C-BC69-49FE5C76651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7732A30-BE2F-4D71-BC37-60F7B44591B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8EB840-DE7D-4E67-989C-F4D8F50E15B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5D2CC2-53CC-487E-A72E-42B1E9B1846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3A12D6B-1D60-4F26-8FB9-74AD5B070BD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895D00-2D63-443C-95A8-5EB6E5EECBF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AC50652-2A56-4382-95D0-971644EE0FA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A50A374-8880-482D-B54F-F74E0D7BE1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6364D8-CCC7-4AAF-94BC-766EC160D99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0DC409-26E2-4453-89FD-745EA849BE7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9ED039-D66C-4A5E-AA35-E7A5FA2E64C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2C13DC-161E-49CF-96B5-5383AA052AB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Right Triangle 46">
            <a:extLst>
              <a:ext uri="{FF2B5EF4-FFF2-40B4-BE49-F238E27FC236}">
                <a16:creationId xmlns:a16="http://schemas.microsoft.com/office/drawing/2014/main" id="{63BAC6E0-ADAC-40FB-AF53-88FA5F8373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a:ea typeface="+mn-ea"/>
              <a:cs typeface="+mn-cs"/>
            </a:endParaRPr>
          </a:p>
        </p:txBody>
      </p:sp>
      <p:sp useBgFill="1">
        <p:nvSpPr>
          <p:cNvPr id="49" name="Rectangle 48">
            <a:extLst>
              <a:ext uri="{FF2B5EF4-FFF2-40B4-BE49-F238E27FC236}">
                <a16:creationId xmlns:a16="http://schemas.microsoft.com/office/drawing/2014/main" id="{1C582B07-D0F0-4B6B-A5D9-D2F192CB3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a:ea typeface="+mn-ea"/>
              <a:cs typeface="+mn-cs"/>
            </a:endParaRPr>
          </a:p>
        </p:txBody>
      </p:sp>
      <p:sp useBgFill="1">
        <p:nvSpPr>
          <p:cNvPr id="51" name="Freeform: Shape 50">
            <a:extLst>
              <a:ext uri="{FF2B5EF4-FFF2-40B4-BE49-F238E27FC236}">
                <a16:creationId xmlns:a16="http://schemas.microsoft.com/office/drawing/2014/main" id="{853201A6-2D7C-4663-A58B-D9BD1C4E54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490555" y="162759"/>
            <a:ext cx="6857996" cy="6532473"/>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a:ea typeface="+mn-ea"/>
              <a:cs typeface="+mn-cs"/>
            </a:endParaRPr>
          </a:p>
        </p:txBody>
      </p:sp>
      <p:grpSp>
        <p:nvGrpSpPr>
          <p:cNvPr id="53" name="Group 52">
            <a:extLst>
              <a:ext uri="{FF2B5EF4-FFF2-40B4-BE49-F238E27FC236}">
                <a16:creationId xmlns:a16="http://schemas.microsoft.com/office/drawing/2014/main" id="{4A124883-752D-4906-90FA-0C92E34D268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4" name="Straight Connector 53">
              <a:extLst>
                <a:ext uri="{FF2B5EF4-FFF2-40B4-BE49-F238E27FC236}">
                  <a16:creationId xmlns:a16="http://schemas.microsoft.com/office/drawing/2014/main" id="{D07DF0F8-3F51-43DF-8B2D-F8ED060515B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724167-17C8-48B8-8C01-993C0352C46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298CA7F-78E7-462F-A7F5-75E1CF662F5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091AC54-A711-4587-9D84-29FF933AEBE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2DD7199-99F0-48E0-ADB8-D9B9D833670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616DD2-1E25-4528-857B-35B17C3056D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95641EF-3C56-4582-ACD9-86EA928A183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289369F-F780-4DBC-86A5-B8719C29C6F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65BA49-4138-4AD2-899F-2064B07692C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147E6F-8216-437A-819F-17E2E1768DF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6344123-F556-4B4A-984C-AA29814BB89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82DBB43-BE8B-468A-8C59-22CB4B01FD6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EB607C9-3EDD-4E7A-A1BE-097DB393F0B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E1D6B1D-F18F-42B3-BF7E-0CEE57984EC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280BC22-8417-4355-96AC-96040B5710A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A6F4515-7552-4B18-BCF2-7794B4D02C2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C91D60-0048-48C8-8ABD-EA6118AC770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69D3F70-BB90-4F98-8515-429CA057B28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AE3D353-6EB3-4E1E-BE08-6F719DAFC65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671B586-AC5E-49AF-817B-720A5104C43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38A422-92C0-4462-980E-456C94B6DDD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6D7A240-415F-4885-B9AA-2B2E5B063D6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CDD5A-7474-4B57-A7EE-661187674A2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1A8267-579A-4AA5-8F07-7F5B6566A72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90724D-782B-4D9E-9280-F4B6BBD228F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31DD48-3978-42DE-B3B4-FA7B875F391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187BA7A-2D59-4CF4-895A-42D88575FA0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6F9C933-C395-4001-9060-84B326358F3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10177FC-AD54-4040-A724-D9E3B6BA820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83D6E0C-5094-4A0D-9C84-7F05918D088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4448639-26BA-48B8-87AB-E695AD0EDCD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6" name="Right Triangle 85">
            <a:extLst>
              <a:ext uri="{FF2B5EF4-FFF2-40B4-BE49-F238E27FC236}">
                <a16:creationId xmlns:a16="http://schemas.microsoft.com/office/drawing/2014/main" id="{2DA85AC7-DF61-4086-8298-78466DA21D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2059089"/>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randview"/>
              <a:ea typeface="+mn-ea"/>
              <a:cs typeface="+mn-cs"/>
            </a:endParaRPr>
          </a:p>
        </p:txBody>
      </p:sp>
      <p:sp>
        <p:nvSpPr>
          <p:cNvPr id="2" name="TextBox 1">
            <a:extLst>
              <a:ext uri="{FF2B5EF4-FFF2-40B4-BE49-F238E27FC236}">
                <a16:creationId xmlns:a16="http://schemas.microsoft.com/office/drawing/2014/main" id="{89718C8A-E964-4906-AC33-E8405568C903}"/>
              </a:ext>
            </a:extLst>
          </p:cNvPr>
          <p:cNvSpPr txBox="1"/>
          <p:nvPr/>
        </p:nvSpPr>
        <p:spPr>
          <a:xfrm>
            <a:off x="701702" y="1365726"/>
            <a:ext cx="4401806" cy="30215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11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Thank you for the opportunity to share my thoughts about this important project today. </a:t>
            </a:r>
          </a:p>
          <a:p>
            <a:pPr marL="0" marR="0" lvl="0" indent="-228600" algn="l" defTabSz="914400" rtl="0" eaLnBrk="1" fontAlgn="auto" latinLnBrk="0" hangingPunct="1">
              <a:lnSpc>
                <a:spcPct val="11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I am hopeful that the NJBPU will continue in a responsible manner and put mother nature first.</a:t>
            </a:r>
          </a:p>
          <a:p>
            <a:pPr marL="0" marR="0" lvl="0" indent="-228600" algn="l" defTabSz="914400" rtl="0" eaLnBrk="1" fontAlgn="auto" latinLnBrk="0" hangingPunct="1">
              <a:lnSpc>
                <a:spcPct val="110000"/>
              </a:lnSpc>
              <a:spcBef>
                <a:spcPts val="0"/>
              </a:spcBef>
              <a:spcAft>
                <a:spcPts val="600"/>
              </a:spcAft>
              <a:buClr>
                <a:srgbClr val="2A2735">
                  <a:lumMod val="50000"/>
                  <a:lumOff val="50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2A2735"/>
                </a:solidFill>
                <a:effectLst/>
                <a:uLnTx/>
                <a:uFillTx/>
                <a:latin typeface="Grandview"/>
                <a:ea typeface="+mn-ea"/>
                <a:cs typeface="+mn-cs"/>
              </a:rPr>
              <a:t>paulyfish@reeltherapy.com</a:t>
            </a:r>
          </a:p>
        </p:txBody>
      </p:sp>
      <p:pic>
        <p:nvPicPr>
          <p:cNvPr id="8" name="Picture 7" descr="A close-up of a wind turbine&#10;&#10;Description automatically generated with low confidence">
            <a:extLst>
              <a:ext uri="{FF2B5EF4-FFF2-40B4-BE49-F238E27FC236}">
                <a16:creationId xmlns:a16="http://schemas.microsoft.com/office/drawing/2014/main" id="{CA915112-A4F7-4CE1-B66D-54B5C1488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5438" y="3057832"/>
            <a:ext cx="1903627" cy="3628283"/>
          </a:xfrm>
          <a:prstGeom prst="rect">
            <a:avLst/>
          </a:prstGeom>
        </p:spPr>
      </p:pic>
      <p:pic>
        <p:nvPicPr>
          <p:cNvPr id="6" name="Picture 5" descr="A picture containing transport, weapon, wheel, metalware&#10;&#10;Description automatically generated">
            <a:extLst>
              <a:ext uri="{FF2B5EF4-FFF2-40B4-BE49-F238E27FC236}">
                <a16:creationId xmlns:a16="http://schemas.microsoft.com/office/drawing/2014/main" id="{61966B5C-DC20-4C19-9962-1F853CA88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51" y="3089050"/>
            <a:ext cx="2747591" cy="2596475"/>
          </a:xfrm>
          <a:prstGeom prst="rect">
            <a:avLst/>
          </a:prstGeom>
        </p:spPr>
      </p:pic>
      <p:pic>
        <p:nvPicPr>
          <p:cNvPr id="4" name="Picture 3" descr="A close up of coral&#10;&#10;Description automatically generated with low confidence">
            <a:extLst>
              <a:ext uri="{FF2B5EF4-FFF2-40B4-BE49-F238E27FC236}">
                <a16:creationId xmlns:a16="http://schemas.microsoft.com/office/drawing/2014/main" id="{36252586-52F8-43E3-BC4F-511194C27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028" y="193823"/>
            <a:ext cx="4210558" cy="281054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CBFCB365-2301-4559-9296-03F05D713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660" y="3751388"/>
            <a:ext cx="5050747" cy="1986386"/>
          </a:xfrm>
          <a:prstGeom prst="rect">
            <a:avLst/>
          </a:prstGeom>
        </p:spPr>
      </p:pic>
    </p:spTree>
    <p:extLst>
      <p:ext uri="{BB962C8B-B14F-4D97-AF65-F5344CB8AC3E}">
        <p14:creationId xmlns:p14="http://schemas.microsoft.com/office/powerpoint/2010/main" val="2351820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820C-5031-4245-BFFD-4F17F6B3AB31}"/>
              </a:ext>
            </a:extLst>
          </p:cNvPr>
          <p:cNvSpPr>
            <a:spLocks noGrp="1"/>
          </p:cNvSpPr>
          <p:nvPr>
            <p:ph type="title"/>
          </p:nvPr>
        </p:nvSpPr>
        <p:spPr>
          <a:xfrm>
            <a:off x="914400" y="1251948"/>
            <a:ext cx="10363200" cy="1362075"/>
          </a:xfrm>
        </p:spPr>
        <p:txBody>
          <a:bodyPr anchor="t">
            <a:normAutofit/>
          </a:bodyPr>
          <a:lstStyle/>
          <a:p>
            <a:pPr>
              <a:lnSpc>
                <a:spcPct val="90000"/>
              </a:lnSpc>
            </a:pPr>
            <a:r>
              <a:rPr lang="en-US" sz="4500" dirty="0"/>
              <a:t>NJA On Responsibly Developing Offshore wind </a:t>
            </a:r>
          </a:p>
        </p:txBody>
      </p:sp>
      <p:sp>
        <p:nvSpPr>
          <p:cNvPr id="3" name="Subtitle 2">
            <a:extLst>
              <a:ext uri="{FF2B5EF4-FFF2-40B4-BE49-F238E27FC236}">
                <a16:creationId xmlns:a16="http://schemas.microsoft.com/office/drawing/2014/main" id="{75D3D1B1-E6D0-D548-B175-FB0BF9ADCD7F}"/>
              </a:ext>
            </a:extLst>
          </p:cNvPr>
          <p:cNvSpPr>
            <a:spLocks noGrp="1"/>
          </p:cNvSpPr>
          <p:nvPr>
            <p:ph type="body" idx="1"/>
          </p:nvPr>
        </p:nvSpPr>
        <p:spPr>
          <a:xfrm>
            <a:off x="914400" y="2455126"/>
            <a:ext cx="10363200" cy="1500187"/>
          </a:xfrm>
        </p:spPr>
        <p:txBody>
          <a:bodyPr anchor="b">
            <a:normAutofit/>
          </a:bodyPr>
          <a:lstStyle/>
          <a:p>
            <a:pPr marL="0" indent="0">
              <a:buNone/>
            </a:pPr>
            <a:r>
              <a:rPr lang="en-US" dirty="0">
                <a:solidFill>
                  <a:schemeClr val="tx1"/>
                </a:solidFill>
              </a:rPr>
              <a:t>Base Principles for Promoting Responsibly Developed Offshore Wind that Fights Climate Change and Protects Wildlife in NJ</a:t>
            </a:r>
          </a:p>
        </p:txBody>
      </p:sp>
      <p:sp>
        <p:nvSpPr>
          <p:cNvPr id="4" name="TextBox 3">
            <a:extLst>
              <a:ext uri="{FF2B5EF4-FFF2-40B4-BE49-F238E27FC236}">
                <a16:creationId xmlns:a16="http://schemas.microsoft.com/office/drawing/2014/main" id="{E4C11013-F174-4380-92C3-0B8DCA0DD0D8}"/>
              </a:ext>
            </a:extLst>
          </p:cNvPr>
          <p:cNvSpPr txBox="1"/>
          <p:nvPr/>
        </p:nvSpPr>
        <p:spPr>
          <a:xfrm>
            <a:off x="914400" y="4234816"/>
            <a:ext cx="3991606" cy="224676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Eric Stiles, President and CEO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NJ Audubon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NJBPU – State Agreement Approach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Environmental and Permitting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April 4, 2022</a:t>
            </a:r>
          </a:p>
        </p:txBody>
      </p:sp>
    </p:spTree>
    <p:extLst>
      <p:ext uri="{BB962C8B-B14F-4D97-AF65-F5344CB8AC3E}">
        <p14:creationId xmlns:p14="http://schemas.microsoft.com/office/powerpoint/2010/main" val="767279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46A5-6E4C-4D24-BF12-7123BC962B1B}"/>
              </a:ext>
            </a:extLst>
          </p:cNvPr>
          <p:cNvSpPr>
            <a:spLocks noGrp="1"/>
          </p:cNvSpPr>
          <p:nvPr>
            <p:ph type="title"/>
          </p:nvPr>
        </p:nvSpPr>
        <p:spPr>
          <a:xfrm>
            <a:off x="609600" y="274639"/>
            <a:ext cx="10139916" cy="1143000"/>
          </a:xfrm>
        </p:spPr>
        <p:txBody>
          <a:bodyPr>
            <a:normAutofit fontScale="90000"/>
          </a:bodyPr>
          <a:lstStyle/>
          <a:p>
            <a:r>
              <a:rPr lang="en-US" dirty="0"/>
              <a:t>Climate change is the greatest threat to fish and wildlife</a:t>
            </a:r>
          </a:p>
        </p:txBody>
      </p:sp>
      <p:sp>
        <p:nvSpPr>
          <p:cNvPr id="3" name="Content Placeholder 2">
            <a:extLst>
              <a:ext uri="{FF2B5EF4-FFF2-40B4-BE49-F238E27FC236}">
                <a16:creationId xmlns:a16="http://schemas.microsoft.com/office/drawing/2014/main" id="{2659BBED-35C1-4C0C-99AA-042CF5D5466C}"/>
              </a:ext>
            </a:extLst>
          </p:cNvPr>
          <p:cNvSpPr>
            <a:spLocks noGrp="1"/>
          </p:cNvSpPr>
          <p:nvPr>
            <p:ph sz="half" idx="1"/>
          </p:nvPr>
        </p:nvSpPr>
        <p:spPr>
          <a:xfrm>
            <a:off x="609600" y="1961708"/>
            <a:ext cx="5929423" cy="4525963"/>
          </a:xfrm>
        </p:spPr>
        <p:txBody>
          <a:bodyPr>
            <a:normAutofit fontScale="77500" lnSpcReduction="20000"/>
          </a:bodyPr>
          <a:lstStyle/>
          <a:p>
            <a:r>
              <a:rPr lang="en-US" dirty="0">
                <a:solidFill>
                  <a:schemeClr val="tx1"/>
                </a:solidFill>
              </a:rPr>
              <a:t>New Jersey could lose up to 2/3 of all fish and wildlife if no action = ecological collapse</a:t>
            </a:r>
          </a:p>
          <a:p>
            <a:r>
              <a:rPr lang="en-US" dirty="0">
                <a:solidFill>
                  <a:schemeClr val="tx1"/>
                </a:solidFill>
              </a:rPr>
              <a:t>Threatens to destroy NJ’s $18.9 bn outdoor recreation economy</a:t>
            </a:r>
          </a:p>
          <a:p>
            <a:r>
              <a:rPr lang="en-US" dirty="0">
                <a:solidFill>
                  <a:schemeClr val="tx1"/>
                </a:solidFill>
              </a:rPr>
              <a:t>Immediate call for action including the rapid development of non carbon emitting energy production</a:t>
            </a:r>
          </a:p>
          <a:p>
            <a:r>
              <a:rPr lang="en-US" dirty="0">
                <a:solidFill>
                  <a:schemeClr val="tx1"/>
                </a:solidFill>
              </a:rPr>
              <a:t>Have your cake and eat it to – it’s all about siting and design</a:t>
            </a:r>
          </a:p>
        </p:txBody>
      </p:sp>
      <p:pic>
        <p:nvPicPr>
          <p:cNvPr id="1030" name="Picture 6" descr="See the source image">
            <a:extLst>
              <a:ext uri="{FF2B5EF4-FFF2-40B4-BE49-F238E27FC236}">
                <a16:creationId xmlns:a16="http://schemas.microsoft.com/office/drawing/2014/main" id="{2BBDE56B-24C0-4535-91F6-B5E978A6C0FF}"/>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794204" y="2187183"/>
            <a:ext cx="4788195" cy="382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081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7A74A2-26D2-4E7E-87C8-D324F9F04BFC}"/>
              </a:ext>
            </a:extLst>
          </p:cNvPr>
          <p:cNvSpPr txBox="1">
            <a:spLocks/>
          </p:cNvSpPr>
          <p:nvPr/>
        </p:nvSpPr>
        <p:spPr>
          <a:xfrm>
            <a:off x="1424474" y="568712"/>
            <a:ext cx="8361229" cy="251508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2000" kern="1200">
                <a:solidFill>
                  <a:srgbClr val="6E99AC"/>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Content Placeholder 2">
            <a:extLst>
              <a:ext uri="{FF2B5EF4-FFF2-40B4-BE49-F238E27FC236}">
                <a16:creationId xmlns:a16="http://schemas.microsoft.com/office/drawing/2014/main" id="{69B28095-7577-42F6-98D5-24DD68077D7D}"/>
              </a:ext>
            </a:extLst>
          </p:cNvPr>
          <p:cNvSpPr txBox="1">
            <a:spLocks/>
          </p:cNvSpPr>
          <p:nvPr/>
        </p:nvSpPr>
        <p:spPr>
          <a:xfrm>
            <a:off x="472500" y="1762585"/>
            <a:ext cx="6417398" cy="4998896"/>
          </a:xfrm>
          <a:prstGeom prst="rect">
            <a:avLst/>
          </a:prstGeom>
        </p:spPr>
        <p:txBody>
          <a:bodyPr>
            <a:normAutofit fontScale="775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rgbClr val="686053"/>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rgbClr val="686053"/>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rgbClr val="686053"/>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rgbClr val="686053"/>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rgbClr val="686053"/>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NJ is a national leader in responsibly developing offshore wind</a:t>
            </a:r>
          </a:p>
          <a:p>
            <a:pPr marL="990575" marR="0" lvl="1"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Calibri"/>
                <a:ea typeface="+mn-ea"/>
                <a:cs typeface="+mn-cs"/>
              </a:rPr>
              <a:t>Over 3700MW have been awarded to two companies (3 projects)</a:t>
            </a:r>
          </a:p>
          <a:p>
            <a:pPr marL="990575" marR="0" lvl="1"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Calibri"/>
                <a:ea typeface="+mn-ea"/>
                <a:cs typeface="+mn-cs"/>
              </a:rPr>
              <a:t>Wind projects selected by BPU have high wind yield AND  minimize environmental harm through siting location</a:t>
            </a:r>
          </a:p>
          <a:p>
            <a:pPr marL="990575" marR="0" lvl="1"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Calibri"/>
                <a:ea typeface="+mn-ea"/>
                <a:cs typeface="+mn-cs"/>
              </a:rPr>
              <a:t>Making major investments in ports and workforce development</a:t>
            </a:r>
          </a:p>
        </p:txBody>
      </p:sp>
      <p:sp>
        <p:nvSpPr>
          <p:cNvPr id="6" name="Title 5">
            <a:extLst>
              <a:ext uri="{FF2B5EF4-FFF2-40B4-BE49-F238E27FC236}">
                <a16:creationId xmlns:a16="http://schemas.microsoft.com/office/drawing/2014/main" id="{88164AC0-90DA-4CD9-B4C3-D555C0572838}"/>
              </a:ext>
            </a:extLst>
          </p:cNvPr>
          <p:cNvSpPr>
            <a:spLocks noGrp="1"/>
          </p:cNvSpPr>
          <p:nvPr>
            <p:ph type="title"/>
          </p:nvPr>
        </p:nvSpPr>
        <p:spPr/>
        <p:txBody>
          <a:bodyPr>
            <a:noAutofit/>
          </a:bodyPr>
          <a:lstStyle/>
          <a:p>
            <a:r>
              <a:rPr lang="en-US" sz="5400" dirty="0"/>
              <a:t>New Jersey as a leader</a:t>
            </a:r>
          </a:p>
        </p:txBody>
      </p:sp>
      <p:pic>
        <p:nvPicPr>
          <p:cNvPr id="9" name="Picture 8">
            <a:extLst>
              <a:ext uri="{FF2B5EF4-FFF2-40B4-BE49-F238E27FC236}">
                <a16:creationId xmlns:a16="http://schemas.microsoft.com/office/drawing/2014/main" id="{6EC306FB-8646-47CF-92C6-1200525BC003}"/>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7193104" y="1627070"/>
            <a:ext cx="4998896" cy="4998896"/>
          </a:xfrm>
          <a:prstGeom prst="rect">
            <a:avLst/>
          </a:prstGeom>
        </p:spPr>
      </p:pic>
    </p:spTree>
    <p:extLst>
      <p:ext uri="{BB962C8B-B14F-4D97-AF65-F5344CB8AC3E}">
        <p14:creationId xmlns:p14="http://schemas.microsoft.com/office/powerpoint/2010/main" val="150025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4E4C296-7DB4-4571-B989-0D80D8010268}"/>
              </a:ext>
            </a:extLst>
          </p:cNvPr>
          <p:cNvSpPr>
            <a:spLocks noGrp="1"/>
          </p:cNvSpPr>
          <p:nvPr>
            <p:ph type="title"/>
          </p:nvPr>
        </p:nvSpPr>
        <p:spPr>
          <a:xfrm>
            <a:off x="711200" y="584236"/>
            <a:ext cx="10769600" cy="307777"/>
          </a:xfrm>
        </p:spPr>
        <p:txBody>
          <a:bodyPr>
            <a:noAutofit/>
          </a:bodyPr>
          <a:lstStyle/>
          <a:p>
            <a:r>
              <a:rPr lang="en-US" sz="5400" dirty="0"/>
              <a:t>New Jersey transmission roadmap</a:t>
            </a:r>
          </a:p>
        </p:txBody>
      </p:sp>
      <p:sp>
        <p:nvSpPr>
          <p:cNvPr id="5" name="Content Placeholder 2">
            <a:extLst>
              <a:ext uri="{FF2B5EF4-FFF2-40B4-BE49-F238E27FC236}">
                <a16:creationId xmlns:a16="http://schemas.microsoft.com/office/drawing/2014/main" id="{81D6A5F4-53A5-465E-9242-00800744B128}"/>
              </a:ext>
            </a:extLst>
          </p:cNvPr>
          <p:cNvSpPr txBox="1">
            <a:spLocks/>
          </p:cNvSpPr>
          <p:nvPr/>
        </p:nvSpPr>
        <p:spPr>
          <a:xfrm>
            <a:off x="191387" y="1369167"/>
            <a:ext cx="11865934" cy="1918839"/>
          </a:xfrm>
          <a:prstGeom prst="rect">
            <a:avLst/>
          </a:prstGeom>
        </p:spPr>
        <p:txBody>
          <a:bodyPr>
            <a:normAutofit fontScale="70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rgbClr val="686053"/>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rgbClr val="686053"/>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rgbClr val="686053"/>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rgbClr val="686053"/>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rgbClr val="686053"/>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We thank BPU for its deliberate approach to offshore transmission</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Transmission if not done properly could have significant impacts to fish and wildlife including direct effects such as mortality and indirect such as habitat loss.  The SAA proposal options (below) minimize this harm.</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object 5">
            <a:extLst>
              <a:ext uri="{FF2B5EF4-FFF2-40B4-BE49-F238E27FC236}">
                <a16:creationId xmlns:a16="http://schemas.microsoft.com/office/drawing/2014/main" id="{ACA07DAE-DFF6-432D-95B4-031CC8502944}"/>
              </a:ext>
            </a:extLst>
          </p:cNvPr>
          <p:cNvGrpSpPr/>
          <p:nvPr/>
        </p:nvGrpSpPr>
        <p:grpSpPr>
          <a:xfrm>
            <a:off x="2008859" y="3211033"/>
            <a:ext cx="7943215" cy="3646967"/>
            <a:chOff x="293370" y="1133094"/>
            <a:chExt cx="11296015" cy="4673600"/>
          </a:xfrm>
        </p:grpSpPr>
        <p:pic>
          <p:nvPicPr>
            <p:cNvPr id="8" name="object 6">
              <a:extLst>
                <a:ext uri="{FF2B5EF4-FFF2-40B4-BE49-F238E27FC236}">
                  <a16:creationId xmlns:a16="http://schemas.microsoft.com/office/drawing/2014/main" id="{03C929BE-FA47-4E22-9569-9019434EEB9B}"/>
                </a:ext>
              </a:extLst>
            </p:cNvPr>
            <p:cNvPicPr/>
            <p:nvPr/>
          </p:nvPicPr>
          <p:blipFill>
            <a:blip r:embed="rId2" cstate="print"/>
            <a:stretch>
              <a:fillRect/>
            </a:stretch>
          </p:blipFill>
          <p:spPr>
            <a:xfrm>
              <a:off x="303276" y="1143000"/>
              <a:ext cx="5597652" cy="4526280"/>
            </a:xfrm>
            <a:prstGeom prst="rect">
              <a:avLst/>
            </a:prstGeom>
          </p:spPr>
        </p:pic>
        <p:sp>
          <p:nvSpPr>
            <p:cNvPr id="9" name="object 7">
              <a:extLst>
                <a:ext uri="{FF2B5EF4-FFF2-40B4-BE49-F238E27FC236}">
                  <a16:creationId xmlns:a16="http://schemas.microsoft.com/office/drawing/2014/main" id="{01E0E3C2-35A7-446A-8A7B-6C32BEC6776C}"/>
                </a:ext>
              </a:extLst>
            </p:cNvPr>
            <p:cNvSpPr/>
            <p:nvPr/>
          </p:nvSpPr>
          <p:spPr>
            <a:xfrm>
              <a:off x="298323" y="1138047"/>
              <a:ext cx="5607685" cy="4536440"/>
            </a:xfrm>
            <a:custGeom>
              <a:avLst/>
              <a:gdLst/>
              <a:ahLst/>
              <a:cxnLst/>
              <a:rect l="l" t="t" r="r" b="b"/>
              <a:pathLst>
                <a:path w="5607685" h="4536440">
                  <a:moveTo>
                    <a:pt x="0" y="4536186"/>
                  </a:moveTo>
                  <a:lnTo>
                    <a:pt x="5607558" y="4536186"/>
                  </a:lnTo>
                  <a:lnTo>
                    <a:pt x="5607558" y="0"/>
                  </a:lnTo>
                  <a:lnTo>
                    <a:pt x="0" y="0"/>
                  </a:lnTo>
                  <a:lnTo>
                    <a:pt x="0" y="4536186"/>
                  </a:lnTo>
                  <a:close/>
                </a:path>
              </a:pathLst>
            </a:custGeom>
            <a:ln w="9906">
              <a:solidFill>
                <a:srgbClr val="4F81BC"/>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object 8">
              <a:extLst>
                <a:ext uri="{FF2B5EF4-FFF2-40B4-BE49-F238E27FC236}">
                  <a16:creationId xmlns:a16="http://schemas.microsoft.com/office/drawing/2014/main" id="{C1C6CF11-3B87-46DF-B68C-537741379517}"/>
                </a:ext>
              </a:extLst>
            </p:cNvPr>
            <p:cNvPicPr/>
            <p:nvPr/>
          </p:nvPicPr>
          <p:blipFill>
            <a:blip r:embed="rId3" cstate="print"/>
            <a:stretch>
              <a:fillRect/>
            </a:stretch>
          </p:blipFill>
          <p:spPr>
            <a:xfrm>
              <a:off x="6063234" y="1143000"/>
              <a:ext cx="5516118" cy="4526280"/>
            </a:xfrm>
            <a:prstGeom prst="rect">
              <a:avLst/>
            </a:prstGeom>
          </p:spPr>
        </p:pic>
        <p:sp>
          <p:nvSpPr>
            <p:cNvPr id="11" name="object 9">
              <a:extLst>
                <a:ext uri="{FF2B5EF4-FFF2-40B4-BE49-F238E27FC236}">
                  <a16:creationId xmlns:a16="http://schemas.microsoft.com/office/drawing/2014/main" id="{D76FEC8F-089F-4787-A11D-747B0FABB988}"/>
                </a:ext>
              </a:extLst>
            </p:cNvPr>
            <p:cNvSpPr/>
            <p:nvPr/>
          </p:nvSpPr>
          <p:spPr>
            <a:xfrm>
              <a:off x="6058280" y="1138047"/>
              <a:ext cx="5526405" cy="4536440"/>
            </a:xfrm>
            <a:custGeom>
              <a:avLst/>
              <a:gdLst/>
              <a:ahLst/>
              <a:cxnLst/>
              <a:rect l="l" t="t" r="r" b="b"/>
              <a:pathLst>
                <a:path w="5526405" h="4536440">
                  <a:moveTo>
                    <a:pt x="0" y="4536186"/>
                  </a:moveTo>
                  <a:lnTo>
                    <a:pt x="5526024" y="4536186"/>
                  </a:lnTo>
                  <a:lnTo>
                    <a:pt x="5526024" y="0"/>
                  </a:lnTo>
                  <a:lnTo>
                    <a:pt x="0" y="0"/>
                  </a:lnTo>
                  <a:lnTo>
                    <a:pt x="0" y="4536186"/>
                  </a:lnTo>
                  <a:close/>
                </a:path>
              </a:pathLst>
            </a:custGeom>
            <a:ln w="9906">
              <a:solidFill>
                <a:srgbClr val="4F81BC"/>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object 10">
              <a:extLst>
                <a:ext uri="{FF2B5EF4-FFF2-40B4-BE49-F238E27FC236}">
                  <a16:creationId xmlns:a16="http://schemas.microsoft.com/office/drawing/2014/main" id="{DE4D9329-E9D5-4D45-A22C-6391D418D539}"/>
                </a:ext>
              </a:extLst>
            </p:cNvPr>
            <p:cNvPicPr/>
            <p:nvPr/>
          </p:nvPicPr>
          <p:blipFill>
            <a:blip r:embed="rId4" cstate="print"/>
            <a:stretch>
              <a:fillRect/>
            </a:stretch>
          </p:blipFill>
          <p:spPr>
            <a:xfrm>
              <a:off x="4635246" y="4868417"/>
              <a:ext cx="2853690" cy="938034"/>
            </a:xfrm>
            <a:prstGeom prst="rect">
              <a:avLst/>
            </a:prstGeom>
          </p:spPr>
        </p:pic>
      </p:grpSp>
    </p:spTree>
    <p:extLst>
      <p:ext uri="{BB962C8B-B14F-4D97-AF65-F5344CB8AC3E}">
        <p14:creationId xmlns:p14="http://schemas.microsoft.com/office/powerpoint/2010/main" val="798711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34428" y="6464236"/>
            <a:ext cx="278765" cy="29972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800" b="0" i="0" u="none" strike="noStrike" kern="1200" cap="none" spc="-25" normalizeH="0" baseline="0" noProof="0" dirty="0">
                <a:ln>
                  <a:noFill/>
                </a:ln>
                <a:solidFill>
                  <a:srgbClr val="FFFFFF"/>
                </a:solidFill>
                <a:effectLst/>
                <a:uLnTx/>
                <a:uFillTx/>
                <a:latin typeface="Arial"/>
                <a:ea typeface="+mn-ea"/>
                <a:cs typeface="Arial"/>
              </a:rPr>
              <a:t>17</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3" name="object 3"/>
          <p:cNvGrpSpPr/>
          <p:nvPr/>
        </p:nvGrpSpPr>
        <p:grpSpPr>
          <a:xfrm>
            <a:off x="1524000" y="0"/>
            <a:ext cx="9144000" cy="6797040"/>
            <a:chOff x="0" y="0"/>
            <a:chExt cx="9144000" cy="6797040"/>
          </a:xfrm>
        </p:grpSpPr>
        <p:pic>
          <p:nvPicPr>
            <p:cNvPr id="4" name="object 4"/>
            <p:cNvPicPr/>
            <p:nvPr/>
          </p:nvPicPr>
          <p:blipFill>
            <a:blip r:embed="rId3" cstate="print"/>
            <a:stretch>
              <a:fillRect/>
            </a:stretch>
          </p:blipFill>
          <p:spPr>
            <a:xfrm>
              <a:off x="4797552" y="6498335"/>
              <a:ext cx="4346447" cy="298703"/>
            </a:xfrm>
            <a:prstGeom prst="rect">
              <a:avLst/>
            </a:prstGeom>
          </p:spPr>
        </p:pic>
        <p:pic>
          <p:nvPicPr>
            <p:cNvPr id="5" name="object 5"/>
            <p:cNvPicPr/>
            <p:nvPr/>
          </p:nvPicPr>
          <p:blipFill>
            <a:blip r:embed="rId4" cstate="print"/>
            <a:stretch>
              <a:fillRect/>
            </a:stretch>
          </p:blipFill>
          <p:spPr>
            <a:xfrm>
              <a:off x="0" y="0"/>
              <a:ext cx="9140952" cy="670559"/>
            </a:xfrm>
            <a:prstGeom prst="rect">
              <a:avLst/>
            </a:prstGeom>
          </p:spPr>
        </p:pic>
      </p:grpSp>
      <p:sp>
        <p:nvSpPr>
          <p:cNvPr id="6" name="object 6"/>
          <p:cNvSpPr txBox="1">
            <a:spLocks noGrp="1"/>
          </p:cNvSpPr>
          <p:nvPr>
            <p:ph type="title"/>
          </p:nvPr>
        </p:nvSpPr>
        <p:spPr>
          <a:xfrm>
            <a:off x="111512" y="-160336"/>
            <a:ext cx="11050859" cy="915700"/>
          </a:xfrm>
          <a:prstGeom prst="rect">
            <a:avLst/>
          </a:prstGeom>
        </p:spPr>
        <p:txBody>
          <a:bodyPr vert="horz" wrap="square" lIns="0" tIns="12700" rIns="0" bIns="0" rtlCol="0" anchor="ctr">
            <a:spAutoFit/>
          </a:bodyPr>
          <a:lstStyle/>
          <a:p>
            <a:pPr marL="12700">
              <a:spcBef>
                <a:spcPts val="100"/>
              </a:spcBef>
            </a:pPr>
            <a:r>
              <a:rPr dirty="0">
                <a:solidFill>
                  <a:schemeClr val="tx1"/>
                </a:solidFill>
              </a:rPr>
              <a:t>Environmental</a:t>
            </a:r>
            <a:r>
              <a:rPr spc="-55" dirty="0">
                <a:solidFill>
                  <a:schemeClr val="tx1"/>
                </a:solidFill>
              </a:rPr>
              <a:t> </a:t>
            </a:r>
            <a:r>
              <a:rPr dirty="0">
                <a:solidFill>
                  <a:schemeClr val="tx1"/>
                </a:solidFill>
              </a:rPr>
              <a:t>&amp;</a:t>
            </a:r>
            <a:r>
              <a:rPr spc="-20" dirty="0">
                <a:solidFill>
                  <a:schemeClr val="tx1"/>
                </a:solidFill>
              </a:rPr>
              <a:t> </a:t>
            </a:r>
            <a:r>
              <a:rPr dirty="0">
                <a:solidFill>
                  <a:schemeClr val="tx1"/>
                </a:solidFill>
              </a:rPr>
              <a:t>Fisheries</a:t>
            </a:r>
            <a:r>
              <a:rPr spc="-50" dirty="0">
                <a:solidFill>
                  <a:schemeClr val="tx1"/>
                </a:solidFill>
              </a:rPr>
              <a:t> </a:t>
            </a:r>
            <a:r>
              <a:rPr spc="-10" dirty="0">
                <a:solidFill>
                  <a:schemeClr val="tx1"/>
                </a:solidFill>
              </a:rPr>
              <a:t>Impacts</a:t>
            </a:r>
          </a:p>
        </p:txBody>
      </p:sp>
      <p:pic>
        <p:nvPicPr>
          <p:cNvPr id="7" name="object 7"/>
          <p:cNvPicPr/>
          <p:nvPr/>
        </p:nvPicPr>
        <p:blipFill>
          <a:blip r:embed="rId5" cstate="print"/>
          <a:stretch>
            <a:fillRect/>
          </a:stretch>
        </p:blipFill>
        <p:spPr>
          <a:xfrm>
            <a:off x="6094476" y="1222743"/>
            <a:ext cx="4346447" cy="5125885"/>
          </a:xfrm>
          <a:prstGeom prst="rect">
            <a:avLst/>
          </a:prstGeom>
        </p:spPr>
      </p:pic>
      <p:sp>
        <p:nvSpPr>
          <p:cNvPr id="8" name="object 8"/>
          <p:cNvSpPr txBox="1"/>
          <p:nvPr/>
        </p:nvSpPr>
        <p:spPr>
          <a:xfrm>
            <a:off x="435935" y="1038860"/>
            <a:ext cx="4829805" cy="5564985"/>
          </a:xfrm>
          <a:prstGeom prst="rect">
            <a:avLst/>
          </a:prstGeom>
        </p:spPr>
        <p:txBody>
          <a:bodyPr vert="horz" wrap="square" lIns="0" tIns="85725" rIns="0" bIns="0" rtlCol="0">
            <a:spAutoFit/>
          </a:bodyPr>
          <a:lstStyle/>
          <a:p>
            <a:pPr marL="354966" marR="0" lvl="0" indent="-342900" algn="l" defTabSz="457200" rtl="0" eaLnBrk="1" fontAlgn="auto" latinLnBrk="0" hangingPunct="1">
              <a:lnSpc>
                <a:spcPct val="100000"/>
              </a:lnSpc>
              <a:spcBef>
                <a:spcPts val="675"/>
              </a:spcBef>
              <a:spcAft>
                <a:spcPts val="0"/>
              </a:spcAft>
              <a:buClrTx/>
              <a:buSzPct val="95833"/>
              <a:buFont typeface="Arial" panose="020B0604020202020204" pitchFamily="34" charset="0"/>
              <a:buChar char="•"/>
              <a:tabLst>
                <a:tab pos="255904" algn="l"/>
              </a:tabLst>
              <a:defRPr/>
            </a:pPr>
            <a:r>
              <a:rPr kumimoji="0" sz="2800" b="0" i="0" u="none" strike="noStrike" kern="1200" cap="none" spc="0" normalizeH="0" baseline="0" noProof="0" dirty="0">
                <a:ln>
                  <a:noFill/>
                </a:ln>
                <a:solidFill>
                  <a:prstClr val="black"/>
                </a:solidFill>
                <a:effectLst/>
                <a:uLnTx/>
                <a:uFillTx/>
                <a:latin typeface="Arial"/>
                <a:ea typeface="+mn-ea"/>
                <a:cs typeface="Arial"/>
              </a:rPr>
              <a:t>NOAA</a:t>
            </a:r>
            <a:r>
              <a:rPr kumimoji="0" sz="2800" b="0" i="0" u="none" strike="noStrike" kern="1200" cap="none" spc="-10"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charts</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for</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context</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354965" marR="154305" lvl="0" indent="-342900" algn="l" defTabSz="457200" rtl="0" eaLnBrk="1" fontAlgn="auto" latinLnBrk="0" hangingPunct="1">
              <a:lnSpc>
                <a:spcPct val="100000"/>
              </a:lnSpc>
              <a:spcBef>
                <a:spcPts val="575"/>
              </a:spcBef>
              <a:spcAft>
                <a:spcPts val="0"/>
              </a:spcAft>
              <a:buClrTx/>
              <a:buSzPct val="95833"/>
              <a:buFont typeface="Arial" panose="020B0604020202020204" pitchFamily="34" charset="0"/>
              <a:buChar char="•"/>
              <a:tabLst>
                <a:tab pos="255904" algn="l"/>
              </a:tabLst>
              <a:defRPr/>
            </a:pPr>
            <a:r>
              <a:rPr kumimoji="0" sz="2800" b="0" i="0" u="none" strike="noStrike" kern="1200" cap="none" spc="0" normalizeH="0" baseline="0" noProof="0" dirty="0">
                <a:ln>
                  <a:noFill/>
                </a:ln>
                <a:solidFill>
                  <a:prstClr val="black"/>
                </a:solidFill>
                <a:effectLst/>
                <a:uLnTx/>
                <a:uFillTx/>
                <a:latin typeface="Arial"/>
                <a:ea typeface="+mn-ea"/>
                <a:cs typeface="Arial"/>
              </a:rPr>
              <a:t>BOEM</a:t>
            </a:r>
            <a:r>
              <a:rPr kumimoji="0" sz="2800" b="0" i="0" u="none" strike="noStrike" kern="1200" cap="none" spc="-10"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GIS</a:t>
            </a:r>
            <a:r>
              <a:rPr kumimoji="0" sz="2800" b="0" i="0" u="none" strike="noStrike" kern="1200" cap="none" spc="-30"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shows</a:t>
            </a:r>
            <a:r>
              <a:rPr kumimoji="0" sz="2800" b="0" i="0" u="none" strike="noStrike" kern="1200" cap="none" spc="10" normalizeH="0" baseline="0" noProof="0" dirty="0">
                <a:ln>
                  <a:noFill/>
                </a:ln>
                <a:solidFill>
                  <a:prstClr val="black"/>
                </a:solidFill>
                <a:effectLst/>
                <a:uLnTx/>
                <a:uFillTx/>
                <a:latin typeface="Arial"/>
                <a:ea typeface="+mn-ea"/>
                <a:cs typeface="Arial"/>
              </a:rPr>
              <a:t> </a:t>
            </a:r>
            <a:r>
              <a:rPr kumimoji="0" sz="2800" b="0" i="0" u="none" strike="noStrike" kern="1200" cap="none" spc="-20" normalizeH="0" baseline="0" noProof="0" dirty="0">
                <a:ln>
                  <a:noFill/>
                </a:ln>
                <a:solidFill>
                  <a:prstClr val="black"/>
                </a:solidFill>
                <a:effectLst/>
                <a:uLnTx/>
                <a:uFillTx/>
                <a:latin typeface="Arial"/>
                <a:ea typeface="+mn-ea"/>
                <a:cs typeface="Arial"/>
              </a:rPr>
              <a:t>many </a:t>
            </a:r>
            <a:r>
              <a:rPr kumimoji="0" sz="2800" b="0" i="0" u="none" strike="noStrike" kern="1200" cap="none" spc="0" normalizeH="0" baseline="0" noProof="0" dirty="0">
                <a:ln>
                  <a:noFill/>
                </a:ln>
                <a:solidFill>
                  <a:prstClr val="black"/>
                </a:solidFill>
                <a:effectLst/>
                <a:uLnTx/>
                <a:uFillTx/>
                <a:latin typeface="Arial"/>
                <a:ea typeface="+mn-ea"/>
                <a:cs typeface="Arial"/>
              </a:rPr>
              <a:t>existing</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cables,</a:t>
            </a:r>
            <a:r>
              <a:rPr kumimoji="0" sz="2800" b="0" i="0" u="none" strike="noStrike" kern="1200" cap="none" spc="-10" normalizeH="0" baseline="0" noProof="0" dirty="0">
                <a:ln>
                  <a:noFill/>
                </a:ln>
                <a:solidFill>
                  <a:prstClr val="black"/>
                </a:solidFill>
                <a:effectLst/>
                <a:uLnTx/>
                <a:uFillTx/>
                <a:latin typeface="Arial"/>
                <a:ea typeface="+mn-ea"/>
                <a:cs typeface="Arial"/>
              </a:rPr>
              <a:t> mostly </a:t>
            </a:r>
            <a:r>
              <a:rPr kumimoji="0" sz="2800" b="0" i="0" u="none" strike="noStrike" kern="1200" cap="none" spc="0" normalizeH="0" baseline="0" noProof="0" dirty="0">
                <a:ln>
                  <a:noFill/>
                </a:ln>
                <a:solidFill>
                  <a:prstClr val="black"/>
                </a:solidFill>
                <a:effectLst/>
                <a:uLnTx/>
                <a:uFillTx/>
                <a:latin typeface="Arial"/>
                <a:ea typeface="+mn-ea"/>
                <a:cs typeface="Arial"/>
              </a:rPr>
              <a:t>transatlantic</a:t>
            </a:r>
            <a:r>
              <a:rPr kumimoji="0" sz="2800" b="0" i="0" u="none" strike="noStrike" kern="1200" cap="none" spc="-35" normalizeH="0" baseline="0" noProof="0" dirty="0">
                <a:ln>
                  <a:noFill/>
                </a:ln>
                <a:solidFill>
                  <a:prstClr val="black"/>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telecom</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354965" marR="264160" lvl="0" indent="-342900" algn="l" defTabSz="457200" rtl="0" eaLnBrk="1" fontAlgn="auto" latinLnBrk="0" hangingPunct="1">
              <a:lnSpc>
                <a:spcPct val="100000"/>
              </a:lnSpc>
              <a:spcBef>
                <a:spcPts val="575"/>
              </a:spcBef>
              <a:spcAft>
                <a:spcPts val="0"/>
              </a:spcAft>
              <a:buClrTx/>
              <a:buSzPct val="95833"/>
              <a:buFont typeface="Arial" panose="020B0604020202020204" pitchFamily="34" charset="0"/>
              <a:buChar char="•"/>
              <a:tabLst>
                <a:tab pos="255904" algn="l"/>
              </a:tabLst>
              <a:defRPr/>
            </a:pPr>
            <a:r>
              <a:rPr kumimoji="0" sz="2800" b="0" i="0" u="none" strike="noStrike" kern="1200" cap="none" spc="0" normalizeH="0" baseline="0" noProof="0" dirty="0">
                <a:ln>
                  <a:noFill/>
                </a:ln>
                <a:solidFill>
                  <a:prstClr val="black"/>
                </a:solidFill>
                <a:effectLst/>
                <a:uLnTx/>
                <a:uFillTx/>
                <a:latin typeface="Arial"/>
                <a:ea typeface="+mn-ea"/>
                <a:cs typeface="Arial"/>
              </a:rPr>
              <a:t>Cables</a:t>
            </a:r>
            <a:r>
              <a:rPr kumimoji="0" sz="2800" b="0" i="0" u="none" strike="noStrike" kern="1200" cap="none" spc="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do</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not</a:t>
            </a:r>
            <a:r>
              <a:rPr kumimoji="0" sz="2800" b="0" i="0" u="none" strike="noStrike" kern="1200" cap="none" spc="-10" normalizeH="0" baseline="0" noProof="0" dirty="0">
                <a:ln>
                  <a:noFill/>
                </a:ln>
                <a:solidFill>
                  <a:prstClr val="black"/>
                </a:solidFill>
                <a:effectLst/>
                <a:uLnTx/>
                <a:uFillTx/>
                <a:latin typeface="Arial"/>
                <a:ea typeface="+mn-ea"/>
                <a:cs typeface="Arial"/>
              </a:rPr>
              <a:t> </a:t>
            </a:r>
            <a:r>
              <a:rPr kumimoji="0" sz="2800" b="0" i="0" u="none" strike="noStrike" kern="1200" cap="none" spc="-20" normalizeH="0" baseline="0" noProof="0" dirty="0">
                <a:ln>
                  <a:noFill/>
                </a:ln>
                <a:solidFill>
                  <a:prstClr val="black"/>
                </a:solidFill>
                <a:effectLst/>
                <a:uLnTx/>
                <a:uFillTx/>
                <a:latin typeface="Arial"/>
                <a:ea typeface="+mn-ea"/>
                <a:cs typeface="Arial"/>
              </a:rPr>
              <a:t>cross </a:t>
            </a:r>
            <a:r>
              <a:rPr kumimoji="0" sz="2800" b="0" i="0" u="none" strike="noStrike" kern="1200" cap="none" spc="0" normalizeH="0" baseline="0" noProof="0" dirty="0">
                <a:ln>
                  <a:noFill/>
                </a:ln>
                <a:solidFill>
                  <a:prstClr val="black"/>
                </a:solidFill>
                <a:effectLst/>
                <a:uLnTx/>
                <a:uFillTx/>
                <a:latin typeface="Arial"/>
                <a:ea typeface="+mn-ea"/>
                <a:cs typeface="Arial"/>
              </a:rPr>
              <a:t>sensitive</a:t>
            </a:r>
            <a:r>
              <a:rPr kumimoji="0" sz="2800" b="0" i="0" u="none" strike="noStrike" kern="1200" cap="none" spc="-30"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barrier</a:t>
            </a:r>
            <a:r>
              <a:rPr kumimoji="0" sz="2800" b="0" i="0" u="none" strike="noStrike" kern="1200" cap="none" spc="-5" normalizeH="0" baseline="0" noProof="0" dirty="0">
                <a:ln>
                  <a:noFill/>
                </a:ln>
                <a:solidFill>
                  <a:prstClr val="black"/>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islands</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354965" marR="5080" lvl="0" indent="-342900" algn="l" defTabSz="457200" rtl="0" eaLnBrk="1" fontAlgn="auto" latinLnBrk="0" hangingPunct="1">
              <a:lnSpc>
                <a:spcPct val="100000"/>
              </a:lnSpc>
              <a:spcBef>
                <a:spcPts val="580"/>
              </a:spcBef>
              <a:spcAft>
                <a:spcPts val="0"/>
              </a:spcAft>
              <a:buClrTx/>
              <a:buSzPct val="95833"/>
              <a:buFont typeface="Arial" panose="020B0604020202020204" pitchFamily="34" charset="0"/>
              <a:buChar char="•"/>
              <a:tabLst>
                <a:tab pos="255904" algn="l"/>
              </a:tabLst>
              <a:defRPr/>
            </a:pPr>
            <a:r>
              <a:rPr kumimoji="0" sz="2800" b="0" i="0" u="none" strike="noStrike" kern="1200" cap="none" spc="0" normalizeH="0" baseline="0" noProof="0" dirty="0">
                <a:ln>
                  <a:noFill/>
                </a:ln>
                <a:solidFill>
                  <a:prstClr val="black"/>
                </a:solidFill>
                <a:effectLst/>
                <a:uLnTx/>
                <a:uFillTx/>
                <a:latin typeface="Arial"/>
                <a:ea typeface="+mn-ea"/>
                <a:cs typeface="Arial"/>
              </a:rPr>
              <a:t>Habit</a:t>
            </a:r>
            <a:r>
              <a:rPr kumimoji="0" lang="en-US" sz="2800" b="0" i="0" u="none" strike="noStrike" kern="1200" cap="none" spc="0" normalizeH="0" baseline="0" noProof="0" dirty="0">
                <a:ln>
                  <a:noFill/>
                </a:ln>
                <a:solidFill>
                  <a:prstClr val="black"/>
                </a:solidFill>
                <a:effectLst/>
                <a:uLnTx/>
                <a:uFillTx/>
                <a:latin typeface="Arial"/>
                <a:ea typeface="+mn-ea"/>
                <a:cs typeface="Arial"/>
              </a:rPr>
              <a:t>at</a:t>
            </a:r>
            <a:r>
              <a:rPr kumimoji="0" sz="2800" b="0" i="0" u="none" strike="noStrike" kern="1200" cap="none" spc="0" normalizeH="0" baseline="0" noProof="0" dirty="0">
                <a:ln>
                  <a:noFill/>
                </a:ln>
                <a:solidFill>
                  <a:prstClr val="black"/>
                </a:solidFill>
                <a:effectLst/>
                <a:uLnTx/>
                <a:uFillTx/>
                <a:latin typeface="Arial"/>
                <a:ea typeface="+mn-ea"/>
                <a:cs typeface="Arial"/>
              </a:rPr>
              <a:t> areas</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of</a:t>
            </a:r>
            <a:r>
              <a:rPr kumimoji="0" sz="2800" b="0" i="0" u="none" strike="noStrike" kern="1200" cap="none" spc="-20" normalizeH="0" baseline="0" noProof="0" dirty="0">
                <a:ln>
                  <a:noFill/>
                </a:ln>
                <a:solidFill>
                  <a:prstClr val="black"/>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particular </a:t>
            </a:r>
            <a:r>
              <a:rPr kumimoji="0" sz="2800" b="0" i="0" u="none" strike="noStrike" kern="1200" cap="none" spc="0" normalizeH="0" baseline="0" noProof="0" dirty="0">
                <a:ln>
                  <a:noFill/>
                </a:ln>
                <a:solidFill>
                  <a:prstClr val="black"/>
                </a:solidFill>
                <a:effectLst/>
                <a:uLnTx/>
                <a:uFillTx/>
                <a:latin typeface="Arial"/>
                <a:ea typeface="+mn-ea"/>
                <a:cs typeface="Arial"/>
              </a:rPr>
              <a:t>concern</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are</a:t>
            </a:r>
            <a:r>
              <a:rPr kumimoji="0" sz="2800" b="0" i="0" u="none" strike="noStrike" kern="1200" cap="none" spc="-2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vulnerable</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25" normalizeH="0" baseline="0" noProof="0" dirty="0">
                <a:ln>
                  <a:noFill/>
                </a:ln>
                <a:solidFill>
                  <a:prstClr val="black"/>
                </a:solidFill>
                <a:effectLst/>
                <a:uLnTx/>
                <a:uFillTx/>
                <a:latin typeface="Arial"/>
                <a:ea typeface="+mn-ea"/>
                <a:cs typeface="Arial"/>
              </a:rPr>
              <a:t>to </a:t>
            </a:r>
            <a:r>
              <a:rPr kumimoji="0" sz="2800" b="0" i="0" u="none" strike="noStrike" kern="1200" cap="none" spc="-10" normalizeH="0" baseline="0" noProof="0" dirty="0">
                <a:ln>
                  <a:noFill/>
                </a:ln>
                <a:solidFill>
                  <a:prstClr val="black"/>
                </a:solidFill>
                <a:effectLst/>
                <a:uLnTx/>
                <a:uFillTx/>
                <a:latin typeface="Arial"/>
                <a:ea typeface="+mn-ea"/>
                <a:cs typeface="Arial"/>
              </a:rPr>
              <a:t>degradation</a:t>
            </a:r>
            <a:endParaRPr kumimoji="0" lang="en-US" sz="2800" b="0" i="0" u="none" strike="noStrike" kern="1200" cap="none" spc="-10" normalizeH="0" baseline="0" noProof="0" dirty="0">
              <a:ln>
                <a:noFill/>
              </a:ln>
              <a:solidFill>
                <a:prstClr val="black"/>
              </a:solidFill>
              <a:effectLst/>
              <a:uLnTx/>
              <a:uFillTx/>
              <a:latin typeface="Arial"/>
              <a:ea typeface="+mn-ea"/>
              <a:cs typeface="Arial"/>
            </a:endParaRPr>
          </a:p>
          <a:p>
            <a:pPr marL="354965" marR="220979" lvl="0" indent="-342900" algn="l" defTabSz="457200" rtl="0" eaLnBrk="1" fontAlgn="auto" latinLnBrk="0" hangingPunct="1">
              <a:lnSpc>
                <a:spcPct val="100000"/>
              </a:lnSpc>
              <a:spcBef>
                <a:spcPts val="575"/>
              </a:spcBef>
              <a:spcAft>
                <a:spcPts val="0"/>
              </a:spcAft>
              <a:buClrTx/>
              <a:buSzPct val="95833"/>
              <a:buFont typeface="Arial" panose="020B0604020202020204" pitchFamily="34" charset="0"/>
              <a:buChar char="•"/>
              <a:tabLst>
                <a:tab pos="255904"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Future</a:t>
            </a:r>
            <a:r>
              <a:rPr kumimoji="0" lang="en-US" sz="2800" b="0" i="0" u="none" strike="noStrike" kern="1200" cap="none" spc="-25" normalizeH="0" baseline="0" noProof="0" dirty="0">
                <a:ln>
                  <a:noFill/>
                </a:ln>
                <a:solidFill>
                  <a:prstClr val="black"/>
                </a:solidFill>
                <a:effectLst/>
                <a:uLnTx/>
                <a:uFillTx/>
                <a:latin typeface="Arial"/>
                <a:ea typeface="+mn-ea"/>
                <a:cs typeface="Arial"/>
              </a:rPr>
              <a:t> </a:t>
            </a:r>
            <a:r>
              <a:rPr kumimoji="0" lang="en-US" sz="2800" b="0" i="0" u="none" strike="noStrike" kern="1200" cap="none" spc="0" normalizeH="0" baseline="0" noProof="0" dirty="0">
                <a:ln>
                  <a:noFill/>
                </a:ln>
                <a:solidFill>
                  <a:prstClr val="black"/>
                </a:solidFill>
                <a:effectLst/>
                <a:uLnTx/>
                <a:uFillTx/>
                <a:latin typeface="Arial"/>
                <a:ea typeface="+mn-ea"/>
                <a:cs typeface="Arial"/>
              </a:rPr>
              <a:t>proofing</a:t>
            </a:r>
            <a:r>
              <a:rPr kumimoji="0" lang="en-US" sz="2800" b="0" i="0" u="none" strike="noStrike" kern="1200" cap="none" spc="15" normalizeH="0" baseline="0" noProof="0" dirty="0">
                <a:ln>
                  <a:noFill/>
                </a:ln>
                <a:solidFill>
                  <a:prstClr val="black"/>
                </a:solidFill>
                <a:effectLst/>
                <a:uLnTx/>
                <a:uFillTx/>
                <a:latin typeface="Arial"/>
                <a:ea typeface="+mn-ea"/>
                <a:cs typeface="Arial"/>
              </a:rPr>
              <a:t> </a:t>
            </a:r>
            <a:r>
              <a:rPr kumimoji="0" lang="en-US" sz="2800" b="0" i="0" u="none" strike="noStrike" kern="1200" cap="none" spc="0" normalizeH="0" baseline="0" noProof="0" dirty="0">
                <a:ln>
                  <a:noFill/>
                </a:ln>
                <a:solidFill>
                  <a:prstClr val="black"/>
                </a:solidFill>
                <a:effectLst/>
                <a:uLnTx/>
                <a:uFillTx/>
                <a:latin typeface="Arial"/>
                <a:ea typeface="+mn-ea"/>
                <a:cs typeface="Arial"/>
              </a:rPr>
              <a:t>to</a:t>
            </a:r>
            <a:r>
              <a:rPr kumimoji="0" lang="en-US" sz="2800" b="0" i="0" u="none" strike="noStrike" kern="1200" cap="none" spc="-35" normalizeH="0" baseline="0" noProof="0" dirty="0">
                <a:ln>
                  <a:noFill/>
                </a:ln>
                <a:solidFill>
                  <a:prstClr val="black"/>
                </a:solidFill>
                <a:effectLst/>
                <a:uLnTx/>
                <a:uFillTx/>
                <a:latin typeface="Arial"/>
                <a:ea typeface="+mn-ea"/>
                <a:cs typeface="Arial"/>
              </a:rPr>
              <a:t> </a:t>
            </a:r>
            <a:r>
              <a:rPr kumimoji="0" lang="en-US" sz="2800" b="0" i="0" u="none" strike="noStrike" kern="1200" cap="none" spc="-10" normalizeH="0" baseline="0" noProof="0" dirty="0">
                <a:ln>
                  <a:noFill/>
                </a:ln>
                <a:solidFill>
                  <a:prstClr val="black"/>
                </a:solidFill>
                <a:effectLst/>
                <a:uLnTx/>
                <a:uFillTx/>
                <a:latin typeface="Arial"/>
                <a:ea typeface="+mn-ea"/>
                <a:cs typeface="Arial"/>
              </a:rPr>
              <a:t>avoid </a:t>
            </a:r>
            <a:r>
              <a:rPr kumimoji="0" lang="en-US" sz="2800" b="0" i="0" u="none" strike="noStrike" kern="1200" cap="none" spc="0" normalizeH="0" baseline="0" noProof="0" dirty="0">
                <a:ln>
                  <a:noFill/>
                </a:ln>
                <a:solidFill>
                  <a:prstClr val="black"/>
                </a:solidFill>
                <a:effectLst/>
                <a:uLnTx/>
                <a:uFillTx/>
                <a:latin typeface="Arial"/>
                <a:ea typeface="+mn-ea"/>
                <a:cs typeface="Arial"/>
              </a:rPr>
              <a:t>multiple</a:t>
            </a:r>
            <a:r>
              <a:rPr kumimoji="0" lang="en-US" sz="2800" b="0" i="0" u="none" strike="noStrike" kern="1200" cap="none" spc="-10" normalizeH="0" baseline="0" noProof="0" dirty="0">
                <a:ln>
                  <a:noFill/>
                </a:ln>
                <a:solidFill>
                  <a:prstClr val="black"/>
                </a:solidFill>
                <a:effectLst/>
                <a:uLnTx/>
                <a:uFillTx/>
                <a:latin typeface="Arial"/>
                <a:ea typeface="+mn-ea"/>
                <a:cs typeface="Arial"/>
              </a:rPr>
              <a:t> construction efforts</a:t>
            </a:r>
            <a:endParaRPr kumimoji="0" lang="en-US" sz="2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60564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9C38-C8AF-4BF4-9674-8C137F6F4576}"/>
              </a:ext>
            </a:extLst>
          </p:cNvPr>
          <p:cNvSpPr>
            <a:spLocks noGrp="1"/>
          </p:cNvSpPr>
          <p:nvPr>
            <p:ph type="title"/>
          </p:nvPr>
        </p:nvSpPr>
        <p:spPr/>
        <p:txBody>
          <a:bodyPr>
            <a:normAutofit/>
          </a:bodyPr>
          <a:lstStyle/>
          <a:p>
            <a:r>
              <a:rPr lang="en-US" sz="4800" dirty="0"/>
              <a:t>Factors for responsible onshore cabling</a:t>
            </a:r>
          </a:p>
        </p:txBody>
      </p:sp>
      <p:sp>
        <p:nvSpPr>
          <p:cNvPr id="3" name="Content Placeholder 2">
            <a:extLst>
              <a:ext uri="{FF2B5EF4-FFF2-40B4-BE49-F238E27FC236}">
                <a16:creationId xmlns:a16="http://schemas.microsoft.com/office/drawing/2014/main" id="{90107EEE-B9F4-4532-8D1D-14D20F1C0B52}"/>
              </a:ext>
            </a:extLst>
          </p:cNvPr>
          <p:cNvSpPr>
            <a:spLocks noGrp="1"/>
          </p:cNvSpPr>
          <p:nvPr>
            <p:ph sz="half" idx="1"/>
          </p:nvPr>
        </p:nvSpPr>
        <p:spPr>
          <a:xfrm>
            <a:off x="609600" y="1600202"/>
            <a:ext cx="5384800" cy="4983160"/>
          </a:xfrm>
        </p:spPr>
        <p:txBody>
          <a:bodyPr>
            <a:normAutofit fontScale="70000" lnSpcReduction="20000"/>
          </a:bodyPr>
          <a:lstStyle/>
          <a:p>
            <a:r>
              <a:rPr lang="en-US" dirty="0">
                <a:solidFill>
                  <a:schemeClr val="tx1"/>
                </a:solidFill>
              </a:rPr>
              <a:t>Design should first </a:t>
            </a:r>
            <a:r>
              <a:rPr lang="en-US" b="1" u="sng" dirty="0">
                <a:solidFill>
                  <a:schemeClr val="tx1"/>
                </a:solidFill>
              </a:rPr>
              <a:t>avoid</a:t>
            </a:r>
            <a:r>
              <a:rPr lang="en-US" dirty="0">
                <a:solidFill>
                  <a:schemeClr val="tx1"/>
                </a:solidFill>
              </a:rPr>
              <a:t> impact</a:t>
            </a:r>
          </a:p>
          <a:p>
            <a:r>
              <a:rPr lang="en-US" dirty="0">
                <a:solidFill>
                  <a:schemeClr val="tx1"/>
                </a:solidFill>
              </a:rPr>
              <a:t>Then, </a:t>
            </a:r>
            <a:r>
              <a:rPr lang="en-US" b="1" u="sng" dirty="0">
                <a:solidFill>
                  <a:schemeClr val="tx1"/>
                </a:solidFill>
              </a:rPr>
              <a:t>minimize</a:t>
            </a:r>
            <a:r>
              <a:rPr lang="en-US" dirty="0">
                <a:solidFill>
                  <a:schemeClr val="tx1"/>
                </a:solidFill>
              </a:rPr>
              <a:t> impact where avoidance not possible</a:t>
            </a:r>
          </a:p>
          <a:p>
            <a:r>
              <a:rPr lang="en-US" b="1" u="sng" dirty="0">
                <a:solidFill>
                  <a:schemeClr val="tx1"/>
                </a:solidFill>
              </a:rPr>
              <a:t>Mitigate</a:t>
            </a:r>
            <a:r>
              <a:rPr lang="en-US" dirty="0">
                <a:solidFill>
                  <a:schemeClr val="tx1"/>
                </a:solidFill>
              </a:rPr>
              <a:t> once options for avoidance and minimization are exhausted</a:t>
            </a:r>
          </a:p>
          <a:p>
            <a:r>
              <a:rPr lang="en-US" dirty="0">
                <a:solidFill>
                  <a:schemeClr val="tx1"/>
                </a:solidFill>
              </a:rPr>
              <a:t>Avoid sensitive natural resource areas and prioritize already developed sites</a:t>
            </a:r>
          </a:p>
          <a:p>
            <a:r>
              <a:rPr lang="en-US" dirty="0">
                <a:solidFill>
                  <a:schemeClr val="tx1"/>
                </a:solidFill>
              </a:rPr>
              <a:t>Minimize number of cables including onshore</a:t>
            </a:r>
          </a:p>
          <a:p>
            <a:r>
              <a:rPr lang="en-US" dirty="0">
                <a:solidFill>
                  <a:schemeClr val="tx1"/>
                </a:solidFill>
              </a:rPr>
              <a:t>Tie into existing terrestrial infrastructure</a:t>
            </a:r>
          </a:p>
        </p:txBody>
      </p:sp>
      <p:pic>
        <p:nvPicPr>
          <p:cNvPr id="3074" name="Picture 2" descr="See the source image">
            <a:extLst>
              <a:ext uri="{FF2B5EF4-FFF2-40B4-BE49-F238E27FC236}">
                <a16:creationId xmlns:a16="http://schemas.microsoft.com/office/drawing/2014/main" id="{3C0CBE0F-572B-4090-864C-3F48F9B1FE3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64594" y="1662570"/>
            <a:ext cx="4919551" cy="446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795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9C38-C8AF-4BF4-9674-8C137F6F4576}"/>
              </a:ext>
            </a:extLst>
          </p:cNvPr>
          <p:cNvSpPr>
            <a:spLocks noGrp="1"/>
          </p:cNvSpPr>
          <p:nvPr>
            <p:ph type="title"/>
          </p:nvPr>
        </p:nvSpPr>
        <p:spPr/>
        <p:txBody>
          <a:bodyPr>
            <a:normAutofit/>
          </a:bodyPr>
          <a:lstStyle/>
          <a:p>
            <a:r>
              <a:rPr lang="en-US" sz="4800" dirty="0"/>
              <a:t>Proposal review considerations</a:t>
            </a:r>
          </a:p>
        </p:txBody>
      </p:sp>
      <p:sp>
        <p:nvSpPr>
          <p:cNvPr id="3" name="Content Placeholder 2">
            <a:extLst>
              <a:ext uri="{FF2B5EF4-FFF2-40B4-BE49-F238E27FC236}">
                <a16:creationId xmlns:a16="http://schemas.microsoft.com/office/drawing/2014/main" id="{90107EEE-B9F4-4532-8D1D-14D20F1C0B52}"/>
              </a:ext>
            </a:extLst>
          </p:cNvPr>
          <p:cNvSpPr>
            <a:spLocks noGrp="1"/>
          </p:cNvSpPr>
          <p:nvPr>
            <p:ph sz="half" idx="1"/>
          </p:nvPr>
        </p:nvSpPr>
        <p:spPr>
          <a:xfrm>
            <a:off x="609600" y="1600202"/>
            <a:ext cx="5631712" cy="5257798"/>
          </a:xfrm>
        </p:spPr>
        <p:txBody>
          <a:bodyPr>
            <a:normAutofit fontScale="77500" lnSpcReduction="20000"/>
          </a:bodyPr>
          <a:lstStyle/>
          <a:p>
            <a:r>
              <a:rPr lang="en-US" dirty="0">
                <a:solidFill>
                  <a:schemeClr val="tx1"/>
                </a:solidFill>
              </a:rPr>
              <a:t>Proposal adheres to hierarchy of avoid, minimize and mitigate</a:t>
            </a:r>
          </a:p>
          <a:p>
            <a:r>
              <a:rPr lang="en-US" dirty="0">
                <a:solidFill>
                  <a:schemeClr val="tx1"/>
                </a:solidFill>
              </a:rPr>
              <a:t>Applicant qualifications</a:t>
            </a:r>
          </a:p>
          <a:p>
            <a:pPr lvl="1"/>
            <a:r>
              <a:rPr lang="en-US" dirty="0">
                <a:solidFill>
                  <a:schemeClr val="tx1"/>
                </a:solidFill>
              </a:rPr>
              <a:t>Proven track record in NJ with commitment to environmental protection and justice</a:t>
            </a:r>
          </a:p>
          <a:p>
            <a:pPr lvl="1"/>
            <a:r>
              <a:rPr lang="en-US" dirty="0">
                <a:solidFill>
                  <a:schemeClr val="tx1"/>
                </a:solidFill>
              </a:rPr>
              <a:t>NJBPU and NJDEP have had positive working experience</a:t>
            </a:r>
          </a:p>
          <a:p>
            <a:pPr lvl="1"/>
            <a:r>
              <a:rPr lang="en-US" dirty="0">
                <a:solidFill>
                  <a:schemeClr val="tx1"/>
                </a:solidFill>
              </a:rPr>
              <a:t>Track record of working with NJ stakeholders including </a:t>
            </a:r>
            <a:r>
              <a:rPr lang="en-US" dirty="0" err="1">
                <a:solidFill>
                  <a:schemeClr val="tx1"/>
                </a:solidFill>
              </a:rPr>
              <a:t>non-profits</a:t>
            </a:r>
            <a:r>
              <a:rPr lang="en-US" dirty="0">
                <a:solidFill>
                  <a:schemeClr val="tx1"/>
                </a:solidFill>
              </a:rPr>
              <a:t>, technical experts and community groups</a:t>
            </a:r>
          </a:p>
          <a:p>
            <a:pPr lvl="1"/>
            <a:r>
              <a:rPr lang="en-US" dirty="0">
                <a:solidFill>
                  <a:schemeClr val="tx1"/>
                </a:solidFill>
              </a:rPr>
              <a:t>Demonstrated commitment to the people and environment of NJ</a:t>
            </a:r>
          </a:p>
        </p:txBody>
      </p:sp>
      <p:pic>
        <p:nvPicPr>
          <p:cNvPr id="5122" name="Picture 2" descr="See the source image">
            <a:extLst>
              <a:ext uri="{FF2B5EF4-FFF2-40B4-BE49-F238E27FC236}">
                <a16:creationId xmlns:a16="http://schemas.microsoft.com/office/drawing/2014/main" id="{30195AFD-E0E4-4D94-811A-81446B43A67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37235" y="1707158"/>
            <a:ext cx="4945165" cy="395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44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7</a:t>
            </a:fld>
            <a:endParaRPr lang="en-US"/>
          </a:p>
        </p:txBody>
      </p:sp>
      <p:pic>
        <p:nvPicPr>
          <p:cNvPr id="9" name="Content Placeholder 4">
            <a:extLst>
              <a:ext uri="{FF2B5EF4-FFF2-40B4-BE49-F238E27FC236}">
                <a16:creationId xmlns:a16="http://schemas.microsoft.com/office/drawing/2014/main" id="{802C1950-C228-A248-915B-5833E57190CF}"/>
              </a:ext>
            </a:extLst>
          </p:cNvPr>
          <p:cNvPicPr>
            <a:picLocks noChangeAspect="1"/>
          </p:cNvPicPr>
          <p:nvPr/>
        </p:nvPicPr>
        <p:blipFill>
          <a:blip r:embed="rId3"/>
          <a:stretch>
            <a:fillRect/>
          </a:stretch>
        </p:blipFill>
        <p:spPr>
          <a:xfrm>
            <a:off x="2960651" y="103157"/>
            <a:ext cx="6488148" cy="5535643"/>
          </a:xfrm>
          <a:prstGeom prst="rect">
            <a:avLst/>
          </a:prstGeom>
          <a:ln>
            <a:solidFill>
              <a:schemeClr val="accent1"/>
            </a:solidFill>
          </a:ln>
        </p:spPr>
      </p:pic>
    </p:spTree>
    <p:extLst>
      <p:ext uri="{BB962C8B-B14F-4D97-AF65-F5344CB8AC3E}">
        <p14:creationId xmlns:p14="http://schemas.microsoft.com/office/powerpoint/2010/main" val="818281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9C38-C8AF-4BF4-9674-8C137F6F4576}"/>
              </a:ext>
            </a:extLst>
          </p:cNvPr>
          <p:cNvSpPr>
            <a:spLocks noGrp="1"/>
          </p:cNvSpPr>
          <p:nvPr>
            <p:ph type="title"/>
          </p:nvPr>
        </p:nvSpPr>
        <p:spPr/>
        <p:txBody>
          <a:bodyPr>
            <a:normAutofit/>
          </a:bodyPr>
          <a:lstStyle/>
          <a:p>
            <a:r>
              <a:rPr lang="en-US" sz="4800" dirty="0"/>
              <a:t>Continuing best practices</a:t>
            </a:r>
          </a:p>
        </p:txBody>
      </p:sp>
      <p:sp>
        <p:nvSpPr>
          <p:cNvPr id="3" name="Content Placeholder 2">
            <a:extLst>
              <a:ext uri="{FF2B5EF4-FFF2-40B4-BE49-F238E27FC236}">
                <a16:creationId xmlns:a16="http://schemas.microsoft.com/office/drawing/2014/main" id="{90107EEE-B9F4-4532-8D1D-14D20F1C0B52}"/>
              </a:ext>
            </a:extLst>
          </p:cNvPr>
          <p:cNvSpPr>
            <a:spLocks noGrp="1"/>
          </p:cNvSpPr>
          <p:nvPr>
            <p:ph sz="half" idx="1"/>
          </p:nvPr>
        </p:nvSpPr>
        <p:spPr>
          <a:xfrm>
            <a:off x="609600" y="1600201"/>
            <a:ext cx="5384800" cy="5661835"/>
          </a:xfrm>
        </p:spPr>
        <p:txBody>
          <a:bodyPr>
            <a:normAutofit/>
          </a:bodyPr>
          <a:lstStyle/>
          <a:p>
            <a:r>
              <a:rPr lang="en-US" sz="2400" dirty="0">
                <a:solidFill>
                  <a:schemeClr val="tx1"/>
                </a:solidFill>
              </a:rPr>
              <a:t>Ensure monitoring and reporting during and post construction to build agency and public knowledge</a:t>
            </a:r>
          </a:p>
          <a:p>
            <a:r>
              <a:rPr lang="en-US" sz="2400" dirty="0">
                <a:solidFill>
                  <a:schemeClr val="tx1"/>
                </a:solidFill>
              </a:rPr>
              <a:t>Raw data, analysis and reports related to public (e.g. social and environmental) resources are free and easily available to public</a:t>
            </a:r>
          </a:p>
          <a:p>
            <a:r>
              <a:rPr lang="en-US" sz="2400" dirty="0">
                <a:solidFill>
                  <a:schemeClr val="tx1"/>
                </a:solidFill>
              </a:rPr>
              <a:t>Consider cumulative and not just project specific impacts</a:t>
            </a:r>
          </a:p>
          <a:p>
            <a:r>
              <a:rPr lang="en-US" sz="2400" dirty="0">
                <a:solidFill>
                  <a:schemeClr val="tx1"/>
                </a:solidFill>
              </a:rPr>
              <a:t>NJBPU and NJDEP conduct post award assessment to continue improving process</a:t>
            </a:r>
          </a:p>
        </p:txBody>
      </p:sp>
      <p:pic>
        <p:nvPicPr>
          <p:cNvPr id="6146" name="Picture 2" descr="See the source image">
            <a:extLst>
              <a:ext uri="{FF2B5EF4-FFF2-40B4-BE49-F238E27FC236}">
                <a16:creationId xmlns:a16="http://schemas.microsoft.com/office/drawing/2014/main" id="{BC381403-6EDA-401D-BB0D-904A4299B32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849131" y="2646948"/>
            <a:ext cx="2520618" cy="13436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e the source image">
            <a:extLst>
              <a:ext uri="{FF2B5EF4-FFF2-40B4-BE49-F238E27FC236}">
                <a16:creationId xmlns:a16="http://schemas.microsoft.com/office/drawing/2014/main" id="{0FB55D39-2D83-4574-9EA1-697C43238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91" y="2328530"/>
            <a:ext cx="5707058" cy="304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77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415866-9BFC-4B2F-B589-99253D70BD94}"/>
              </a:ext>
            </a:extLst>
          </p:cNvPr>
          <p:cNvSpPr txBox="1"/>
          <p:nvPr/>
        </p:nvSpPr>
        <p:spPr>
          <a:xfrm>
            <a:off x="3054137" y="2396475"/>
            <a:ext cx="5800819" cy="17235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4BACC6">
                    <a:lumMod val="50000"/>
                  </a:srgbClr>
                </a:solidFill>
                <a:effectLst/>
                <a:uLnTx/>
                <a:uFillTx/>
                <a:latin typeface="Calibri"/>
                <a:ea typeface="+mn-ea"/>
                <a:cs typeface="+mn-cs"/>
              </a:rPr>
              <a:t>THANK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526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828800"/>
            <a:ext cx="10363200" cy="3200399"/>
          </a:xfrm>
        </p:spPr>
        <p:txBody>
          <a:bodyPr/>
          <a:lstStyle/>
          <a:p>
            <a:r>
              <a:rPr lang="en-US" dirty="0"/>
              <a:t>New Jersey Offshore Wind Transmission State Agreement </a:t>
            </a:r>
            <a:r>
              <a:rPr lang="en-US" dirty="0" smtClean="0"/>
              <a:t>Approach</a:t>
            </a:r>
            <a:br>
              <a:rPr lang="en-US" dirty="0" smtClean="0"/>
            </a:br>
            <a:r>
              <a:rPr lang="en-US" sz="2000" dirty="0" smtClean="0"/>
              <a:t> </a:t>
            </a:r>
            <a:r>
              <a:rPr lang="en-US" dirty="0" smtClean="0"/>
              <a:t/>
            </a:r>
            <a:br>
              <a:rPr lang="en-US" dirty="0" smtClean="0"/>
            </a:br>
            <a:r>
              <a:rPr lang="en-US" i="1" dirty="0" smtClean="0"/>
              <a:t>Environmental and Permitting Issues</a:t>
            </a:r>
            <a:br>
              <a:rPr lang="en-US" i="1" dirty="0" smtClean="0"/>
            </a:br>
            <a:r>
              <a:rPr lang="en-US" sz="1100" i="1" dirty="0" smtClean="0"/>
              <a:t> </a:t>
            </a:r>
            <a:r>
              <a:rPr lang="en-US" i="1" dirty="0"/>
              <a:t/>
            </a:r>
            <a:br>
              <a:rPr lang="en-US" i="1" dirty="0"/>
            </a:br>
            <a:r>
              <a:rPr lang="en-US" i="1" dirty="0" smtClean="0">
                <a:solidFill>
                  <a:srgbClr val="C00000"/>
                </a:solidFill>
              </a:rPr>
              <a:t>Break 11:30 – 11:45 pm </a:t>
            </a:r>
            <a:endParaRPr lang="en-US" i="1" dirty="0">
              <a:solidFill>
                <a:srgbClr val="C00000"/>
              </a:solidFill>
            </a:endParaRPr>
          </a:p>
        </p:txBody>
      </p:sp>
      <p:sp>
        <p:nvSpPr>
          <p:cNvPr id="5" name="Subtitle 4"/>
          <p:cNvSpPr>
            <a:spLocks noGrp="1"/>
          </p:cNvSpPr>
          <p:nvPr>
            <p:ph type="subTitle" idx="1"/>
          </p:nvPr>
        </p:nvSpPr>
        <p:spPr>
          <a:xfrm>
            <a:off x="1295400" y="4800600"/>
            <a:ext cx="9829800" cy="1371600"/>
          </a:xfrm>
        </p:spPr>
        <p:txBody>
          <a:bodyPr/>
          <a:lstStyle/>
          <a:p>
            <a:r>
              <a:rPr lang="en-US" sz="2200" dirty="0" smtClean="0"/>
              <a:t>In the Matter of Declaring </a:t>
            </a:r>
            <a:r>
              <a:rPr lang="en-US" sz="2200" dirty="0"/>
              <a:t>T</a:t>
            </a:r>
            <a:r>
              <a:rPr lang="en-US" sz="2200" dirty="0" smtClean="0"/>
              <a:t>ransmission </a:t>
            </a:r>
            <a:r>
              <a:rPr lang="en-US" sz="2200" dirty="0"/>
              <a:t>T</a:t>
            </a:r>
            <a:r>
              <a:rPr lang="en-US" sz="2200" dirty="0" smtClean="0"/>
              <a:t>o </a:t>
            </a:r>
            <a:r>
              <a:rPr lang="en-US" sz="2200" dirty="0"/>
              <a:t>S</a:t>
            </a:r>
            <a:r>
              <a:rPr lang="en-US" sz="2200" dirty="0" smtClean="0"/>
              <a:t>upport </a:t>
            </a:r>
            <a:r>
              <a:rPr lang="en-US" sz="2200" dirty="0"/>
              <a:t>O</a:t>
            </a:r>
            <a:r>
              <a:rPr lang="en-US" sz="2200" dirty="0" smtClean="0"/>
              <a:t>ffshore </a:t>
            </a:r>
            <a:r>
              <a:rPr lang="en-US" sz="2200" dirty="0"/>
              <a:t>W</a:t>
            </a:r>
            <a:r>
              <a:rPr lang="en-US" sz="2200" dirty="0" smtClean="0"/>
              <a:t>ind a Public </a:t>
            </a:r>
            <a:r>
              <a:rPr lang="en-US" sz="2200" dirty="0"/>
              <a:t>P</a:t>
            </a:r>
            <a:r>
              <a:rPr lang="en-US" sz="2200" dirty="0" smtClean="0"/>
              <a:t>olicy of the State of New Jersey </a:t>
            </a:r>
          </a:p>
          <a:p>
            <a:r>
              <a:rPr lang="en-US" sz="2200" dirty="0"/>
              <a:t>Docket number QO20100630</a:t>
            </a:r>
          </a:p>
          <a:p>
            <a:endParaRPr lang="en-US" b="1" dirty="0" smtClean="0"/>
          </a:p>
          <a:p>
            <a:endParaRPr lang="en-US" dirty="0"/>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399">
                    <a:tint val="75000"/>
                  </a:srgbClr>
                </a:solidFill>
                <a:effectLst/>
                <a:uLnTx/>
                <a:uFillTx/>
                <a:latin typeface="Arial"/>
                <a:ea typeface="+mn-ea"/>
                <a:cs typeface="+mn-cs"/>
              </a:rPr>
              <a:t>www.nj.gov/bpu</a:t>
            </a:r>
            <a:endParaRPr kumimoji="0" lang="en-US" sz="1200" b="0" i="0" u="none" strike="noStrike" kern="1200" cap="none" spc="0" normalizeH="0" baseline="0" noProof="0" dirty="0">
              <a:ln>
                <a:noFill/>
              </a:ln>
              <a:solidFill>
                <a:srgbClr val="003399">
                  <a:tint val="75000"/>
                </a:srgbClr>
              </a:solidFill>
              <a:effectLst/>
              <a:uLnTx/>
              <a:uFillTx/>
              <a:latin typeface="Arial"/>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4E1E7-201A-475B-BC54-138A97EDB787}" type="slidenum">
              <a:rPr kumimoji="0" lang="en-US" sz="1200" b="0" i="0" u="none" strike="noStrike" kern="1200" cap="none" spc="0" normalizeH="0" baseline="0" noProof="0" smtClean="0">
                <a:ln>
                  <a:noFill/>
                </a:ln>
                <a:solidFill>
                  <a:srgbClr val="00339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003399">
                  <a:tint val="75000"/>
                </a:srgbClr>
              </a:solidFill>
              <a:effectLst/>
              <a:uLnTx/>
              <a:uFillTx/>
              <a:latin typeface="Arial"/>
              <a:ea typeface="+mn-ea"/>
              <a:cs typeface="+mn-cs"/>
            </a:endParaRPr>
          </a:p>
        </p:txBody>
      </p:sp>
    </p:spTree>
    <p:extLst>
      <p:ext uri="{BB962C8B-B14F-4D97-AF65-F5344CB8AC3E}">
        <p14:creationId xmlns:p14="http://schemas.microsoft.com/office/powerpoint/2010/main" val="3039985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8700" y="1620699"/>
            <a:ext cx="10363200" cy="2243177"/>
          </a:xfrm>
        </p:spPr>
        <p:txBody>
          <a:bodyPr/>
          <a:lstStyle/>
          <a:p>
            <a:r>
              <a:rPr lang="en-US" sz="2800" dirty="0"/>
              <a:t>New Jersey Offshore Wind Transmission State Agreement </a:t>
            </a:r>
            <a:r>
              <a:rPr lang="en-US" sz="2800" dirty="0" smtClean="0"/>
              <a:t>Approach </a:t>
            </a:r>
            <a:br>
              <a:rPr lang="en-US" sz="2800" dirty="0" smtClean="0"/>
            </a:br>
            <a:r>
              <a:rPr lang="en-US" sz="2800" i="1" dirty="0" smtClean="0"/>
              <a:t>Environmental and Permitting Issues</a:t>
            </a:r>
            <a:br>
              <a:rPr lang="en-US" sz="2800" i="1" dirty="0" smtClean="0"/>
            </a:br>
            <a:r>
              <a:rPr lang="en-US" sz="2800" i="1" dirty="0" smtClean="0"/>
              <a:t> </a:t>
            </a:r>
            <a:r>
              <a:rPr lang="en-US" sz="1000" i="1" dirty="0" smtClean="0"/>
              <a:t>  </a:t>
            </a:r>
            <a:r>
              <a:rPr lang="en-US" sz="2800" i="1" dirty="0"/>
              <a:t/>
            </a:r>
            <a:br>
              <a:rPr lang="en-US" sz="2800" i="1" dirty="0"/>
            </a:br>
            <a:r>
              <a:rPr lang="en-US" sz="2800" i="1" dirty="0" smtClean="0">
                <a:solidFill>
                  <a:srgbClr val="C00000"/>
                </a:solidFill>
              </a:rPr>
              <a:t>Public Comment Period</a:t>
            </a:r>
            <a:endParaRPr lang="en-US" sz="2800" dirty="0">
              <a:solidFill>
                <a:srgbClr val="003399"/>
              </a:solidFill>
            </a:endParaRPr>
          </a:p>
        </p:txBody>
      </p:sp>
      <p:sp>
        <p:nvSpPr>
          <p:cNvPr id="5" name="Subtitle 4"/>
          <p:cNvSpPr>
            <a:spLocks noGrp="1"/>
          </p:cNvSpPr>
          <p:nvPr>
            <p:ph type="subTitle" idx="1"/>
          </p:nvPr>
        </p:nvSpPr>
        <p:spPr>
          <a:xfrm>
            <a:off x="1295400" y="5216613"/>
            <a:ext cx="9829800" cy="1066800"/>
          </a:xfrm>
        </p:spPr>
        <p:txBody>
          <a:bodyPr/>
          <a:lstStyle/>
          <a:p>
            <a:r>
              <a:rPr lang="en-US" sz="1800" dirty="0" smtClean="0"/>
              <a:t>In the Matter of Declaring </a:t>
            </a:r>
            <a:r>
              <a:rPr lang="en-US" sz="1800" dirty="0"/>
              <a:t>T</a:t>
            </a:r>
            <a:r>
              <a:rPr lang="en-US" sz="1800" dirty="0" smtClean="0"/>
              <a:t>ransmission </a:t>
            </a:r>
            <a:r>
              <a:rPr lang="en-US" sz="1800" dirty="0"/>
              <a:t>T</a:t>
            </a:r>
            <a:r>
              <a:rPr lang="en-US" sz="1800" dirty="0" smtClean="0"/>
              <a:t>o </a:t>
            </a:r>
            <a:r>
              <a:rPr lang="en-US" sz="1800" dirty="0"/>
              <a:t>S</a:t>
            </a:r>
            <a:r>
              <a:rPr lang="en-US" sz="1800" dirty="0" smtClean="0"/>
              <a:t>upport </a:t>
            </a:r>
            <a:r>
              <a:rPr lang="en-US" sz="1800" dirty="0"/>
              <a:t>O</a:t>
            </a:r>
            <a:r>
              <a:rPr lang="en-US" sz="1800" dirty="0" smtClean="0"/>
              <a:t>ffshore </a:t>
            </a:r>
            <a:r>
              <a:rPr lang="en-US" sz="1800" dirty="0"/>
              <a:t>W</a:t>
            </a:r>
            <a:r>
              <a:rPr lang="en-US" sz="1800" dirty="0" smtClean="0"/>
              <a:t>ind a Public </a:t>
            </a:r>
            <a:r>
              <a:rPr lang="en-US" sz="1800" dirty="0"/>
              <a:t>P</a:t>
            </a:r>
            <a:r>
              <a:rPr lang="en-US" sz="1800" dirty="0" smtClean="0"/>
              <a:t>olicy of the State of New Jersey </a:t>
            </a:r>
          </a:p>
          <a:p>
            <a:r>
              <a:rPr lang="en-US" sz="1800" dirty="0"/>
              <a:t>Docket number QO20100630</a:t>
            </a:r>
          </a:p>
          <a:p>
            <a:endParaRPr lang="en-US" b="1" dirty="0" smtClean="0"/>
          </a:p>
          <a:p>
            <a:endParaRPr lang="en-US" dirty="0"/>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99">
                    <a:tint val="75000"/>
                  </a:srgbClr>
                </a:solidFill>
                <a:effectLst/>
                <a:uLnTx/>
                <a:uFillTx/>
                <a:latin typeface="Arial"/>
                <a:ea typeface="+mn-ea"/>
                <a:cs typeface="+mn-cs"/>
              </a:rPr>
              <a:t>www.nj.gov/bpu</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4E1E7-201A-475B-BC54-138A97EDB787}" type="slidenum">
              <a:rPr kumimoji="0" lang="en-US" sz="1200" b="0" i="0" u="none" strike="noStrike" kern="1200" cap="none" spc="0" normalizeH="0" baseline="0" noProof="0" smtClean="0">
                <a:ln>
                  <a:noFill/>
                </a:ln>
                <a:solidFill>
                  <a:srgbClr val="00339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003399">
                  <a:tint val="75000"/>
                </a:srgbClr>
              </a:solidFill>
              <a:effectLst/>
              <a:uLnTx/>
              <a:uFillTx/>
              <a:latin typeface="Arial"/>
              <a:ea typeface="+mn-ea"/>
              <a:cs typeface="+mn-cs"/>
            </a:endParaRPr>
          </a:p>
        </p:txBody>
      </p:sp>
      <p:sp>
        <p:nvSpPr>
          <p:cNvPr id="2" name="TextBox 1"/>
          <p:cNvSpPr txBox="1"/>
          <p:nvPr/>
        </p:nvSpPr>
        <p:spPr>
          <a:xfrm>
            <a:off x="1123950" y="3474157"/>
            <a:ext cx="10172700" cy="18774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99"/>
                </a:solidFill>
                <a:effectLst/>
                <a:uLnTx/>
                <a:uFillTx/>
                <a:latin typeface="Arial" pitchFamily="34" charset="0"/>
                <a:ea typeface="+mn-ea"/>
                <a:cs typeface="Arial" pitchFamily="34" charset="0"/>
              </a:rPr>
              <a:t/>
            </a:r>
            <a:br>
              <a:rPr kumimoji="0" lang="en-US" sz="1800" b="0" i="0" u="none" strike="noStrike" kern="1200" cap="none" spc="0" normalizeH="0" baseline="0" noProof="0" dirty="0">
                <a:ln>
                  <a:noFill/>
                </a:ln>
                <a:solidFill>
                  <a:srgbClr val="003399"/>
                </a:solidFill>
                <a:effectLst/>
                <a:uLnTx/>
                <a:uFillTx/>
                <a:latin typeface="Arial" pitchFamily="34" charset="0"/>
                <a:ea typeface="+mn-ea"/>
                <a:cs typeface="Arial" pitchFamily="34" charset="0"/>
              </a:rPr>
            </a:br>
            <a:r>
              <a:rPr kumimoji="0" lang="en-US" sz="2000" b="0" i="0" u="none" strike="noStrike" kern="1200" cap="none" spc="0" normalizeH="0" baseline="0" noProof="0" dirty="0" smtClean="0">
                <a:ln>
                  <a:noFill/>
                </a:ln>
                <a:solidFill>
                  <a:srgbClr val="003399"/>
                </a:solidFill>
                <a:effectLst/>
                <a:uLnTx/>
                <a:uFillTx/>
                <a:latin typeface="Arial" pitchFamily="34" charset="0"/>
                <a:ea typeface="+mn-ea"/>
                <a:cs typeface="Arial" pitchFamily="34" charset="0"/>
              </a:rPr>
              <a:t>Once </a:t>
            </a:r>
            <a:r>
              <a:rPr kumimoji="0" lang="en-US" sz="2000" b="0" i="0" u="none" strike="noStrike" kern="1200" cap="none" spc="0" normalizeH="0" baseline="0" noProof="0" dirty="0">
                <a:ln>
                  <a:noFill/>
                </a:ln>
                <a:solidFill>
                  <a:srgbClr val="003399"/>
                </a:solidFill>
                <a:effectLst/>
                <a:uLnTx/>
                <a:uFillTx/>
                <a:latin typeface="Arial" pitchFamily="34" charset="0"/>
                <a:ea typeface="+mn-ea"/>
                <a:cs typeface="Arial" pitchFamily="34" charset="0"/>
              </a:rPr>
              <a:t>we’ve called on all pre-registered speakers, anyone who would like to make comments that did not pre-register to speak will be able ‘raise their hand’ through Zoom and we will call on you. </a:t>
            </a:r>
            <a:r>
              <a:rPr kumimoji="0" lang="en-US" sz="2000" b="0" i="0" u="none" strike="noStrike" kern="1200" cap="none" spc="0" normalizeH="0" baseline="0" noProof="0" dirty="0" smtClean="0">
                <a:ln>
                  <a:noFill/>
                </a:ln>
                <a:solidFill>
                  <a:srgbClr val="003399"/>
                </a:solidFill>
                <a:effectLst/>
                <a:uLnTx/>
                <a:uFillTx/>
                <a:latin typeface="Arial" pitchFamily="34" charset="0"/>
                <a:ea typeface="+mn-ea"/>
                <a:cs typeface="Arial" pitchFamily="34" charset="0"/>
              </a:rPr>
              <a:t>If </a:t>
            </a:r>
            <a:r>
              <a:rPr kumimoji="0" lang="en-US" sz="2000" b="0" i="0" u="none" strike="noStrike" kern="1200" cap="none" spc="0" normalizeH="0" baseline="0" noProof="0" dirty="0">
                <a:ln>
                  <a:noFill/>
                </a:ln>
                <a:solidFill>
                  <a:srgbClr val="003399"/>
                </a:solidFill>
                <a:effectLst/>
                <a:uLnTx/>
                <a:uFillTx/>
                <a:latin typeface="Arial" pitchFamily="34" charset="0"/>
                <a:ea typeface="+mn-ea"/>
                <a:cs typeface="Arial" pitchFamily="34" charset="0"/>
              </a:rPr>
              <a:t>you’re joining this meeting by phone, you can raise your hand by pressing *9 and you can unmute yourself by pressing *6. </a:t>
            </a:r>
            <a:r>
              <a:rPr kumimoji="0" lang="en-US" sz="1800" b="0" i="0" u="none" strike="noStrike" kern="1200" cap="none" spc="0" normalizeH="0" baseline="0" noProof="0" dirty="0">
                <a:ln>
                  <a:noFill/>
                </a:ln>
                <a:solidFill>
                  <a:srgbClr val="003399"/>
                </a:solidFill>
                <a:effectLst/>
                <a:uLnTx/>
                <a:uFillTx/>
                <a:latin typeface="Arial" pitchFamily="34" charset="0"/>
                <a:ea typeface="+mn-ea"/>
                <a:cs typeface="Arial" pitchFamily="34" charset="0"/>
              </a:rPr>
              <a:t/>
            </a:r>
            <a:br>
              <a:rPr kumimoji="0" lang="en-US" sz="1800" b="0" i="0" u="none" strike="noStrike" kern="1200" cap="none" spc="0" normalizeH="0" baseline="0" noProof="0" dirty="0">
                <a:ln>
                  <a:noFill/>
                </a:ln>
                <a:solidFill>
                  <a:srgbClr val="003399"/>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srgbClr val="00339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4871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SAA Evaluation Process</a:t>
            </a:r>
          </a:p>
        </p:txBody>
      </p:sp>
      <p:sp>
        <p:nvSpPr>
          <p:cNvPr id="5" name="Slide Number Placeholder 4"/>
          <p:cNvSpPr>
            <a:spLocks noGrp="1"/>
          </p:cNvSpPr>
          <p:nvPr>
            <p:ph type="sldNum" sz="quarter" idx="10"/>
          </p:nvPr>
        </p:nvSpPr>
        <p:spPr/>
        <p:txBody>
          <a:bodyPr/>
          <a:lstStyle/>
          <a:p>
            <a:pPr>
              <a:defRPr/>
            </a:pPr>
            <a:fld id="{E64C6A90-C606-485D-BFEC-C66AD245E01C}" type="slidenum">
              <a:rPr lang="en-US" smtClean="0"/>
              <a:pPr>
                <a:defRPr/>
              </a:pPr>
              <a:t>8</a:t>
            </a:fld>
            <a:endParaRPr lang="en-US"/>
          </a:p>
        </p:txBody>
      </p:sp>
      <p:sp>
        <p:nvSpPr>
          <p:cNvPr id="6" name="Content Placeholder 4"/>
          <p:cNvSpPr txBox="1">
            <a:spLocks/>
          </p:cNvSpPr>
          <p:nvPr/>
        </p:nvSpPr>
        <p:spPr>
          <a:xfrm>
            <a:off x="609600" y="1676401"/>
            <a:ext cx="10744200" cy="3867943"/>
          </a:xfrm>
          <a:prstGeom prst="rect">
            <a:avLst/>
          </a:prstGeom>
        </p:spPr>
        <p:txBody>
          <a:bodyPr/>
          <a:lst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BPU Staff is currently working with PJM to evaluate the SAA proposals</a:t>
            </a:r>
          </a:p>
          <a:p>
            <a:r>
              <a:rPr lang="en-US" sz="2400" dirty="0" smtClean="0"/>
              <a:t>PJM </a:t>
            </a:r>
            <a:r>
              <a:rPr lang="en-US" sz="2400" dirty="0"/>
              <a:t>and BPU Staff are also evaluating project costs, constructability, risk mitigation, environmental impacts, permitting plan, quality of proposal and developer experience, flexibility, modularity, and option value, and additional New Jersey </a:t>
            </a:r>
            <a:r>
              <a:rPr lang="en-US" sz="2400" dirty="0" smtClean="0"/>
              <a:t>benefits </a:t>
            </a:r>
            <a:endParaRPr lang="en-US" sz="2400" dirty="0"/>
          </a:p>
        </p:txBody>
      </p:sp>
    </p:spTree>
    <p:extLst>
      <p:ext uri="{BB962C8B-B14F-4D97-AF65-F5344CB8AC3E}">
        <p14:creationId xmlns:p14="http://schemas.microsoft.com/office/powerpoint/2010/main" val="216578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and Permitting Issues</a:t>
            </a:r>
            <a:endParaRPr lang="en-US" dirty="0"/>
          </a:p>
        </p:txBody>
      </p:sp>
      <p:sp>
        <p:nvSpPr>
          <p:cNvPr id="3" name="Content Placeholder 2"/>
          <p:cNvSpPr>
            <a:spLocks noGrp="1"/>
          </p:cNvSpPr>
          <p:nvPr>
            <p:ph idx="1"/>
          </p:nvPr>
        </p:nvSpPr>
        <p:spPr>
          <a:xfrm>
            <a:off x="609600" y="1524001"/>
            <a:ext cx="10668000" cy="4020344"/>
          </a:xfrm>
        </p:spPr>
        <p:txBody>
          <a:bodyPr/>
          <a:lstStyle/>
          <a:p>
            <a:pPr marL="0" indent="0">
              <a:buNone/>
            </a:pPr>
            <a:r>
              <a:rPr lang="en-US" sz="3200" dirty="0" smtClean="0"/>
              <a:t>Topics for today’s discussion: </a:t>
            </a:r>
          </a:p>
          <a:p>
            <a:pPr marL="0" indent="0">
              <a:buNone/>
            </a:pPr>
            <a:r>
              <a:rPr lang="en-US" dirty="0" smtClean="0"/>
              <a:t>1. BOEM regulatory </a:t>
            </a:r>
            <a:r>
              <a:rPr lang="en-US" dirty="0"/>
              <a:t>process</a:t>
            </a:r>
          </a:p>
          <a:p>
            <a:pPr marL="0" indent="0">
              <a:buNone/>
            </a:pPr>
            <a:r>
              <a:rPr lang="en-US" dirty="0" smtClean="0"/>
              <a:t>2. NJ State regulatory review process</a:t>
            </a:r>
          </a:p>
          <a:p>
            <a:pPr marL="0" indent="0">
              <a:buNone/>
            </a:pPr>
            <a:r>
              <a:rPr lang="en-US" dirty="0" smtClean="0"/>
              <a:t>3. Impacts on natural resources (e.g. fish, wildlife, habitat)</a:t>
            </a:r>
          </a:p>
          <a:p>
            <a:pPr marL="0" indent="0">
              <a:buNone/>
            </a:pPr>
            <a:r>
              <a:rPr lang="en-US" dirty="0" smtClean="0"/>
              <a:t>4. Potential for SAA to mitigate environmental impacts, e.g.:</a:t>
            </a:r>
          </a:p>
          <a:p>
            <a:pPr marL="1314450" lvl="2" indent="-514350">
              <a:buFont typeface="Arial" panose="020B0604020202020204" pitchFamily="34" charset="0"/>
              <a:buChar char="•"/>
            </a:pPr>
            <a:r>
              <a:rPr lang="en-US" dirty="0" smtClean="0"/>
              <a:t>Reduce the number of cables and landfalls</a:t>
            </a:r>
          </a:p>
          <a:p>
            <a:pPr marL="1314450" lvl="2" indent="-514350">
              <a:buFont typeface="Arial" panose="020B0604020202020204" pitchFamily="34" charset="0"/>
              <a:buChar char="•"/>
            </a:pPr>
            <a:r>
              <a:rPr lang="en-US" dirty="0" smtClean="0"/>
              <a:t>Evaluate options for landfalls and cable routes</a:t>
            </a:r>
          </a:p>
          <a:p>
            <a:pPr marL="1314450" lvl="2" indent="-514350">
              <a:buFont typeface="Arial" panose="020B0604020202020204" pitchFamily="34" charset="0"/>
              <a:buChar char="•"/>
            </a:pPr>
            <a:r>
              <a:rPr lang="en-US" dirty="0" smtClean="0"/>
              <a:t>Evaluate siting of infrastructure and ties into existing infrastructure</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A71B-8B25-4844-9CF6-8ED832BD3C9B}" type="slidenum">
              <a:rPr kumimoji="0" lang="en-US" sz="1200" b="0" i="0" u="none" strike="noStrike" kern="1200" cap="none" spc="0" normalizeH="0" baseline="0" noProof="0" smtClean="0">
                <a:ln>
                  <a:noFill/>
                </a:ln>
                <a:solidFill>
                  <a:srgbClr val="4D4D4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217241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1/4 [1]&quot; Source=&quot;Harvey 4&quot; /&gt;"/>
</p:tagLst>
</file>

<file path=ppt/tags/tag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2/4 [2]&quot; Source=&quot;Harvey 4&quot; /&gt;"/>
</p:tagLst>
</file>

<file path=ppt/tags/tag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3/4 [3]&quot; Source=&quot;Harvey 4&quot; /&gt;"/>
</p:tagLst>
</file>

<file path=ppt/tags/tag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4/4 [4]&quot; Source=&quot;Harvey 4&quot; /&gt;"/>
</p:tagLst>
</file>

<file path=ppt/tags/tag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0/8 [0]&quot; Source=&quot;Harvey 8&quot; /&gt;"/>
</p:tagLst>
</file>

<file path=ppt/tags/tag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1/8 [1]&quot; Source=&quot;Harvey 8&quot; /&gt;"/>
</p:tagLst>
</file>

<file path=ppt/tags/tag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2/8 [2]&quot; Source=&quot;Harvey 8&quot; /&gt;"/>
</p:tagLst>
</file>

<file path=ppt/tags/tag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3/8 [3]&quot; Source=&quot;Harvey 8&quot; /&gt;"/>
</p:tagLst>
</file>

<file path=ppt/tags/tag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4/8 [4]&quot; Source=&quot;Harvey 8&quot; /&gt;"/>
</p:tagLst>
</file>

<file path=ppt/tags/tag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5/8 [5]&quot; Source=&quot;Harvey 8&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8&quot; Source=&quot;Harvey 8&quot; /&gt;"/>
</p:tagLst>
</file>

<file path=ppt/tags/tag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6/8 [6]&quot; Source=&quot;Harvey 8&quot; /&gt;"/>
</p:tagLst>
</file>

<file path=ppt/tags/tag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7/8 [7]&quot; Source=&quot;Harvey 8&quot; /&gt;"/>
</p:tagLst>
</file>

<file path=ppt/tags/tag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8/8 [8]&quot; Source=&quot;Harvey 8&quot; /&gt;"/>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KZxywEuuhkgd4aECJdEz7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3IU5BgbspnPtezfkGYr9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5DMtIht7oTVihU3KS8t6Dw"/>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4&quot; Source=&quot;Harvey 4&quot; /&gt;"/>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2ETtuu__2V3FiHUQFm4kE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GqjT00xNB6KaJInrbKVGT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zpuO3hK9eKv6J7MPV4JE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RGKOWOz4sP2aH8p_fXeg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7LVAPiDjtBxmdwtbQunQ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Ydf0UndiYdGLBiFrAZzs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7XVmwRN27LiI9Yrtj.BEe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EN.FCuXCJp6pHp6X2W.BY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QylFcnHfzWLzQltavUAx5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7yGhZ2LKyu1lfUck5Gq6FQ"/>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3&quot; Source=&quot;Harvey 3&quot; /&gt;"/>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S_vFBMMJNX7EUqUEqiaZh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_84r8074cU37ZkvrjkwC.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rXqH_nMdkKo0Usx4lv59E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L09McHdWoBpHvSgIHQmVy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FvMkKdRDoCVVm4JRF_nS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QCy272eP9DljZHEKNqGp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B3dIiXphth_xuABIs6ulG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YKB7SzwVDaMf2SPynD9ks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3kBNV1SwKWkDMSaBe6R4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zEDmPoZN4URX7lDhumWFgA"/>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0/3 [0]&quot; Source=&quot;Harvey 3&quot; /&g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LM0pQv5cK2Y8YBLhseFsK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uD.rPYS48uHzDt9oQ6GRl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EMPLAFYSLIDEID" val="637812150454788545"/>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1/3 [1]&quot; Source=&quot;Harvey 3&quot; /&gt;"/>
</p:tagLst>
</file>

<file path=ppt/tags/tag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2/3 [2]&quot; Source=&quot;Harvey 3&quot; /&gt;"/>
</p:tagLst>
</file>

<file path=ppt/tags/tag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3/3 [3]&quot; Source=&quot;Harvey 3&quot; /&gt;"/>
</p:tagLst>
</file>

<file path=ppt/tags/tag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0/4 [0]&quot; Source=&quot;Harvey 4&quot; /&gt;"/>
</p:tagLst>
</file>

<file path=ppt/theme/_rels/theme11.xml.rels><?xml version="1.0" encoding="UTF-8" standalone="yes"?>
<Relationships xmlns="http://schemas.openxmlformats.org/package/2006/relationships"><Relationship Id="rId1" Type="http://schemas.openxmlformats.org/officeDocument/2006/relationships/image" Target="../media/image18.png"/></Relationships>
</file>

<file path=ppt/theme/theme1.xml><?xml version="1.0" encoding="utf-8"?>
<a:theme xmlns:a="http://schemas.openxmlformats.org/drawingml/2006/main" name="BPU PPT_AJ 2">
  <a:themeElements>
    <a:clrScheme name="Custom 4">
      <a:dk1>
        <a:srgbClr val="003399"/>
      </a:dk1>
      <a:lt1>
        <a:sysClr val="window" lastClr="FFFFFF"/>
      </a:lt1>
      <a:dk2>
        <a:srgbClr val="085AFB"/>
      </a:dk2>
      <a:lt2>
        <a:srgbClr val="B2C1E0"/>
      </a:lt2>
      <a:accent1>
        <a:srgbClr val="C5E1FE"/>
      </a:accent1>
      <a:accent2>
        <a:srgbClr val="F8EF92"/>
      </a:accent2>
      <a:accent3>
        <a:srgbClr val="003399"/>
      </a:accent3>
      <a:accent4>
        <a:srgbClr val="003399"/>
      </a:accent4>
      <a:accent5>
        <a:srgbClr val="B2C1E0"/>
      </a:accent5>
      <a:accent6>
        <a:srgbClr val="F8EF92"/>
      </a:accent6>
      <a:hlink>
        <a:srgbClr val="FBF7C8"/>
      </a:hlink>
      <a:folHlink>
        <a:srgbClr val="FDFBE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rsted">
  <a:themeElements>
    <a:clrScheme name="Orsted 2021">
      <a:dk1>
        <a:srgbClr val="000000"/>
      </a:dk1>
      <a:lt1>
        <a:srgbClr val="FFFFFF"/>
      </a:lt1>
      <a:dk2>
        <a:srgbClr val="3B4956"/>
      </a:dk2>
      <a:lt2>
        <a:srgbClr val="F5F6F7"/>
      </a:lt2>
      <a:accent1>
        <a:srgbClr val="4099DA"/>
      </a:accent1>
      <a:accent2>
        <a:srgbClr val="8ECDC8"/>
      </a:accent2>
      <a:accent3>
        <a:srgbClr val="644C76"/>
      </a:accent3>
      <a:accent4>
        <a:srgbClr val="D8D1CA"/>
      </a:accent4>
      <a:accent5>
        <a:srgbClr val="B7ADA5"/>
      </a:accent5>
      <a:accent6>
        <a:srgbClr val="99A4AE"/>
      </a:accent6>
      <a:hlink>
        <a:srgbClr val="4099DA"/>
      </a:hlink>
      <a:folHlink>
        <a:srgbClr val="4099DA"/>
      </a:folHlink>
    </a:clrScheme>
    <a:fontScheme name="Orsted Sans 2021">
      <a:majorFont>
        <a:latin typeface="Orsted Sans Office"/>
        <a:ea typeface=""/>
        <a:cs typeface=""/>
      </a:majorFont>
      <a:minorFont>
        <a:latin typeface="Orsted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rotWithShape="1">
          <a:blip xmlns:r="http://schemas.openxmlformats.org/officeDocument/2006/relationships" r:embed="rId1"/>
          <a:stretch>
            <a:fillRect/>
          </a:stretch>
        </a:blipFill>
      </a:spPr>
      <a:body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6000"/>
          </a:lnSpc>
          <a:spcBef>
            <a:spcPts val="1800"/>
          </a:spcBef>
          <a:defRPr sz="1300" dirty="0" smtClean="0">
            <a:solidFill>
              <a:schemeClr val="tx2"/>
            </a:solidFill>
          </a:defRPr>
        </a:defPPr>
      </a:lstStyle>
    </a:txDef>
  </a:objectDefaults>
  <a:extraClrSchemeLst/>
  <a:custClrLst>
    <a:custClr name="Blue">
      <a:srgbClr val="4099DA"/>
    </a:custClr>
    <a:custClr name="Aubergine">
      <a:srgbClr val="644C76"/>
    </a:custClr>
    <a:custClr name="Aqua">
      <a:srgbClr val="8ECDC8"/>
    </a:custClr>
    <a:custClr name="Yellow">
      <a:srgbClr val="F3D779"/>
    </a:custClr>
    <a:custClr name="Red">
      <a:srgbClr val="E85757"/>
    </a:custClr>
    <a:custClr name="Cold grey">
      <a:srgbClr val="3B4956"/>
    </a:custClr>
    <a:custClr name="Warm grey">
      <a:srgbClr val="B7ADA5"/>
    </a:custClr>
  </a:custClrLst>
  <a:extLst>
    <a:ext uri="{05A4C25C-085E-4340-85A3-A5531E510DB2}">
      <thm15:themeFamily xmlns:thm15="http://schemas.microsoft.com/office/thememl/2012/main" name="16-9 Orsted Standard - Orsted Office Sans.pptx" id="{4C824C64-39B0-41BE-95C9-E0515D940A84}" vid="{9EDB7A5C-AACA-4E04-B650-89D9989D0EE5}"/>
    </a:ext>
  </a:extLst>
</a:theme>
</file>

<file path=ppt/theme/theme12.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
      <a:dk1>
        <a:srgbClr val="003399"/>
      </a:dk1>
      <a:lt1>
        <a:sysClr val="window" lastClr="FFFFFF"/>
      </a:lt1>
      <a:dk2>
        <a:srgbClr val="085AFB"/>
      </a:dk2>
      <a:lt2>
        <a:srgbClr val="B2C1E0"/>
      </a:lt2>
      <a:accent1>
        <a:srgbClr val="C5E1FE"/>
      </a:accent1>
      <a:accent2>
        <a:srgbClr val="F8EF92"/>
      </a:accent2>
      <a:accent3>
        <a:srgbClr val="003399"/>
      </a:accent3>
      <a:accent4>
        <a:srgbClr val="003399"/>
      </a:accent4>
      <a:accent5>
        <a:srgbClr val="B2C1E0"/>
      </a:accent5>
      <a:accent6>
        <a:srgbClr val="F8EF92"/>
      </a:accent6>
      <a:hlink>
        <a:srgbClr val="FBF7C8"/>
      </a:hlink>
      <a:folHlink>
        <a:srgbClr val="FDFBE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4">
      <a:dk1>
        <a:srgbClr val="003399"/>
      </a:dk1>
      <a:lt1>
        <a:sysClr val="window" lastClr="FFFFFF"/>
      </a:lt1>
      <a:dk2>
        <a:srgbClr val="085AFB"/>
      </a:dk2>
      <a:lt2>
        <a:srgbClr val="B2C1E0"/>
      </a:lt2>
      <a:accent1>
        <a:srgbClr val="C5E1FE"/>
      </a:accent1>
      <a:accent2>
        <a:srgbClr val="F8EF92"/>
      </a:accent2>
      <a:accent3>
        <a:srgbClr val="003399"/>
      </a:accent3>
      <a:accent4>
        <a:srgbClr val="003399"/>
      </a:accent4>
      <a:accent5>
        <a:srgbClr val="B2C1E0"/>
      </a:accent5>
      <a:accent6>
        <a:srgbClr val="F8EF92"/>
      </a:accent6>
      <a:hlink>
        <a:srgbClr val="FBF7C8"/>
      </a:hlink>
      <a:folHlink>
        <a:srgbClr val="FDFBE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 Titl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esentation End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15B0218E4C9A4EA50E4E5EE75EDE09" ma:contentTypeVersion="13" ma:contentTypeDescription="Create a new document." ma:contentTypeScope="" ma:versionID="9e8dd5e68cbf054530c2c356f2dda861">
  <xsd:schema xmlns:xsd="http://www.w3.org/2001/XMLSchema" xmlns:xs="http://www.w3.org/2001/XMLSchema" xmlns:p="http://schemas.microsoft.com/office/2006/metadata/properties" xmlns:ns3="fbc02746-59fb-4c28-b299-b3ae3f1c5557" xmlns:ns4="c12908de-1f29-4e1e-bf97-3d67af3463d2" targetNamespace="http://schemas.microsoft.com/office/2006/metadata/properties" ma:root="true" ma:fieldsID="9ddf85e0f3a987917d4a37f738492d57" ns3:_="" ns4:_="">
    <xsd:import namespace="fbc02746-59fb-4c28-b299-b3ae3f1c5557"/>
    <xsd:import namespace="c12908de-1f29-4e1e-bf97-3d67af3463d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c02746-59fb-4c28-b299-b3ae3f1c5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2908de-1f29-4e1e-bf97-3d67af3463d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3ABDD-0B88-4CBF-959F-8787CDF0D228}">
  <ds:schemaRefs>
    <ds:schemaRef ds:uri="http://schemas.microsoft.com/sharepoint/v3/contenttype/forms"/>
  </ds:schemaRefs>
</ds:datastoreItem>
</file>

<file path=customXml/itemProps2.xml><?xml version="1.0" encoding="utf-8"?>
<ds:datastoreItem xmlns:ds="http://schemas.openxmlformats.org/officeDocument/2006/customXml" ds:itemID="{B235242F-F8B7-4A72-9BE6-003F4CC3444A}">
  <ds:schemaRefs>
    <ds:schemaRef ds:uri="http://schemas.microsoft.com/office/2006/metadata/properties"/>
    <ds:schemaRef ds:uri="http://purl.org/dc/elements/1.1/"/>
    <ds:schemaRef ds:uri="http://schemas.microsoft.com/office/2006/documentManagement/types"/>
    <ds:schemaRef ds:uri="http://schemas.microsoft.com/office/infopath/2007/PartnerControls"/>
    <ds:schemaRef ds:uri="c12908de-1f29-4e1e-bf97-3d67af3463d2"/>
    <ds:schemaRef ds:uri="http://www.w3.org/XML/1998/namespace"/>
    <ds:schemaRef ds:uri="http://purl.org/dc/terms/"/>
    <ds:schemaRef ds:uri="http://schemas.openxmlformats.org/package/2006/metadata/core-properties"/>
    <ds:schemaRef ds:uri="fbc02746-59fb-4c28-b299-b3ae3f1c5557"/>
    <ds:schemaRef ds:uri="http://purl.org/dc/dcmitype/"/>
  </ds:schemaRefs>
</ds:datastoreItem>
</file>

<file path=customXml/itemProps3.xml><?xml version="1.0" encoding="utf-8"?>
<ds:datastoreItem xmlns:ds="http://schemas.openxmlformats.org/officeDocument/2006/customXml" ds:itemID="{2AAF6FFA-F34A-4208-BB42-622ADB871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c02746-59fb-4c28-b299-b3ae3f1c5557"/>
    <ds:schemaRef ds:uri="c12908de-1f29-4e1e-bf97-3d67af3463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1756</TotalTime>
  <Words>5667</Words>
  <Application>Microsoft Office PowerPoint</Application>
  <PresentationFormat>Widescreen</PresentationFormat>
  <Paragraphs>567</Paragraphs>
  <Slides>73</Slides>
  <Notes>19</Notes>
  <HiddenSlides>0</HiddenSlides>
  <MMClips>0</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73</vt:i4>
      </vt:variant>
    </vt:vector>
  </HeadingPairs>
  <TitlesOfParts>
    <vt:vector size="101" baseType="lpstr">
      <vt:lpstr>Arial</vt:lpstr>
      <vt:lpstr>Arial (body)</vt:lpstr>
      <vt:lpstr>Arial Black</vt:lpstr>
      <vt:lpstr>Calibri</vt:lpstr>
      <vt:lpstr>Century Gothic</vt:lpstr>
      <vt:lpstr>Courier New</vt:lpstr>
      <vt:lpstr>Grandview</vt:lpstr>
      <vt:lpstr>Grandview (Body)</vt:lpstr>
      <vt:lpstr>Helvetica</vt:lpstr>
      <vt:lpstr>Orsted Sans Office</vt:lpstr>
      <vt:lpstr>Segoe UI</vt:lpstr>
      <vt:lpstr>Segoe UI Light</vt:lpstr>
      <vt:lpstr>Times New Roman</vt:lpstr>
      <vt:lpstr>Wingdings</vt:lpstr>
      <vt:lpstr>BPU PPT_AJ 2</vt:lpstr>
      <vt:lpstr>1_Office Theme</vt:lpstr>
      <vt:lpstr>2_Office Theme</vt:lpstr>
      <vt:lpstr>Custom Design</vt:lpstr>
      <vt:lpstr>Presentation Title Background</vt:lpstr>
      <vt:lpstr>Presentation Interior Background</vt:lpstr>
      <vt:lpstr>Presentation End Background</vt:lpstr>
      <vt:lpstr>Office Theme</vt:lpstr>
      <vt:lpstr>3_Office Theme</vt:lpstr>
      <vt:lpstr>4_Office Theme</vt:lpstr>
      <vt:lpstr>Orsted</vt:lpstr>
      <vt:lpstr>CosineVTI</vt:lpstr>
      <vt:lpstr>5_Office Theme</vt:lpstr>
      <vt:lpstr>think-cell Slide</vt:lpstr>
      <vt:lpstr>New Jersey Offshore Wind Transmission State Agreement Approach   Environmental and Permitting Issues</vt:lpstr>
      <vt:lpstr>Environmental and Permitting Issues</vt:lpstr>
      <vt:lpstr>NJ Offshore Wind Generation Solicitation Schedule</vt:lpstr>
      <vt:lpstr>NJ Offshore Wind Transmission </vt:lpstr>
      <vt:lpstr>PJM State Agreement Approach</vt:lpstr>
      <vt:lpstr>2021 SAA to Support NJ Offshore Wind</vt:lpstr>
      <vt:lpstr>PowerPoint Presentation</vt:lpstr>
      <vt:lpstr>SAA Evaluation Process</vt:lpstr>
      <vt:lpstr>Environmental and Permitting Issues</vt:lpstr>
      <vt:lpstr>Environmental and Permitting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THE BALANCE</vt:lpstr>
      <vt:lpstr>DEP’S GOALS IN THE SAA</vt:lpstr>
      <vt:lpstr>EARLY COORDINATION</vt:lpstr>
      <vt:lpstr>PowerPoint Presentation</vt:lpstr>
      <vt:lpstr>PowerPoint Presentation</vt:lpstr>
      <vt:lpstr>PowerPoint Presentation</vt:lpstr>
      <vt:lpstr>DEP’S EVALUATION</vt:lpstr>
      <vt:lpstr>COORDINATION WITH STATE AND FEDERAL PARTNERS</vt:lpstr>
      <vt:lpstr>PowerPoint Presentation</vt:lpstr>
      <vt:lpstr>Offshore Wind Transmission Meeting #3</vt:lpstr>
      <vt:lpstr>NextEra is a leader in the decarbonization of America We are the world’s #1 producer of clean energy from the wind and sun</vt:lpstr>
      <vt:lpstr>NextEra’s dedication to environmental stewardship stems from our operational history nationwide as well as in sensitive coastal ecosystems</vt:lpstr>
      <vt:lpstr>NextEra has done environmental analyses and permitting on a vast range of renewable energy projects throughout the country</vt:lpstr>
      <vt:lpstr>development to avoid and minimize impacts</vt:lpstr>
      <vt:lpstr>Selecting a transmission solution with fewer environmental impacts reduces permitting risks</vt:lpstr>
      <vt:lpstr>Key environmental considerations in the design and choice of transmission solutions</vt:lpstr>
      <vt:lpstr>How the offshore wind connects is a key consideration in minimizing environmental impacts</vt:lpstr>
      <vt:lpstr>A coordinated transmission approach can be permitted efficiently along with offshore wind development</vt:lpstr>
      <vt:lpstr>Strong National Environmental Policy Act (NEPA) Analysis leads to better project outcomes</vt:lpstr>
      <vt:lpstr>BOEM can ensure that permitting a coordinated transmission solution will not</vt:lpstr>
      <vt:lpstr>Transmission solutions with the least environmental impacts provide the greatest permitting efficiency</vt:lpstr>
      <vt:lpstr>Thank You!</vt:lpstr>
      <vt:lpstr>Mid-Atlantic Offshore Development, LLC</vt:lpstr>
      <vt:lpstr>Hypothetical Offshore Wind Radial Transmission</vt:lpstr>
      <vt:lpstr>Advantages of a Coordinated Transmission Solution</vt:lpstr>
      <vt:lpstr>Achieving Environmental Benefits – Overcoming Issues</vt:lpstr>
      <vt:lpstr>Locate Onshore Facilities to Avoid Impacts</vt:lpstr>
      <vt:lpstr>MAOD Proposal Overview</vt:lpstr>
      <vt:lpstr>Environmental Benefits &amp; Reduction of Impacts</vt:lpstr>
      <vt:lpstr>MAOD Actions Led by Values and Goals</vt:lpstr>
      <vt:lpstr>PowerPoint Presentation</vt:lpstr>
      <vt:lpstr>PowerPoint Presentation</vt:lpstr>
      <vt:lpstr>PSEG’s New Jersey Electric Permits</vt:lpstr>
      <vt:lpstr>PowerPoint Presentation</vt:lpstr>
      <vt:lpstr>Coastal Wind Link: The most committed project to New Jersey’s environmental sustainability and enhancement </vt:lpstr>
      <vt:lpstr>PowerPoint Presentation</vt:lpstr>
      <vt:lpstr>PowerPoint Presentation</vt:lpstr>
      <vt:lpstr>PowerPoint Presentation</vt:lpstr>
      <vt:lpstr>PowerPoint Presentation</vt:lpstr>
      <vt:lpstr>PowerPoint Presentation</vt:lpstr>
      <vt:lpstr>PowerPoint Presentation</vt:lpstr>
      <vt:lpstr>NJA On Responsibly Developing Offshore wind </vt:lpstr>
      <vt:lpstr>Climate change is the greatest threat to fish and wildlife</vt:lpstr>
      <vt:lpstr>New Jersey as a leader</vt:lpstr>
      <vt:lpstr>New Jersey transmission roadmap</vt:lpstr>
      <vt:lpstr>Environmental &amp; Fisheries Impacts</vt:lpstr>
      <vt:lpstr>Factors for responsible onshore cabling</vt:lpstr>
      <vt:lpstr>Proposal review considerations</vt:lpstr>
      <vt:lpstr>Continuing best practices</vt:lpstr>
      <vt:lpstr>PowerPoint Presentation</vt:lpstr>
      <vt:lpstr>New Jersey Offshore Wind Transmission State Agreement Approach   Environmental and Permitting Issues   Break 11:30 – 11:45 pm </vt:lpstr>
      <vt:lpstr>New Jersey Offshore Wind Transmission State Agreement Approach  Environmental and Permitting Issues     Public Comment Period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Notaro, Tina</dc:creator>
  <cp:lastModifiedBy>Ferris, Jim [BPU]</cp:lastModifiedBy>
  <cp:revision>69</cp:revision>
  <cp:lastPrinted>2022-03-22T12:50:54Z</cp:lastPrinted>
  <dcterms:created xsi:type="dcterms:W3CDTF">2019-07-30T19:56:42Z</dcterms:created>
  <dcterms:modified xsi:type="dcterms:W3CDTF">2022-04-01T16:57:46Z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0x0101006115B0218E4C9A4EA50E4E5EE75EDE09</vt:lpwstr>
  </property>
</Properties>
</file>